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6.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38.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9.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40.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1.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2.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5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54.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57.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5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5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60.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6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60" r:id="rId2"/>
    <p:sldId id="350" r:id="rId3"/>
    <p:sldId id="470" r:id="rId4"/>
    <p:sldId id="409" r:id="rId5"/>
    <p:sldId id="429" r:id="rId6"/>
    <p:sldId id="430" r:id="rId7"/>
    <p:sldId id="360" r:id="rId8"/>
    <p:sldId id="455" r:id="rId9"/>
    <p:sldId id="460" r:id="rId10"/>
    <p:sldId id="456" r:id="rId11"/>
    <p:sldId id="370" r:id="rId12"/>
    <p:sldId id="373" r:id="rId13"/>
    <p:sldId id="374" r:id="rId14"/>
    <p:sldId id="375" r:id="rId15"/>
    <p:sldId id="372" r:id="rId16"/>
    <p:sldId id="413" r:id="rId17"/>
    <p:sldId id="379" r:id="rId18"/>
    <p:sldId id="439" r:id="rId19"/>
    <p:sldId id="483" r:id="rId20"/>
    <p:sldId id="484" r:id="rId21"/>
    <p:sldId id="505" r:id="rId22"/>
    <p:sldId id="481" r:id="rId23"/>
    <p:sldId id="482" r:id="rId24"/>
    <p:sldId id="485" r:id="rId25"/>
    <p:sldId id="486" r:id="rId26"/>
    <p:sldId id="490" r:id="rId27"/>
    <p:sldId id="491" r:id="rId28"/>
    <p:sldId id="492" r:id="rId29"/>
    <p:sldId id="493" r:id="rId30"/>
    <p:sldId id="465" r:id="rId31"/>
    <p:sldId id="497" r:id="rId32"/>
    <p:sldId id="496" r:id="rId33"/>
    <p:sldId id="501" r:id="rId34"/>
    <p:sldId id="503" r:id="rId35"/>
    <p:sldId id="504" r:id="rId36"/>
    <p:sldId id="440" r:id="rId37"/>
    <p:sldId id="472" r:id="rId38"/>
    <p:sldId id="473" r:id="rId39"/>
    <p:sldId id="474" r:id="rId40"/>
    <p:sldId id="475" r:id="rId41"/>
    <p:sldId id="384" r:id="rId42"/>
    <p:sldId id="385" r:id="rId43"/>
    <p:sldId id="467" r:id="rId44"/>
    <p:sldId id="466" r:id="rId45"/>
    <p:sldId id="463" r:id="rId46"/>
    <p:sldId id="416" r:id="rId47"/>
    <p:sldId id="431" r:id="rId48"/>
    <p:sldId id="432" r:id="rId49"/>
    <p:sldId id="420" r:id="rId50"/>
    <p:sldId id="443" r:id="rId51"/>
    <p:sldId id="446" r:id="rId52"/>
    <p:sldId id="445" r:id="rId53"/>
    <p:sldId id="444" r:id="rId54"/>
    <p:sldId id="397" r:id="rId55"/>
    <p:sldId id="471" r:id="rId56"/>
    <p:sldId id="399" r:id="rId57"/>
    <p:sldId id="476" r:id="rId58"/>
    <p:sldId id="477" r:id="rId59"/>
    <p:sldId id="478" r:id="rId60"/>
    <p:sldId id="479" r:id="rId61"/>
    <p:sldId id="400" r:id="rId62"/>
    <p:sldId id="401" r:id="rId63"/>
    <p:sldId id="402" r:id="rId64"/>
    <p:sldId id="412" r:id="rId65"/>
    <p:sldId id="406" r:id="rId66"/>
    <p:sldId id="354" r:id="rId67"/>
    <p:sldId id="365" r:id="rId68"/>
    <p:sldId id="361" r:id="rId69"/>
    <p:sldId id="464" r:id="rId70"/>
    <p:sldId id="46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2FB9EA-9B5F-4784-923E-2A062CBD80B1}" v="57" dt="2021-10-15T20:03:49.6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5" autoAdjust="0"/>
    <p:restoredTop sz="63503" autoAdjust="0"/>
  </p:normalViewPr>
  <p:slideViewPr>
    <p:cSldViewPr snapToGrid="0">
      <p:cViewPr varScale="1">
        <p:scale>
          <a:sx n="98" d="100"/>
          <a:sy n="98" d="100"/>
        </p:scale>
        <p:origin x="456" y="96"/>
      </p:cViewPr>
      <p:guideLst>
        <p:guide orient="horz" pos="528"/>
        <p:guide pos="60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jay Kandiah" userId="a05763b0-42c3-463e-b623-7d0afddc9b3e" providerId="ADAL" clId="{4D38D535-37D2-4683-B388-524A5418739C}"/>
    <pc:docChg chg="undo redo custSel addSld delSld modSld">
      <pc:chgData name="Vijay Kandiah" userId="a05763b0-42c3-463e-b623-7d0afddc9b3e" providerId="ADAL" clId="{4D38D535-37D2-4683-B388-524A5418739C}" dt="2021-09-20T00:56:14.704" v="393" actId="1036"/>
      <pc:docMkLst>
        <pc:docMk/>
      </pc:docMkLst>
      <pc:sldChg chg="modSp mod">
        <pc:chgData name="Vijay Kandiah" userId="a05763b0-42c3-463e-b623-7d0afddc9b3e" providerId="ADAL" clId="{4D38D535-37D2-4683-B388-524A5418739C}" dt="2021-09-19T23:35:02.701" v="267" actId="113"/>
        <pc:sldMkLst>
          <pc:docMk/>
          <pc:sldMk cId="1417500544" sldId="260"/>
        </pc:sldMkLst>
        <pc:spChg chg="mod">
          <ac:chgData name="Vijay Kandiah" userId="a05763b0-42c3-463e-b623-7d0afddc9b3e" providerId="ADAL" clId="{4D38D535-37D2-4683-B388-524A5418739C}" dt="2021-09-19T23:35:02.701" v="267" actId="113"/>
          <ac:spMkLst>
            <pc:docMk/>
            <pc:sldMk cId="1417500544" sldId="260"/>
            <ac:spMk id="7" creationId="{E709C2CE-EA0C-4EDB-88B0-E415ECBFD14B}"/>
          </ac:spMkLst>
        </pc:spChg>
      </pc:sldChg>
      <pc:sldChg chg="modSp mod">
        <pc:chgData name="Vijay Kandiah" userId="a05763b0-42c3-463e-b623-7d0afddc9b3e" providerId="ADAL" clId="{4D38D535-37D2-4683-B388-524A5418739C}" dt="2021-09-19T22:54:53.230" v="13" actId="20577"/>
        <pc:sldMkLst>
          <pc:docMk/>
          <pc:sldMk cId="717265689" sldId="360"/>
        </pc:sldMkLst>
        <pc:spChg chg="mod">
          <ac:chgData name="Vijay Kandiah" userId="a05763b0-42c3-463e-b623-7d0afddc9b3e" providerId="ADAL" clId="{4D38D535-37D2-4683-B388-524A5418739C}" dt="2021-09-19T22:54:53.230" v="13" actId="20577"/>
          <ac:spMkLst>
            <pc:docMk/>
            <pc:sldMk cId="717265689" sldId="360"/>
            <ac:spMk id="2" creationId="{D429B9F3-0A75-A049-9149-964474A896E6}"/>
          </ac:spMkLst>
        </pc:spChg>
        <pc:spChg chg="mod">
          <ac:chgData name="Vijay Kandiah" userId="a05763b0-42c3-463e-b623-7d0afddc9b3e" providerId="ADAL" clId="{4D38D535-37D2-4683-B388-524A5418739C}" dt="2021-09-19T22:54:22.729" v="12" actId="12"/>
          <ac:spMkLst>
            <pc:docMk/>
            <pc:sldMk cId="717265689" sldId="360"/>
            <ac:spMk id="3" creationId="{60BAED23-7E58-D64E-939F-CDAE0F14EB1C}"/>
          </ac:spMkLst>
        </pc:spChg>
      </pc:sldChg>
      <pc:sldChg chg="addSp delSp modSp mod">
        <pc:chgData name="Vijay Kandiah" userId="a05763b0-42c3-463e-b623-7d0afddc9b3e" providerId="ADAL" clId="{4D38D535-37D2-4683-B388-524A5418739C}" dt="2021-09-19T23:16:04.261" v="110"/>
        <pc:sldMkLst>
          <pc:docMk/>
          <pc:sldMk cId="1473592566" sldId="379"/>
        </pc:sldMkLst>
        <pc:spChg chg="del">
          <ac:chgData name="Vijay Kandiah" userId="a05763b0-42c3-463e-b623-7d0afddc9b3e" providerId="ADAL" clId="{4D38D535-37D2-4683-B388-524A5418739C}" dt="2021-09-19T23:15:37.438" v="106" actId="478"/>
          <ac:spMkLst>
            <pc:docMk/>
            <pc:sldMk cId="1473592566" sldId="379"/>
            <ac:spMk id="7" creationId="{0F08C0A3-5772-C947-B4E7-FD9BF9F536F2}"/>
          </ac:spMkLst>
        </pc:spChg>
        <pc:spChg chg="add del mod">
          <ac:chgData name="Vijay Kandiah" userId="a05763b0-42c3-463e-b623-7d0afddc9b3e" providerId="ADAL" clId="{4D38D535-37D2-4683-B388-524A5418739C}" dt="2021-09-19T23:16:04.261" v="110"/>
          <ac:spMkLst>
            <pc:docMk/>
            <pc:sldMk cId="1473592566" sldId="379"/>
            <ac:spMk id="8" creationId="{2AD2F655-DC28-42F5-A13F-D3F1690A130E}"/>
          </ac:spMkLst>
        </pc:spChg>
      </pc:sldChg>
      <pc:sldChg chg="addSp delSp modSp mod">
        <pc:chgData name="Vijay Kandiah" userId="a05763b0-42c3-463e-b623-7d0afddc9b3e" providerId="ADAL" clId="{4D38D535-37D2-4683-B388-524A5418739C}" dt="2021-09-19T23:23:21.217" v="201"/>
        <pc:sldMkLst>
          <pc:docMk/>
          <pc:sldMk cId="176743140" sldId="384"/>
        </pc:sldMkLst>
        <pc:spChg chg="mod">
          <ac:chgData name="Vijay Kandiah" userId="a05763b0-42c3-463e-b623-7d0afddc9b3e" providerId="ADAL" clId="{4D38D535-37D2-4683-B388-524A5418739C}" dt="2021-09-19T23:22:38.193" v="157" actId="14100"/>
          <ac:spMkLst>
            <pc:docMk/>
            <pc:sldMk cId="176743140" sldId="384"/>
            <ac:spMk id="15" creationId="{48157255-1213-4D71-B661-607D09A1312B}"/>
          </ac:spMkLst>
        </pc:spChg>
        <pc:spChg chg="mod">
          <ac:chgData name="Vijay Kandiah" userId="a05763b0-42c3-463e-b623-7d0afddc9b3e" providerId="ADAL" clId="{4D38D535-37D2-4683-B388-524A5418739C}" dt="2021-09-19T23:22:50.723" v="199" actId="1076"/>
          <ac:spMkLst>
            <pc:docMk/>
            <pc:sldMk cId="176743140" sldId="384"/>
            <ac:spMk id="19" creationId="{4AB0AF58-3660-42AE-A2D1-1A0DF23A00B0}"/>
          </ac:spMkLst>
        </pc:spChg>
        <pc:spChg chg="mod">
          <ac:chgData name="Vijay Kandiah" userId="a05763b0-42c3-463e-b623-7d0afddc9b3e" providerId="ADAL" clId="{4D38D535-37D2-4683-B388-524A5418739C}" dt="2021-09-19T23:22:22.163" v="152" actId="1038"/>
          <ac:spMkLst>
            <pc:docMk/>
            <pc:sldMk cId="176743140" sldId="384"/>
            <ac:spMk id="20" creationId="{D65EE13E-7C1A-442C-BA0A-56081E867C1D}"/>
          </ac:spMkLst>
        </pc:spChg>
        <pc:spChg chg="mod">
          <ac:chgData name="Vijay Kandiah" userId="a05763b0-42c3-463e-b623-7d0afddc9b3e" providerId="ADAL" clId="{4D38D535-37D2-4683-B388-524A5418739C}" dt="2021-09-19T23:22:27.234" v="153" actId="1076"/>
          <ac:spMkLst>
            <pc:docMk/>
            <pc:sldMk cId="176743140" sldId="384"/>
            <ac:spMk id="22" creationId="{F5F46F02-E0D9-4944-B907-5EAECA8977FE}"/>
          </ac:spMkLst>
        </pc:spChg>
        <pc:spChg chg="del">
          <ac:chgData name="Vijay Kandiah" userId="a05763b0-42c3-463e-b623-7d0afddc9b3e" providerId="ADAL" clId="{4D38D535-37D2-4683-B388-524A5418739C}" dt="2021-09-19T23:23:20.600" v="200" actId="478"/>
          <ac:spMkLst>
            <pc:docMk/>
            <pc:sldMk cId="176743140" sldId="384"/>
            <ac:spMk id="23" creationId="{BB67B500-CC33-EA49-95C6-8CC16D592E4F}"/>
          </ac:spMkLst>
        </pc:spChg>
        <pc:spChg chg="del">
          <ac:chgData name="Vijay Kandiah" userId="a05763b0-42c3-463e-b623-7d0afddc9b3e" providerId="ADAL" clId="{4D38D535-37D2-4683-B388-524A5418739C}" dt="2021-09-19T23:23:20.600" v="200" actId="478"/>
          <ac:spMkLst>
            <pc:docMk/>
            <pc:sldMk cId="176743140" sldId="384"/>
            <ac:spMk id="32" creationId="{B67FFF33-9146-414C-B1C2-26E42D20E7F8}"/>
          </ac:spMkLst>
        </pc:spChg>
        <pc:spChg chg="del">
          <ac:chgData name="Vijay Kandiah" userId="a05763b0-42c3-463e-b623-7d0afddc9b3e" providerId="ADAL" clId="{4D38D535-37D2-4683-B388-524A5418739C}" dt="2021-09-19T23:23:20.600" v="200" actId="478"/>
          <ac:spMkLst>
            <pc:docMk/>
            <pc:sldMk cId="176743140" sldId="384"/>
            <ac:spMk id="34" creationId="{7F02DC05-D3A2-E94D-A4C5-37DA5D815F2B}"/>
          </ac:spMkLst>
        </pc:spChg>
        <pc:spChg chg="add mod">
          <ac:chgData name="Vijay Kandiah" userId="a05763b0-42c3-463e-b623-7d0afddc9b3e" providerId="ADAL" clId="{4D38D535-37D2-4683-B388-524A5418739C}" dt="2021-09-19T23:23:21.217" v="201"/>
          <ac:spMkLst>
            <pc:docMk/>
            <pc:sldMk cId="176743140" sldId="384"/>
            <ac:spMk id="35" creationId="{089B76C8-1F78-4FC5-AE54-EA91C1011155}"/>
          </ac:spMkLst>
        </pc:spChg>
        <pc:spChg chg="del">
          <ac:chgData name="Vijay Kandiah" userId="a05763b0-42c3-463e-b623-7d0afddc9b3e" providerId="ADAL" clId="{4D38D535-37D2-4683-B388-524A5418739C}" dt="2021-09-19T23:23:20.600" v="200" actId="478"/>
          <ac:spMkLst>
            <pc:docMk/>
            <pc:sldMk cId="176743140" sldId="384"/>
            <ac:spMk id="37" creationId="{F4E9CB2B-6DE0-B947-B0F8-230D8D973550}"/>
          </ac:spMkLst>
        </pc:spChg>
        <pc:spChg chg="add mod">
          <ac:chgData name="Vijay Kandiah" userId="a05763b0-42c3-463e-b623-7d0afddc9b3e" providerId="ADAL" clId="{4D38D535-37D2-4683-B388-524A5418739C}" dt="2021-09-19T23:23:21.217" v="201"/>
          <ac:spMkLst>
            <pc:docMk/>
            <pc:sldMk cId="176743140" sldId="384"/>
            <ac:spMk id="38" creationId="{BC0F7588-47E0-4B0D-91CE-404B0A242D4B}"/>
          </ac:spMkLst>
        </pc:spChg>
        <pc:spChg chg="add mod">
          <ac:chgData name="Vijay Kandiah" userId="a05763b0-42c3-463e-b623-7d0afddc9b3e" providerId="ADAL" clId="{4D38D535-37D2-4683-B388-524A5418739C}" dt="2021-09-19T23:23:21.217" v="201"/>
          <ac:spMkLst>
            <pc:docMk/>
            <pc:sldMk cId="176743140" sldId="384"/>
            <ac:spMk id="40" creationId="{A2FB0910-1473-4944-A02E-86688ED1EE01}"/>
          </ac:spMkLst>
        </pc:spChg>
        <pc:spChg chg="add mod">
          <ac:chgData name="Vijay Kandiah" userId="a05763b0-42c3-463e-b623-7d0afddc9b3e" providerId="ADAL" clId="{4D38D535-37D2-4683-B388-524A5418739C}" dt="2021-09-19T23:23:21.217" v="201"/>
          <ac:spMkLst>
            <pc:docMk/>
            <pc:sldMk cId="176743140" sldId="384"/>
            <ac:spMk id="41" creationId="{469ACEEA-D1A0-4446-9D31-665A025C87EF}"/>
          </ac:spMkLst>
        </pc:spChg>
        <pc:cxnChg chg="mod">
          <ac:chgData name="Vijay Kandiah" userId="a05763b0-42c3-463e-b623-7d0afddc9b3e" providerId="ADAL" clId="{4D38D535-37D2-4683-B388-524A5418739C}" dt="2021-09-19T23:22:50.723" v="199" actId="1076"/>
          <ac:cxnSpMkLst>
            <pc:docMk/>
            <pc:sldMk cId="176743140" sldId="384"/>
            <ac:cxnSpMk id="18" creationId="{86126DF4-B40B-4F72-BDC7-7E6CF9B9A929}"/>
          </ac:cxnSpMkLst>
        </pc:cxnChg>
        <pc:cxnChg chg="mod">
          <ac:chgData name="Vijay Kandiah" userId="a05763b0-42c3-463e-b623-7d0afddc9b3e" providerId="ADAL" clId="{4D38D535-37D2-4683-B388-524A5418739C}" dt="2021-09-19T23:22:27.234" v="153" actId="1076"/>
          <ac:cxnSpMkLst>
            <pc:docMk/>
            <pc:sldMk cId="176743140" sldId="384"/>
            <ac:cxnSpMk id="21" creationId="{784B8B08-4549-4BC6-B8CF-853B2AD3604E}"/>
          </ac:cxnSpMkLst>
        </pc:cxnChg>
        <pc:cxnChg chg="del mod">
          <ac:chgData name="Vijay Kandiah" userId="a05763b0-42c3-463e-b623-7d0afddc9b3e" providerId="ADAL" clId="{4D38D535-37D2-4683-B388-524A5418739C}" dt="2021-09-19T23:23:20.600" v="200" actId="478"/>
          <ac:cxnSpMkLst>
            <pc:docMk/>
            <pc:sldMk cId="176743140" sldId="384"/>
            <ac:cxnSpMk id="31" creationId="{1420ED91-5236-A443-B251-1A3D8227A15D}"/>
          </ac:cxnSpMkLst>
        </pc:cxnChg>
        <pc:cxnChg chg="del">
          <ac:chgData name="Vijay Kandiah" userId="a05763b0-42c3-463e-b623-7d0afddc9b3e" providerId="ADAL" clId="{4D38D535-37D2-4683-B388-524A5418739C}" dt="2021-09-19T23:23:20.600" v="200" actId="478"/>
          <ac:cxnSpMkLst>
            <pc:docMk/>
            <pc:sldMk cId="176743140" sldId="384"/>
            <ac:cxnSpMk id="33" creationId="{E6C58BFB-2947-7640-AF77-63E0A4596371}"/>
          </ac:cxnSpMkLst>
        </pc:cxnChg>
        <pc:cxnChg chg="add mod">
          <ac:chgData name="Vijay Kandiah" userId="a05763b0-42c3-463e-b623-7d0afddc9b3e" providerId="ADAL" clId="{4D38D535-37D2-4683-B388-524A5418739C}" dt="2021-09-19T23:23:21.217" v="201"/>
          <ac:cxnSpMkLst>
            <pc:docMk/>
            <pc:sldMk cId="176743140" sldId="384"/>
            <ac:cxnSpMk id="36" creationId="{674321EC-27FA-4B18-B023-7F6ACD5EA6A2}"/>
          </ac:cxnSpMkLst>
        </pc:cxnChg>
        <pc:cxnChg chg="add mod">
          <ac:chgData name="Vijay Kandiah" userId="a05763b0-42c3-463e-b623-7d0afddc9b3e" providerId="ADAL" clId="{4D38D535-37D2-4683-B388-524A5418739C}" dt="2021-09-19T23:23:21.217" v="201"/>
          <ac:cxnSpMkLst>
            <pc:docMk/>
            <pc:sldMk cId="176743140" sldId="384"/>
            <ac:cxnSpMk id="39" creationId="{B29F0A40-3B15-47E6-91D3-BA84ECA27B7D}"/>
          </ac:cxnSpMkLst>
        </pc:cxnChg>
      </pc:sldChg>
      <pc:sldChg chg="modSp mod">
        <pc:chgData name="Vijay Kandiah" userId="a05763b0-42c3-463e-b623-7d0afddc9b3e" providerId="ADAL" clId="{4D38D535-37D2-4683-B388-524A5418739C}" dt="2021-09-20T00:36:38.361" v="386" actId="207"/>
        <pc:sldMkLst>
          <pc:docMk/>
          <pc:sldMk cId="796612258" sldId="385"/>
        </pc:sldMkLst>
        <pc:graphicFrameChg chg="modGraphic">
          <ac:chgData name="Vijay Kandiah" userId="a05763b0-42c3-463e-b623-7d0afddc9b3e" providerId="ADAL" clId="{4D38D535-37D2-4683-B388-524A5418739C}" dt="2021-09-20T00:36:38.361" v="386" actId="207"/>
          <ac:graphicFrameMkLst>
            <pc:docMk/>
            <pc:sldMk cId="796612258" sldId="385"/>
            <ac:graphicFrameMk id="10" creationId="{7C8EB30D-207A-0542-A24F-730E1D784533}"/>
          </ac:graphicFrameMkLst>
        </pc:graphicFrameChg>
      </pc:sldChg>
      <pc:sldChg chg="modSp mod">
        <pc:chgData name="Vijay Kandiah" userId="a05763b0-42c3-463e-b623-7d0afddc9b3e" providerId="ADAL" clId="{4D38D535-37D2-4683-B388-524A5418739C}" dt="2021-09-20T00:56:12.780" v="391" actId="207"/>
        <pc:sldMkLst>
          <pc:docMk/>
          <pc:sldMk cId="999783016" sldId="386"/>
        </pc:sldMkLst>
        <pc:graphicFrameChg chg="modGraphic">
          <ac:chgData name="Vijay Kandiah" userId="a05763b0-42c3-463e-b623-7d0afddc9b3e" providerId="ADAL" clId="{4D38D535-37D2-4683-B388-524A5418739C}" dt="2021-09-20T00:56:12.780" v="391" actId="207"/>
          <ac:graphicFrameMkLst>
            <pc:docMk/>
            <pc:sldMk cId="999783016" sldId="386"/>
            <ac:graphicFrameMk id="27" creationId="{F608FC19-A72B-4F90-82A7-2D22F3C7AFC6}"/>
          </ac:graphicFrameMkLst>
        </pc:graphicFrameChg>
      </pc:sldChg>
      <pc:sldChg chg="modSp mod">
        <pc:chgData name="Vijay Kandiah" userId="a05763b0-42c3-463e-b623-7d0afddc9b3e" providerId="ADAL" clId="{4D38D535-37D2-4683-B388-524A5418739C}" dt="2021-09-20T00:19:27.539" v="328" actId="1076"/>
        <pc:sldMkLst>
          <pc:docMk/>
          <pc:sldMk cId="1763815093" sldId="400"/>
        </pc:sldMkLst>
        <pc:picChg chg="mod">
          <ac:chgData name="Vijay Kandiah" userId="a05763b0-42c3-463e-b623-7d0afddc9b3e" providerId="ADAL" clId="{4D38D535-37D2-4683-B388-524A5418739C}" dt="2021-09-20T00:19:27.539" v="328" actId="1076"/>
          <ac:picMkLst>
            <pc:docMk/>
            <pc:sldMk cId="1763815093" sldId="400"/>
            <ac:picMk id="4" creationId="{2B593815-0AFC-9449-A2C3-D148F05DB104}"/>
          </ac:picMkLst>
        </pc:picChg>
      </pc:sldChg>
      <pc:sldChg chg="delSp mod">
        <pc:chgData name="Vijay Kandiah" userId="a05763b0-42c3-463e-b623-7d0afddc9b3e" providerId="ADAL" clId="{4D38D535-37D2-4683-B388-524A5418739C}" dt="2021-09-19T23:32:26.397" v="263" actId="478"/>
        <pc:sldMkLst>
          <pc:docMk/>
          <pc:sldMk cId="3410229899" sldId="412"/>
        </pc:sldMkLst>
        <pc:spChg chg="del">
          <ac:chgData name="Vijay Kandiah" userId="a05763b0-42c3-463e-b623-7d0afddc9b3e" providerId="ADAL" clId="{4D38D535-37D2-4683-B388-524A5418739C}" dt="2021-09-19T23:32:26.397" v="263" actId="478"/>
          <ac:spMkLst>
            <pc:docMk/>
            <pc:sldMk cId="3410229899" sldId="412"/>
            <ac:spMk id="3" creationId="{DD9F7D4D-84F7-D74C-AAB2-397F91F8C5D1}"/>
          </ac:spMkLst>
        </pc:spChg>
      </pc:sldChg>
      <pc:sldChg chg="modNotesTx">
        <pc:chgData name="Vijay Kandiah" userId="a05763b0-42c3-463e-b623-7d0afddc9b3e" providerId="ADAL" clId="{4D38D535-37D2-4683-B388-524A5418739C}" dt="2021-09-19T23:36:43.501" v="326" actId="313"/>
        <pc:sldMkLst>
          <pc:docMk/>
          <pc:sldMk cId="1369620012" sldId="413"/>
        </pc:sldMkLst>
      </pc:sldChg>
      <pc:sldChg chg="modSp mod modNotesTx">
        <pc:chgData name="Vijay Kandiah" userId="a05763b0-42c3-463e-b623-7d0afddc9b3e" providerId="ADAL" clId="{4D38D535-37D2-4683-B388-524A5418739C}" dt="2021-09-19T23:28:33.404" v="242" actId="20577"/>
        <pc:sldMkLst>
          <pc:docMk/>
          <pc:sldMk cId="1484294792" sldId="420"/>
        </pc:sldMkLst>
        <pc:spChg chg="mod">
          <ac:chgData name="Vijay Kandiah" userId="a05763b0-42c3-463e-b623-7d0afddc9b3e" providerId="ADAL" clId="{4D38D535-37D2-4683-B388-524A5418739C}" dt="2021-09-19T23:28:33.404" v="242" actId="20577"/>
          <ac:spMkLst>
            <pc:docMk/>
            <pc:sldMk cId="1484294792" sldId="420"/>
            <ac:spMk id="3" creationId="{6666225D-58BB-CB4B-87D9-78B73811B2E9}"/>
          </ac:spMkLst>
        </pc:spChg>
      </pc:sldChg>
      <pc:sldChg chg="addSp delSp modSp mod">
        <pc:chgData name="Vijay Kandiah" userId="a05763b0-42c3-463e-b623-7d0afddc9b3e" providerId="ADAL" clId="{4D38D535-37D2-4683-B388-524A5418739C}" dt="2021-09-19T23:20:08.552" v="134"/>
        <pc:sldMkLst>
          <pc:docMk/>
          <pc:sldMk cId="227663465" sldId="437"/>
        </pc:sldMkLst>
        <pc:spChg chg="add mod">
          <ac:chgData name="Vijay Kandiah" userId="a05763b0-42c3-463e-b623-7d0afddc9b3e" providerId="ADAL" clId="{4D38D535-37D2-4683-B388-524A5418739C}" dt="2021-09-19T23:15:31.090" v="105"/>
          <ac:spMkLst>
            <pc:docMk/>
            <pc:sldMk cId="227663465" sldId="437"/>
            <ac:spMk id="7" creationId="{3E554CDB-498C-4513-BF88-B2029C3CF828}"/>
          </ac:spMkLst>
        </pc:spChg>
        <pc:spChg chg="del">
          <ac:chgData name="Vijay Kandiah" userId="a05763b0-42c3-463e-b623-7d0afddc9b3e" providerId="ADAL" clId="{4D38D535-37D2-4683-B388-524A5418739C}" dt="2021-09-19T23:15:30.779" v="104" actId="478"/>
          <ac:spMkLst>
            <pc:docMk/>
            <pc:sldMk cId="227663465" sldId="437"/>
            <ac:spMk id="14" creationId="{E7A81033-3F08-774F-9F89-F2529E3139A6}"/>
          </ac:spMkLst>
        </pc:spChg>
        <pc:graphicFrameChg chg="mod">
          <ac:chgData name="Vijay Kandiah" userId="a05763b0-42c3-463e-b623-7d0afddc9b3e" providerId="ADAL" clId="{4D38D535-37D2-4683-B388-524A5418739C}" dt="2021-09-19T23:20:08.552" v="134"/>
          <ac:graphicFrameMkLst>
            <pc:docMk/>
            <pc:sldMk cId="227663465" sldId="437"/>
            <ac:graphicFrameMk id="29" creationId="{6B87F754-7161-FA44-91D1-B4B1EA642BF0}"/>
          </ac:graphicFrameMkLst>
        </pc:graphicFrameChg>
      </pc:sldChg>
      <pc:sldChg chg="addSp delSp modSp del">
        <pc:chgData name="Vijay Kandiah" userId="a05763b0-42c3-463e-b623-7d0afddc9b3e" providerId="ADAL" clId="{4D38D535-37D2-4683-B388-524A5418739C}" dt="2021-09-19T23:13:18.555" v="87" actId="47"/>
        <pc:sldMkLst>
          <pc:docMk/>
          <pc:sldMk cId="235469250" sldId="438"/>
        </pc:sldMkLst>
        <pc:spChg chg="add del mod">
          <ac:chgData name="Vijay Kandiah" userId="a05763b0-42c3-463e-b623-7d0afddc9b3e" providerId="ADAL" clId="{4D38D535-37D2-4683-B388-524A5418739C}" dt="2021-09-19T23:12:10.092" v="60"/>
          <ac:spMkLst>
            <pc:docMk/>
            <pc:sldMk cId="235469250" sldId="438"/>
            <ac:spMk id="12" creationId="{8A7B31B5-97E9-4AFF-B22A-19A50C4F49F1}"/>
          </ac:spMkLst>
        </pc:spChg>
      </pc:sldChg>
      <pc:sldChg chg="addSp delSp modSp mod">
        <pc:chgData name="Vijay Kandiah" userId="a05763b0-42c3-463e-b623-7d0afddc9b3e" providerId="ADAL" clId="{4D38D535-37D2-4683-B388-524A5418739C}" dt="2021-09-19T23:18:51.466" v="120"/>
        <pc:sldMkLst>
          <pc:docMk/>
          <pc:sldMk cId="1830652379" sldId="439"/>
        </pc:sldMkLst>
        <pc:spChg chg="add mod">
          <ac:chgData name="Vijay Kandiah" userId="a05763b0-42c3-463e-b623-7d0afddc9b3e" providerId="ADAL" clId="{4D38D535-37D2-4683-B388-524A5418739C}" dt="2021-09-19T23:13:50.591" v="89"/>
          <ac:spMkLst>
            <pc:docMk/>
            <pc:sldMk cId="1830652379" sldId="439"/>
            <ac:spMk id="9" creationId="{6FF7945A-7BE5-4492-9B0B-78AA3D7BF931}"/>
          </ac:spMkLst>
        </pc:spChg>
        <pc:spChg chg="add mod">
          <ac:chgData name="Vijay Kandiah" userId="a05763b0-42c3-463e-b623-7d0afddc9b3e" providerId="ADAL" clId="{4D38D535-37D2-4683-B388-524A5418739C}" dt="2021-09-19T23:13:50.591" v="89"/>
          <ac:spMkLst>
            <pc:docMk/>
            <pc:sldMk cId="1830652379" sldId="439"/>
            <ac:spMk id="11" creationId="{8F438C68-111E-4B4F-B73E-7D5CBF735EE8}"/>
          </ac:spMkLst>
        </pc:spChg>
        <pc:spChg chg="del">
          <ac:chgData name="Vijay Kandiah" userId="a05763b0-42c3-463e-b623-7d0afddc9b3e" providerId="ADAL" clId="{4D38D535-37D2-4683-B388-524A5418739C}" dt="2021-09-19T23:13:50.239" v="88" actId="478"/>
          <ac:spMkLst>
            <pc:docMk/>
            <pc:sldMk cId="1830652379" sldId="439"/>
            <ac:spMk id="14" creationId="{E7A81033-3F08-774F-9F89-F2529E3139A6}"/>
          </ac:spMkLst>
        </pc:spChg>
        <pc:spChg chg="del">
          <ac:chgData name="Vijay Kandiah" userId="a05763b0-42c3-463e-b623-7d0afddc9b3e" providerId="ADAL" clId="{4D38D535-37D2-4683-B388-524A5418739C}" dt="2021-09-19T23:13:50.239" v="88" actId="478"/>
          <ac:spMkLst>
            <pc:docMk/>
            <pc:sldMk cId="1830652379" sldId="439"/>
            <ac:spMk id="19" creationId="{CFAD88BF-BF42-274D-801A-A13DF43A364F}"/>
          </ac:spMkLst>
        </pc:spChg>
        <pc:graphicFrameChg chg="mod">
          <ac:chgData name="Vijay Kandiah" userId="a05763b0-42c3-463e-b623-7d0afddc9b3e" providerId="ADAL" clId="{4D38D535-37D2-4683-B388-524A5418739C}" dt="2021-09-19T23:18:51.466" v="120"/>
          <ac:graphicFrameMkLst>
            <pc:docMk/>
            <pc:sldMk cId="1830652379" sldId="439"/>
            <ac:graphicFrameMk id="29" creationId="{6B87F754-7161-FA44-91D1-B4B1EA642BF0}"/>
          </ac:graphicFrameMkLst>
        </pc:graphicFrameChg>
        <pc:cxnChg chg="add mod">
          <ac:chgData name="Vijay Kandiah" userId="a05763b0-42c3-463e-b623-7d0afddc9b3e" providerId="ADAL" clId="{4D38D535-37D2-4683-B388-524A5418739C}" dt="2021-09-19T23:13:50.591" v="89"/>
          <ac:cxnSpMkLst>
            <pc:docMk/>
            <pc:sldMk cId="1830652379" sldId="439"/>
            <ac:cxnSpMk id="10" creationId="{13FED4B5-B17D-403D-91FA-590DF435EB7D}"/>
          </ac:cxnSpMkLst>
        </pc:cxnChg>
        <pc:cxnChg chg="del mod">
          <ac:chgData name="Vijay Kandiah" userId="a05763b0-42c3-463e-b623-7d0afddc9b3e" providerId="ADAL" clId="{4D38D535-37D2-4683-B388-524A5418739C}" dt="2021-09-19T23:13:50.239" v="88" actId="478"/>
          <ac:cxnSpMkLst>
            <pc:docMk/>
            <pc:sldMk cId="1830652379" sldId="439"/>
            <ac:cxnSpMk id="18" creationId="{3C1AB7DE-6E67-604E-ABB6-3B61462D3AFA}"/>
          </ac:cxnSpMkLst>
        </pc:cxnChg>
      </pc:sldChg>
      <pc:sldChg chg="modSp mod">
        <pc:chgData name="Vijay Kandiah" userId="a05763b0-42c3-463e-b623-7d0afddc9b3e" providerId="ADAL" clId="{4D38D535-37D2-4683-B388-524A5418739C}" dt="2021-09-19T23:12:57.301" v="85" actId="20577"/>
        <pc:sldMkLst>
          <pc:docMk/>
          <pc:sldMk cId="2253188917" sldId="440"/>
        </pc:sldMkLst>
        <pc:spChg chg="mod">
          <ac:chgData name="Vijay Kandiah" userId="a05763b0-42c3-463e-b623-7d0afddc9b3e" providerId="ADAL" clId="{4D38D535-37D2-4683-B388-524A5418739C}" dt="2021-09-19T23:12:57.301" v="85" actId="20577"/>
          <ac:spMkLst>
            <pc:docMk/>
            <pc:sldMk cId="2253188917" sldId="440"/>
            <ac:spMk id="2" creationId="{D429B9F3-0A75-A049-9149-964474A896E6}"/>
          </ac:spMkLst>
        </pc:spChg>
        <pc:spChg chg="mod">
          <ac:chgData name="Vijay Kandiah" userId="a05763b0-42c3-463e-b623-7d0afddc9b3e" providerId="ADAL" clId="{4D38D535-37D2-4683-B388-524A5418739C}" dt="2021-09-19T23:12:29.383" v="66" actId="1035"/>
          <ac:spMkLst>
            <pc:docMk/>
            <pc:sldMk cId="2253188917" sldId="440"/>
            <ac:spMk id="14" creationId="{E7A81033-3F08-774F-9F89-F2529E3139A6}"/>
          </ac:spMkLst>
        </pc:spChg>
        <pc:spChg chg="mod">
          <ac:chgData name="Vijay Kandiah" userId="a05763b0-42c3-463e-b623-7d0afddc9b3e" providerId="ADAL" clId="{4D38D535-37D2-4683-B388-524A5418739C}" dt="2021-09-19T23:12:29.383" v="66" actId="1035"/>
          <ac:spMkLst>
            <pc:docMk/>
            <pc:sldMk cId="2253188917" sldId="440"/>
            <ac:spMk id="19" creationId="{CFAD88BF-BF42-274D-801A-A13DF43A364F}"/>
          </ac:spMkLst>
        </pc:spChg>
        <pc:spChg chg="mod">
          <ac:chgData name="Vijay Kandiah" userId="a05763b0-42c3-463e-b623-7d0afddc9b3e" providerId="ADAL" clId="{4D38D535-37D2-4683-B388-524A5418739C}" dt="2021-09-19T23:12:29.383" v="66" actId="1035"/>
          <ac:spMkLst>
            <pc:docMk/>
            <pc:sldMk cId="2253188917" sldId="440"/>
            <ac:spMk id="21" creationId="{EACC2B28-BD2D-8E41-BCBD-D3893277FAB6}"/>
          </ac:spMkLst>
        </pc:spChg>
        <pc:spChg chg="mod">
          <ac:chgData name="Vijay Kandiah" userId="a05763b0-42c3-463e-b623-7d0afddc9b3e" providerId="ADAL" clId="{4D38D535-37D2-4683-B388-524A5418739C}" dt="2021-09-19T23:12:29.383" v="66" actId="1035"/>
          <ac:spMkLst>
            <pc:docMk/>
            <pc:sldMk cId="2253188917" sldId="440"/>
            <ac:spMk id="22" creationId="{9CEF9EB1-7627-B64B-9FB4-2BB1C829C4DF}"/>
          </ac:spMkLst>
        </pc:spChg>
        <pc:graphicFrameChg chg="mod">
          <ac:chgData name="Vijay Kandiah" userId="a05763b0-42c3-463e-b623-7d0afddc9b3e" providerId="ADAL" clId="{4D38D535-37D2-4683-B388-524A5418739C}" dt="2021-09-19T23:11:28.518" v="53"/>
          <ac:graphicFrameMkLst>
            <pc:docMk/>
            <pc:sldMk cId="2253188917" sldId="440"/>
            <ac:graphicFrameMk id="15" creationId="{8B0E13E3-332B-4520-BEB9-1AB9662CB648}"/>
          </ac:graphicFrameMkLst>
        </pc:graphicFrameChg>
        <pc:graphicFrameChg chg="mod">
          <ac:chgData name="Vijay Kandiah" userId="a05763b0-42c3-463e-b623-7d0afddc9b3e" providerId="ADAL" clId="{4D38D535-37D2-4683-B388-524A5418739C}" dt="2021-09-19T23:11:53.213" v="57"/>
          <ac:graphicFrameMkLst>
            <pc:docMk/>
            <pc:sldMk cId="2253188917" sldId="440"/>
            <ac:graphicFrameMk id="17" creationId="{BC9EFAB8-1AC5-42A4-A2E1-00B7C1DAB577}"/>
          </ac:graphicFrameMkLst>
        </pc:graphicFrameChg>
        <pc:graphicFrameChg chg="mod">
          <ac:chgData name="Vijay Kandiah" userId="a05763b0-42c3-463e-b623-7d0afddc9b3e" providerId="ADAL" clId="{4D38D535-37D2-4683-B388-524A5418739C}" dt="2021-09-19T23:12:00.993" v="58"/>
          <ac:graphicFrameMkLst>
            <pc:docMk/>
            <pc:sldMk cId="2253188917" sldId="440"/>
            <ac:graphicFrameMk id="25" creationId="{2A812861-5FF5-4F7B-9ADB-107CED50C8AE}"/>
          </ac:graphicFrameMkLst>
        </pc:graphicFrameChg>
        <pc:cxnChg chg="mod">
          <ac:chgData name="Vijay Kandiah" userId="a05763b0-42c3-463e-b623-7d0afddc9b3e" providerId="ADAL" clId="{4D38D535-37D2-4683-B388-524A5418739C}" dt="2021-09-19T23:12:29.383" v="66" actId="1035"/>
          <ac:cxnSpMkLst>
            <pc:docMk/>
            <pc:sldMk cId="2253188917" sldId="440"/>
            <ac:cxnSpMk id="18" creationId="{3C1AB7DE-6E67-604E-ABB6-3B61462D3AFA}"/>
          </ac:cxnSpMkLst>
        </pc:cxnChg>
        <pc:cxnChg chg="mod">
          <ac:chgData name="Vijay Kandiah" userId="a05763b0-42c3-463e-b623-7d0afddc9b3e" providerId="ADAL" clId="{4D38D535-37D2-4683-B388-524A5418739C}" dt="2021-09-19T23:12:29.383" v="66" actId="1035"/>
          <ac:cxnSpMkLst>
            <pc:docMk/>
            <pc:sldMk cId="2253188917" sldId="440"/>
            <ac:cxnSpMk id="20" creationId="{BEF0A918-B31D-A84C-913D-E0DF0587E6B6}"/>
          </ac:cxnSpMkLst>
        </pc:cxnChg>
      </pc:sldChg>
      <pc:sldChg chg="modNotesTx">
        <pc:chgData name="Vijay Kandiah" userId="a05763b0-42c3-463e-b623-7d0afddc9b3e" providerId="ADAL" clId="{4D38D535-37D2-4683-B388-524A5418739C}" dt="2021-09-19T23:30:45.348" v="262" actId="20577"/>
        <pc:sldMkLst>
          <pc:docMk/>
          <pc:sldMk cId="2530131774" sldId="444"/>
        </pc:sldMkLst>
      </pc:sldChg>
      <pc:sldChg chg="modSp mod modNotesTx">
        <pc:chgData name="Vijay Kandiah" userId="a05763b0-42c3-463e-b623-7d0afddc9b3e" providerId="ADAL" clId="{4D38D535-37D2-4683-B388-524A5418739C}" dt="2021-09-20T00:35:15.991" v="383" actId="20577"/>
        <pc:sldMkLst>
          <pc:docMk/>
          <pc:sldMk cId="2267311209" sldId="455"/>
        </pc:sldMkLst>
        <pc:graphicFrameChg chg="mod">
          <ac:chgData name="Vijay Kandiah" userId="a05763b0-42c3-463e-b623-7d0afddc9b3e" providerId="ADAL" clId="{4D38D535-37D2-4683-B388-524A5418739C}" dt="2021-09-19T23:05:41.640" v="46"/>
          <ac:graphicFrameMkLst>
            <pc:docMk/>
            <pc:sldMk cId="2267311209" sldId="455"/>
            <ac:graphicFrameMk id="32" creationId="{7B5D47ED-DE4F-9148-8087-AC254F878C7F}"/>
          </ac:graphicFrameMkLst>
        </pc:graphicFrameChg>
      </pc:sldChg>
      <pc:sldChg chg="modSp">
        <pc:chgData name="Vijay Kandiah" userId="a05763b0-42c3-463e-b623-7d0afddc9b3e" providerId="ADAL" clId="{4D38D535-37D2-4683-B388-524A5418739C}" dt="2021-09-19T23:07:25.744" v="49" actId="2085"/>
        <pc:sldMkLst>
          <pc:docMk/>
          <pc:sldMk cId="4024627920" sldId="456"/>
        </pc:sldMkLst>
        <pc:graphicFrameChg chg="mod">
          <ac:chgData name="Vijay Kandiah" userId="a05763b0-42c3-463e-b623-7d0afddc9b3e" providerId="ADAL" clId="{4D38D535-37D2-4683-B388-524A5418739C}" dt="2021-09-19T23:06:25.542" v="48"/>
          <ac:graphicFrameMkLst>
            <pc:docMk/>
            <pc:sldMk cId="4024627920" sldId="456"/>
            <ac:graphicFrameMk id="32" creationId="{7B5D47ED-DE4F-9148-8087-AC254F878C7F}"/>
          </ac:graphicFrameMkLst>
        </pc:graphicFrameChg>
        <pc:graphicFrameChg chg="mod">
          <ac:chgData name="Vijay Kandiah" userId="a05763b0-42c3-463e-b623-7d0afddc9b3e" providerId="ADAL" clId="{4D38D535-37D2-4683-B388-524A5418739C}" dt="2021-09-19T23:07:25.744" v="49" actId="2085"/>
          <ac:graphicFrameMkLst>
            <pc:docMk/>
            <pc:sldMk cId="4024627920" sldId="456"/>
            <ac:graphicFrameMk id="33" creationId="{171C1817-EE58-3A4A-A266-6F27794D6BE7}"/>
          </ac:graphicFrameMkLst>
        </pc:graphicFrameChg>
      </pc:sldChg>
      <pc:sldChg chg="modSp mod">
        <pc:chgData name="Vijay Kandiah" userId="a05763b0-42c3-463e-b623-7d0afddc9b3e" providerId="ADAL" clId="{4D38D535-37D2-4683-B388-524A5418739C}" dt="2021-09-20T00:56:14.704" v="393" actId="1036"/>
        <pc:sldMkLst>
          <pc:docMk/>
          <pc:sldMk cId="2928754516" sldId="459"/>
        </pc:sldMkLst>
        <pc:picChg chg="mod">
          <ac:chgData name="Vijay Kandiah" userId="a05763b0-42c3-463e-b623-7d0afddc9b3e" providerId="ADAL" clId="{4D38D535-37D2-4683-B388-524A5418739C}" dt="2021-09-20T00:56:14.704" v="393" actId="1036"/>
          <ac:picMkLst>
            <pc:docMk/>
            <pc:sldMk cId="2928754516" sldId="459"/>
            <ac:picMk id="13" creationId="{47B72465-AF50-B24A-9FFA-B13B34D402D7}"/>
          </ac:picMkLst>
        </pc:picChg>
      </pc:sldChg>
      <pc:sldChg chg="modSp">
        <pc:chgData name="Vijay Kandiah" userId="a05763b0-42c3-463e-b623-7d0afddc9b3e" providerId="ADAL" clId="{4D38D535-37D2-4683-B388-524A5418739C}" dt="2021-09-19T23:06:20.129" v="47"/>
        <pc:sldMkLst>
          <pc:docMk/>
          <pc:sldMk cId="2487523522" sldId="460"/>
        </pc:sldMkLst>
        <pc:graphicFrameChg chg="mod">
          <ac:chgData name="Vijay Kandiah" userId="a05763b0-42c3-463e-b623-7d0afddc9b3e" providerId="ADAL" clId="{4D38D535-37D2-4683-B388-524A5418739C}" dt="2021-09-19T23:06:20.129" v="47"/>
          <ac:graphicFrameMkLst>
            <pc:docMk/>
            <pc:sldMk cId="2487523522" sldId="460"/>
            <ac:graphicFrameMk id="32" creationId="{7B5D47ED-DE4F-9148-8087-AC254F878C7F}"/>
          </ac:graphicFrameMkLst>
        </pc:graphicFrameChg>
      </pc:sldChg>
      <pc:sldChg chg="modSp mod">
        <pc:chgData name="Vijay Kandiah" userId="a05763b0-42c3-463e-b623-7d0afddc9b3e" providerId="ADAL" clId="{4D38D535-37D2-4683-B388-524A5418739C}" dt="2021-09-19T23:25:32.381" v="215" actId="1076"/>
        <pc:sldMkLst>
          <pc:docMk/>
          <pc:sldMk cId="3904564308" sldId="463"/>
        </pc:sldMkLst>
        <pc:spChg chg="mod">
          <ac:chgData name="Vijay Kandiah" userId="a05763b0-42c3-463e-b623-7d0afddc9b3e" providerId="ADAL" clId="{4D38D535-37D2-4683-B388-524A5418739C}" dt="2021-09-19T23:25:24.466" v="214" actId="1035"/>
          <ac:spMkLst>
            <pc:docMk/>
            <pc:sldMk cId="3904564308" sldId="463"/>
            <ac:spMk id="14" creationId="{706B5480-347A-4564-B631-0495337F839F}"/>
          </ac:spMkLst>
        </pc:spChg>
        <pc:spChg chg="mod">
          <ac:chgData name="Vijay Kandiah" userId="a05763b0-42c3-463e-b623-7d0afddc9b3e" providerId="ADAL" clId="{4D38D535-37D2-4683-B388-524A5418739C}" dt="2021-09-19T23:25:32.381" v="215" actId="1076"/>
          <ac:spMkLst>
            <pc:docMk/>
            <pc:sldMk cId="3904564308" sldId="463"/>
            <ac:spMk id="16" creationId="{2F3E1AF0-4479-43E3-9558-1D58627F397C}"/>
          </ac:spMkLst>
        </pc:spChg>
        <pc:spChg chg="mod">
          <ac:chgData name="Vijay Kandiah" userId="a05763b0-42c3-463e-b623-7d0afddc9b3e" providerId="ADAL" clId="{4D38D535-37D2-4683-B388-524A5418739C}" dt="2021-09-19T23:25:08.580" v="210" actId="1038"/>
          <ac:spMkLst>
            <pc:docMk/>
            <pc:sldMk cId="3904564308" sldId="463"/>
            <ac:spMk id="24" creationId="{0E20B1D8-CD1A-435C-876C-48534F016ECD}"/>
          </ac:spMkLst>
        </pc:spChg>
        <pc:spChg chg="mod">
          <ac:chgData name="Vijay Kandiah" userId="a05763b0-42c3-463e-b623-7d0afddc9b3e" providerId="ADAL" clId="{4D38D535-37D2-4683-B388-524A5418739C}" dt="2021-09-19T23:24:46.804" v="203" actId="1076"/>
          <ac:spMkLst>
            <pc:docMk/>
            <pc:sldMk cId="3904564308" sldId="463"/>
            <ac:spMk id="37" creationId="{78E98A69-1436-4849-9734-E1A2453847EB}"/>
          </ac:spMkLst>
        </pc:spChg>
        <pc:cxnChg chg="mod">
          <ac:chgData name="Vijay Kandiah" userId="a05763b0-42c3-463e-b623-7d0afddc9b3e" providerId="ADAL" clId="{4D38D535-37D2-4683-B388-524A5418739C}" dt="2021-09-19T23:25:32.381" v="215" actId="1076"/>
          <ac:cxnSpMkLst>
            <pc:docMk/>
            <pc:sldMk cId="3904564308" sldId="463"/>
            <ac:cxnSpMk id="15" creationId="{74579FC8-34DD-481E-8F65-AFCDA9D96104}"/>
          </ac:cxnSpMkLst>
        </pc:cxnChg>
        <pc:cxnChg chg="mod">
          <ac:chgData name="Vijay Kandiah" userId="a05763b0-42c3-463e-b623-7d0afddc9b3e" providerId="ADAL" clId="{4D38D535-37D2-4683-B388-524A5418739C}" dt="2021-09-19T23:25:08.580" v="210" actId="1038"/>
          <ac:cxnSpMkLst>
            <pc:docMk/>
            <pc:sldMk cId="3904564308" sldId="463"/>
            <ac:cxnSpMk id="25" creationId="{250FA700-67FD-466B-BEEB-54CBC59D9B38}"/>
          </ac:cxnSpMkLst>
        </pc:cxnChg>
        <pc:cxnChg chg="mod">
          <ac:chgData name="Vijay Kandiah" userId="a05763b0-42c3-463e-b623-7d0afddc9b3e" providerId="ADAL" clId="{4D38D535-37D2-4683-B388-524A5418739C}" dt="2021-09-19T23:24:46.804" v="203" actId="1076"/>
          <ac:cxnSpMkLst>
            <pc:docMk/>
            <pc:sldMk cId="3904564308" sldId="463"/>
            <ac:cxnSpMk id="38" creationId="{5FACABF9-3DA2-4E05-860D-D8F14E685295}"/>
          </ac:cxnSpMkLst>
        </pc:cxnChg>
      </pc:sldChg>
      <pc:sldChg chg="delSp modSp add mod modNotesTx">
        <pc:chgData name="Vijay Kandiah" userId="a05763b0-42c3-463e-b623-7d0afddc9b3e" providerId="ADAL" clId="{4D38D535-37D2-4683-B388-524A5418739C}" dt="2021-09-19T23:14:54.325" v="102" actId="20577"/>
        <pc:sldMkLst>
          <pc:docMk/>
          <pc:sldMk cId="2135118972" sldId="465"/>
        </pc:sldMkLst>
        <pc:spChg chg="mod">
          <ac:chgData name="Vijay Kandiah" userId="a05763b0-42c3-463e-b623-7d0afddc9b3e" providerId="ADAL" clId="{4D38D535-37D2-4683-B388-524A5418739C}" dt="2021-09-19T23:13:12.856" v="86"/>
          <ac:spMkLst>
            <pc:docMk/>
            <pc:sldMk cId="2135118972" sldId="465"/>
            <ac:spMk id="2" creationId="{D429B9F3-0A75-A049-9149-964474A896E6}"/>
          </ac:spMkLst>
        </pc:spChg>
        <pc:graphicFrameChg chg="del">
          <ac:chgData name="Vijay Kandiah" userId="a05763b0-42c3-463e-b623-7d0afddc9b3e" providerId="ADAL" clId="{4D38D535-37D2-4683-B388-524A5418739C}" dt="2021-09-19T23:12:39.911" v="68" actId="478"/>
          <ac:graphicFrameMkLst>
            <pc:docMk/>
            <pc:sldMk cId="2135118972" sldId="465"/>
            <ac:graphicFrameMk id="17" creationId="{BC9EFAB8-1AC5-42A4-A2E1-00B7C1DAB577}"/>
          </ac:graphicFrameMkLst>
        </pc:graphicFrameChg>
        <pc:graphicFrameChg chg="del">
          <ac:chgData name="Vijay Kandiah" userId="a05763b0-42c3-463e-b623-7d0afddc9b3e" providerId="ADAL" clId="{4D38D535-37D2-4683-B388-524A5418739C}" dt="2021-09-19T23:12:40.945" v="69" actId="478"/>
          <ac:graphicFrameMkLst>
            <pc:docMk/>
            <pc:sldMk cId="2135118972" sldId="465"/>
            <ac:graphicFrameMk id="25" creationId="{2A812861-5FF5-4F7B-9ADB-107CED50C8AE}"/>
          </ac:graphicFrameMkLst>
        </pc:graphicFrameChg>
      </pc:sldChg>
      <pc:sldChg chg="add del">
        <pc:chgData name="Vijay Kandiah" userId="a05763b0-42c3-463e-b623-7d0afddc9b3e" providerId="ADAL" clId="{4D38D535-37D2-4683-B388-524A5418739C}" dt="2021-09-19T23:12:12.941" v="62"/>
        <pc:sldMkLst>
          <pc:docMk/>
          <pc:sldMk cId="2627283225" sldId="465"/>
        </pc:sldMkLst>
      </pc:sldChg>
      <pc:sldChg chg="add del modNotesTx">
        <pc:chgData name="Vijay Kandiah" userId="a05763b0-42c3-463e-b623-7d0afddc9b3e" providerId="ADAL" clId="{4D38D535-37D2-4683-B388-524A5418739C}" dt="2021-09-19T23:15:17.559" v="103" actId="47"/>
        <pc:sldMkLst>
          <pc:docMk/>
          <pc:sldMk cId="631825436" sldId="466"/>
        </pc:sldMkLst>
      </pc:sldChg>
      <pc:sldChg chg="modSp add">
        <pc:chgData name="Vijay Kandiah" userId="a05763b0-42c3-463e-b623-7d0afddc9b3e" providerId="ADAL" clId="{4D38D535-37D2-4683-B388-524A5418739C}" dt="2021-09-19T23:26:10.685" v="217" actId="20577"/>
        <pc:sldMkLst>
          <pc:docMk/>
          <pc:sldMk cId="1713719766" sldId="466"/>
        </pc:sldMkLst>
        <pc:spChg chg="mod">
          <ac:chgData name="Vijay Kandiah" userId="a05763b0-42c3-463e-b623-7d0afddc9b3e" providerId="ADAL" clId="{4D38D535-37D2-4683-B388-524A5418739C}" dt="2021-09-19T23:26:10.685" v="217" actId="20577"/>
          <ac:spMkLst>
            <pc:docMk/>
            <pc:sldMk cId="1713719766" sldId="466"/>
            <ac:spMk id="10" creationId="{0E9276B1-5D9E-4445-9E63-77935BB1720D}"/>
          </ac:spMkLst>
        </pc:spChg>
      </pc:sldChg>
    </pc:docChg>
  </pc:docChgLst>
  <pc:docChgLst>
    <pc:chgData name="Vijay Kandiah" userId="a05763b0-42c3-463e-b623-7d0afddc9b3e" providerId="ADAL" clId="{35265435-BA92-45AB-8637-EE693B23A3D4}"/>
    <pc:docChg chg="undo redo custSel addSld delSld modSld sldOrd addSection delSection">
      <pc:chgData name="Vijay Kandiah" userId="a05763b0-42c3-463e-b623-7d0afddc9b3e" providerId="ADAL" clId="{35265435-BA92-45AB-8637-EE693B23A3D4}" dt="2021-09-20T21:26:27.484" v="25160"/>
      <pc:docMkLst>
        <pc:docMk/>
      </pc:docMkLst>
      <pc:sldChg chg="modNotesTx">
        <pc:chgData name="Vijay Kandiah" userId="a05763b0-42c3-463e-b623-7d0afddc9b3e" providerId="ADAL" clId="{35265435-BA92-45AB-8637-EE693B23A3D4}" dt="2021-09-20T18:17:43.654" v="20393" actId="20577"/>
        <pc:sldMkLst>
          <pc:docMk/>
          <pc:sldMk cId="717265689" sldId="360"/>
        </pc:sldMkLst>
      </pc:sldChg>
      <pc:sldChg chg="modNotesTx">
        <pc:chgData name="Vijay Kandiah" userId="a05763b0-42c3-463e-b623-7d0afddc9b3e" providerId="ADAL" clId="{35265435-BA92-45AB-8637-EE693B23A3D4}" dt="2021-09-20T06:34:29.482" v="4809" actId="20577"/>
        <pc:sldMkLst>
          <pc:docMk/>
          <pc:sldMk cId="1061407524" sldId="370"/>
        </pc:sldMkLst>
      </pc:sldChg>
      <pc:sldChg chg="modNotesTx">
        <pc:chgData name="Vijay Kandiah" userId="a05763b0-42c3-463e-b623-7d0afddc9b3e" providerId="ADAL" clId="{35265435-BA92-45AB-8637-EE693B23A3D4}" dt="2021-09-20T18:45:12.362" v="20891" actId="20577"/>
        <pc:sldMkLst>
          <pc:docMk/>
          <pc:sldMk cId="3561029259" sldId="372"/>
        </pc:sldMkLst>
      </pc:sldChg>
      <pc:sldChg chg="modNotesTx">
        <pc:chgData name="Vijay Kandiah" userId="a05763b0-42c3-463e-b623-7d0afddc9b3e" providerId="ADAL" clId="{35265435-BA92-45AB-8637-EE693B23A3D4}" dt="2021-09-20T18:34:23.144" v="20518" actId="20577"/>
        <pc:sldMkLst>
          <pc:docMk/>
          <pc:sldMk cId="347040289" sldId="373"/>
        </pc:sldMkLst>
      </pc:sldChg>
      <pc:sldChg chg="modNotesTx">
        <pc:chgData name="Vijay Kandiah" userId="a05763b0-42c3-463e-b623-7d0afddc9b3e" providerId="ADAL" clId="{35265435-BA92-45AB-8637-EE693B23A3D4}" dt="2021-09-20T18:37:45.521" v="20612" actId="20577"/>
        <pc:sldMkLst>
          <pc:docMk/>
          <pc:sldMk cId="4082805692" sldId="374"/>
        </pc:sldMkLst>
      </pc:sldChg>
      <pc:sldChg chg="addSp delSp mod modNotesTx">
        <pc:chgData name="Vijay Kandiah" userId="a05763b0-42c3-463e-b623-7d0afddc9b3e" providerId="ADAL" clId="{35265435-BA92-45AB-8637-EE693B23A3D4}" dt="2021-09-20T18:45:45.714" v="20916" actId="20577"/>
        <pc:sldMkLst>
          <pc:docMk/>
          <pc:sldMk cId="1588307409" sldId="375"/>
        </pc:sldMkLst>
        <pc:spChg chg="add del">
          <ac:chgData name="Vijay Kandiah" userId="a05763b0-42c3-463e-b623-7d0afddc9b3e" providerId="ADAL" clId="{35265435-BA92-45AB-8637-EE693B23A3D4}" dt="2021-09-20T06:43:12.484" v="5577" actId="22"/>
          <ac:spMkLst>
            <pc:docMk/>
            <pc:sldMk cId="1588307409" sldId="375"/>
            <ac:spMk id="13" creationId="{B0E2E948-1CAD-4EED-A64F-271101069E88}"/>
          </ac:spMkLst>
        </pc:spChg>
      </pc:sldChg>
      <pc:sldChg chg="addSp delSp modSp mod modNotesTx">
        <pc:chgData name="Vijay Kandiah" userId="a05763b0-42c3-463e-b623-7d0afddc9b3e" providerId="ADAL" clId="{35265435-BA92-45AB-8637-EE693B23A3D4}" dt="2021-09-20T20:53:05.567" v="24900"/>
        <pc:sldMkLst>
          <pc:docMk/>
          <pc:sldMk cId="1473592566" sldId="379"/>
        </pc:sldMkLst>
        <pc:spChg chg="del">
          <ac:chgData name="Vijay Kandiah" userId="a05763b0-42c3-463e-b623-7d0afddc9b3e" providerId="ADAL" clId="{35265435-BA92-45AB-8637-EE693B23A3D4}" dt="2021-09-20T20:53:05.163" v="24899" actId="478"/>
          <ac:spMkLst>
            <pc:docMk/>
            <pc:sldMk cId="1473592566" sldId="379"/>
            <ac:spMk id="8" creationId="{2AD2F655-DC28-42F5-A13F-D3F1690A130E}"/>
          </ac:spMkLst>
        </pc:spChg>
        <pc:spChg chg="add mod">
          <ac:chgData name="Vijay Kandiah" userId="a05763b0-42c3-463e-b623-7d0afddc9b3e" providerId="ADAL" clId="{35265435-BA92-45AB-8637-EE693B23A3D4}" dt="2021-09-20T07:07:26.201" v="7378" actId="122"/>
          <ac:spMkLst>
            <pc:docMk/>
            <pc:sldMk cId="1473592566" sldId="379"/>
            <ac:spMk id="9" creationId="{3282745F-0B6D-4C64-8921-FF3BAA0A9A51}"/>
          </ac:spMkLst>
        </pc:spChg>
        <pc:spChg chg="add mod">
          <ac:chgData name="Vijay Kandiah" userId="a05763b0-42c3-463e-b623-7d0afddc9b3e" providerId="ADAL" clId="{35265435-BA92-45AB-8637-EE693B23A3D4}" dt="2021-09-20T20:53:05.567" v="24900"/>
          <ac:spMkLst>
            <pc:docMk/>
            <pc:sldMk cId="1473592566" sldId="379"/>
            <ac:spMk id="10" creationId="{2665B632-53F1-4888-93DC-2063F779D8BB}"/>
          </ac:spMkLst>
        </pc:spChg>
        <pc:cxnChg chg="add mod">
          <ac:chgData name="Vijay Kandiah" userId="a05763b0-42c3-463e-b623-7d0afddc9b3e" providerId="ADAL" clId="{35265435-BA92-45AB-8637-EE693B23A3D4}" dt="2021-09-20T07:07:18.509" v="7372" actId="1037"/>
          <ac:cxnSpMkLst>
            <pc:docMk/>
            <pc:sldMk cId="1473592566" sldId="379"/>
            <ac:cxnSpMk id="7" creationId="{5DCC9560-54AA-4299-B783-E37DE34D345D}"/>
          </ac:cxnSpMkLst>
        </pc:cxnChg>
      </pc:sldChg>
      <pc:sldChg chg="addSp delSp modSp mod modNotesTx">
        <pc:chgData name="Vijay Kandiah" userId="a05763b0-42c3-463e-b623-7d0afddc9b3e" providerId="ADAL" clId="{35265435-BA92-45AB-8637-EE693B23A3D4}" dt="2021-09-20T20:54:14.613" v="24917" actId="1076"/>
        <pc:sldMkLst>
          <pc:docMk/>
          <pc:sldMk cId="176743140" sldId="384"/>
        </pc:sldMkLst>
        <pc:spChg chg="mod">
          <ac:chgData name="Vijay Kandiah" userId="a05763b0-42c3-463e-b623-7d0afddc9b3e" providerId="ADAL" clId="{35265435-BA92-45AB-8637-EE693B23A3D4}" dt="2021-09-20T20:53:41.666" v="24906" actId="14100"/>
          <ac:spMkLst>
            <pc:docMk/>
            <pc:sldMk cId="176743140" sldId="384"/>
            <ac:spMk id="14" creationId="{8A295BA4-2D24-4CAE-A5FF-169605B1BA93}"/>
          </ac:spMkLst>
        </pc:spChg>
        <pc:spChg chg="mod">
          <ac:chgData name="Vijay Kandiah" userId="a05763b0-42c3-463e-b623-7d0afddc9b3e" providerId="ADAL" clId="{35265435-BA92-45AB-8637-EE693B23A3D4}" dt="2021-09-20T20:53:56.645" v="24909" actId="1076"/>
          <ac:spMkLst>
            <pc:docMk/>
            <pc:sldMk cId="176743140" sldId="384"/>
            <ac:spMk id="15" creationId="{48157255-1213-4D71-B661-607D09A1312B}"/>
          </ac:spMkLst>
        </pc:spChg>
        <pc:spChg chg="mod">
          <ac:chgData name="Vijay Kandiah" userId="a05763b0-42c3-463e-b623-7d0afddc9b3e" providerId="ADAL" clId="{35265435-BA92-45AB-8637-EE693B23A3D4}" dt="2021-09-20T20:53:59.477" v="24910" actId="1076"/>
          <ac:spMkLst>
            <pc:docMk/>
            <pc:sldMk cId="176743140" sldId="384"/>
            <ac:spMk id="19" creationId="{4AB0AF58-3660-42AE-A2D1-1A0DF23A00B0}"/>
          </ac:spMkLst>
        </pc:spChg>
        <pc:spChg chg="mod">
          <ac:chgData name="Vijay Kandiah" userId="a05763b0-42c3-463e-b623-7d0afddc9b3e" providerId="ADAL" clId="{35265435-BA92-45AB-8637-EE693B23A3D4}" dt="2021-09-20T20:54:09.862" v="24916" actId="1037"/>
          <ac:spMkLst>
            <pc:docMk/>
            <pc:sldMk cId="176743140" sldId="384"/>
            <ac:spMk id="20" creationId="{D65EE13E-7C1A-442C-BA0A-56081E867C1D}"/>
          </ac:spMkLst>
        </pc:spChg>
        <pc:spChg chg="mod">
          <ac:chgData name="Vijay Kandiah" userId="a05763b0-42c3-463e-b623-7d0afddc9b3e" providerId="ADAL" clId="{35265435-BA92-45AB-8637-EE693B23A3D4}" dt="2021-09-20T20:54:14.613" v="24917" actId="1076"/>
          <ac:spMkLst>
            <pc:docMk/>
            <pc:sldMk cId="176743140" sldId="384"/>
            <ac:spMk id="22" creationId="{F5F46F02-E0D9-4944-B907-5EAECA8977FE}"/>
          </ac:spMkLst>
        </pc:spChg>
        <pc:spChg chg="add mod">
          <ac:chgData name="Vijay Kandiah" userId="a05763b0-42c3-463e-b623-7d0afddc9b3e" providerId="ADAL" clId="{35265435-BA92-45AB-8637-EE693B23A3D4}" dt="2021-09-20T20:53:25.972" v="24902"/>
          <ac:spMkLst>
            <pc:docMk/>
            <pc:sldMk cId="176743140" sldId="384"/>
            <ac:spMk id="23" creationId="{83AE7015-FC3B-45BE-9E1F-9834FDBD8CE2}"/>
          </ac:spMkLst>
        </pc:spChg>
        <pc:spChg chg="add mod">
          <ac:chgData name="Vijay Kandiah" userId="a05763b0-42c3-463e-b623-7d0afddc9b3e" providerId="ADAL" clId="{35265435-BA92-45AB-8637-EE693B23A3D4}" dt="2021-09-20T20:53:25.972" v="24902"/>
          <ac:spMkLst>
            <pc:docMk/>
            <pc:sldMk cId="176743140" sldId="384"/>
            <ac:spMk id="24" creationId="{4EE0F2ED-9192-4F13-89A2-36B64F9D50D4}"/>
          </ac:spMkLst>
        </pc:spChg>
        <pc:spChg chg="del">
          <ac:chgData name="Vijay Kandiah" userId="a05763b0-42c3-463e-b623-7d0afddc9b3e" providerId="ADAL" clId="{35265435-BA92-45AB-8637-EE693B23A3D4}" dt="2021-09-20T20:53:25.547" v="24901" actId="478"/>
          <ac:spMkLst>
            <pc:docMk/>
            <pc:sldMk cId="176743140" sldId="384"/>
            <ac:spMk id="35" creationId="{089B76C8-1F78-4FC5-AE54-EA91C1011155}"/>
          </ac:spMkLst>
        </pc:spChg>
        <pc:spChg chg="mod">
          <ac:chgData name="Vijay Kandiah" userId="a05763b0-42c3-463e-b623-7d0afddc9b3e" providerId="ADAL" clId="{35265435-BA92-45AB-8637-EE693B23A3D4}" dt="2021-09-20T07:07:48.646" v="7384" actId="122"/>
          <ac:spMkLst>
            <pc:docMk/>
            <pc:sldMk cId="176743140" sldId="384"/>
            <ac:spMk id="38" creationId="{BC0F7588-47E0-4B0D-91CE-404B0A242D4B}"/>
          </ac:spMkLst>
        </pc:spChg>
        <pc:spChg chg="mod">
          <ac:chgData name="Vijay Kandiah" userId="a05763b0-42c3-463e-b623-7d0afddc9b3e" providerId="ADAL" clId="{35265435-BA92-45AB-8637-EE693B23A3D4}" dt="2021-09-20T07:07:48.646" v="7384" actId="122"/>
          <ac:spMkLst>
            <pc:docMk/>
            <pc:sldMk cId="176743140" sldId="384"/>
            <ac:spMk id="40" creationId="{A2FB0910-1473-4944-A02E-86688ED1EE01}"/>
          </ac:spMkLst>
        </pc:spChg>
        <pc:spChg chg="del">
          <ac:chgData name="Vijay Kandiah" userId="a05763b0-42c3-463e-b623-7d0afddc9b3e" providerId="ADAL" clId="{35265435-BA92-45AB-8637-EE693B23A3D4}" dt="2021-09-20T20:53:25.547" v="24901" actId="478"/>
          <ac:spMkLst>
            <pc:docMk/>
            <pc:sldMk cId="176743140" sldId="384"/>
            <ac:spMk id="41" creationId="{469ACEEA-D1A0-4446-9D31-665A025C87EF}"/>
          </ac:spMkLst>
        </pc:spChg>
        <pc:cxnChg chg="mod">
          <ac:chgData name="Vijay Kandiah" userId="a05763b0-42c3-463e-b623-7d0afddc9b3e" providerId="ADAL" clId="{35265435-BA92-45AB-8637-EE693B23A3D4}" dt="2021-09-20T20:53:59.477" v="24910" actId="1076"/>
          <ac:cxnSpMkLst>
            <pc:docMk/>
            <pc:sldMk cId="176743140" sldId="384"/>
            <ac:cxnSpMk id="18" creationId="{86126DF4-B40B-4F72-BDC7-7E6CF9B9A929}"/>
          </ac:cxnSpMkLst>
        </pc:cxnChg>
        <pc:cxnChg chg="mod">
          <ac:chgData name="Vijay Kandiah" userId="a05763b0-42c3-463e-b623-7d0afddc9b3e" providerId="ADAL" clId="{35265435-BA92-45AB-8637-EE693B23A3D4}" dt="2021-09-20T20:54:14.613" v="24917" actId="1076"/>
          <ac:cxnSpMkLst>
            <pc:docMk/>
            <pc:sldMk cId="176743140" sldId="384"/>
            <ac:cxnSpMk id="21" creationId="{784B8B08-4549-4BC6-B8CF-853B2AD3604E}"/>
          </ac:cxnSpMkLst>
        </pc:cxnChg>
        <pc:cxnChg chg="mod">
          <ac:chgData name="Vijay Kandiah" userId="a05763b0-42c3-463e-b623-7d0afddc9b3e" providerId="ADAL" clId="{35265435-BA92-45AB-8637-EE693B23A3D4}" dt="2021-09-20T20:53:25.547" v="24901" actId="478"/>
          <ac:cxnSpMkLst>
            <pc:docMk/>
            <pc:sldMk cId="176743140" sldId="384"/>
            <ac:cxnSpMk id="36" creationId="{674321EC-27FA-4B18-B023-7F6ACD5EA6A2}"/>
          </ac:cxnSpMkLst>
        </pc:cxnChg>
      </pc:sldChg>
      <pc:sldChg chg="modSp mod modNotesTx">
        <pc:chgData name="Vijay Kandiah" userId="a05763b0-42c3-463e-b623-7d0afddc9b3e" providerId="ADAL" clId="{35265435-BA92-45AB-8637-EE693B23A3D4}" dt="2021-09-20T19:30:53.994" v="22319" actId="20577"/>
        <pc:sldMkLst>
          <pc:docMk/>
          <pc:sldMk cId="796612258" sldId="385"/>
        </pc:sldMkLst>
        <pc:spChg chg="mod">
          <ac:chgData name="Vijay Kandiah" userId="a05763b0-42c3-463e-b623-7d0afddc9b3e" providerId="ADAL" clId="{35265435-BA92-45AB-8637-EE693B23A3D4}" dt="2021-09-20T19:30:53.246" v="22318" actId="20577"/>
          <ac:spMkLst>
            <pc:docMk/>
            <pc:sldMk cId="796612258" sldId="385"/>
            <ac:spMk id="28" creationId="{A9E9CCC1-BEF3-4F4B-9AE9-CD2E632BF219}"/>
          </ac:spMkLst>
        </pc:spChg>
      </pc:sldChg>
      <pc:sldChg chg="del modNotesTx">
        <pc:chgData name="Vijay Kandiah" userId="a05763b0-42c3-463e-b623-7d0afddc9b3e" providerId="ADAL" clId="{35265435-BA92-45AB-8637-EE693B23A3D4}" dt="2021-09-20T19:39:34.450" v="22405" actId="47"/>
        <pc:sldMkLst>
          <pc:docMk/>
          <pc:sldMk cId="999783016" sldId="386"/>
        </pc:sldMkLst>
      </pc:sldChg>
      <pc:sldChg chg="modNotesTx">
        <pc:chgData name="Vijay Kandiah" userId="a05763b0-42c3-463e-b623-7d0afddc9b3e" providerId="ADAL" clId="{35265435-BA92-45AB-8637-EE693B23A3D4}" dt="2021-09-20T20:18:11.392" v="23718" actId="20577"/>
        <pc:sldMkLst>
          <pc:docMk/>
          <pc:sldMk cId="3774065902" sldId="397"/>
        </pc:sldMkLst>
      </pc:sldChg>
      <pc:sldChg chg="addSp delSp modSp mod ord modNotesTx">
        <pc:chgData name="Vijay Kandiah" userId="a05763b0-42c3-463e-b623-7d0afddc9b3e" providerId="ADAL" clId="{35265435-BA92-45AB-8637-EE693B23A3D4}" dt="2021-09-20T21:04:08.391" v="25140" actId="20577"/>
        <pc:sldMkLst>
          <pc:docMk/>
          <pc:sldMk cId="1164218476" sldId="398"/>
        </pc:sldMkLst>
        <pc:spChg chg="mod">
          <ac:chgData name="Vijay Kandiah" userId="a05763b0-42c3-463e-b623-7d0afddc9b3e" providerId="ADAL" clId="{35265435-BA92-45AB-8637-EE693B23A3D4}" dt="2021-09-20T21:00:39.458" v="24963" actId="20577"/>
          <ac:spMkLst>
            <pc:docMk/>
            <pc:sldMk cId="1164218476" sldId="398"/>
            <ac:spMk id="2" creationId="{D429B9F3-0A75-A049-9149-964474A896E6}"/>
          </ac:spMkLst>
        </pc:spChg>
        <pc:spChg chg="del">
          <ac:chgData name="Vijay Kandiah" userId="a05763b0-42c3-463e-b623-7d0afddc9b3e" providerId="ADAL" clId="{35265435-BA92-45AB-8637-EE693B23A3D4}" dt="2021-09-20T20:29:04.228" v="23736" actId="478"/>
          <ac:spMkLst>
            <pc:docMk/>
            <pc:sldMk cId="1164218476" sldId="398"/>
            <ac:spMk id="9" creationId="{8712AF7B-E8DB-4CB1-9D2B-6510BD37A89F}"/>
          </ac:spMkLst>
        </pc:spChg>
        <pc:spChg chg="del">
          <ac:chgData name="Vijay Kandiah" userId="a05763b0-42c3-463e-b623-7d0afddc9b3e" providerId="ADAL" clId="{35265435-BA92-45AB-8637-EE693B23A3D4}" dt="2021-09-20T20:29:05.193" v="23737" actId="478"/>
          <ac:spMkLst>
            <pc:docMk/>
            <pc:sldMk cId="1164218476" sldId="398"/>
            <ac:spMk id="10" creationId="{29672987-B778-4CC2-8D01-929010E1E24E}"/>
          </ac:spMkLst>
        </pc:spChg>
        <pc:spChg chg="del">
          <ac:chgData name="Vijay Kandiah" userId="a05763b0-42c3-463e-b623-7d0afddc9b3e" providerId="ADAL" clId="{35265435-BA92-45AB-8637-EE693B23A3D4}" dt="2021-09-20T20:29:03.380" v="23735" actId="478"/>
          <ac:spMkLst>
            <pc:docMk/>
            <pc:sldMk cId="1164218476" sldId="398"/>
            <ac:spMk id="11" creationId="{FEF4BFE9-2D96-4A73-9A20-1066B8A3AAAF}"/>
          </ac:spMkLst>
        </pc:spChg>
        <pc:spChg chg="del">
          <ac:chgData name="Vijay Kandiah" userId="a05763b0-42c3-463e-b623-7d0afddc9b3e" providerId="ADAL" clId="{35265435-BA92-45AB-8637-EE693B23A3D4}" dt="2021-09-20T20:29:02.413" v="23734" actId="478"/>
          <ac:spMkLst>
            <pc:docMk/>
            <pc:sldMk cId="1164218476" sldId="398"/>
            <ac:spMk id="12" creationId="{5BA1499D-09B5-435E-82BB-6817B30FE30F}"/>
          </ac:spMkLst>
        </pc:spChg>
        <pc:spChg chg="add mod">
          <ac:chgData name="Vijay Kandiah" userId="a05763b0-42c3-463e-b623-7d0afddc9b3e" providerId="ADAL" clId="{35265435-BA92-45AB-8637-EE693B23A3D4}" dt="2021-09-20T21:04:08.391" v="25140" actId="20577"/>
          <ac:spMkLst>
            <pc:docMk/>
            <pc:sldMk cId="1164218476" sldId="398"/>
            <ac:spMk id="14" creationId="{53E9C398-6C17-402D-B4B1-5E062D025237}"/>
          </ac:spMkLst>
        </pc:spChg>
        <pc:graphicFrameChg chg="del">
          <ac:chgData name="Vijay Kandiah" userId="a05763b0-42c3-463e-b623-7d0afddc9b3e" providerId="ADAL" clId="{35265435-BA92-45AB-8637-EE693B23A3D4}" dt="2021-09-20T20:28:58.437" v="23730" actId="478"/>
          <ac:graphicFrameMkLst>
            <pc:docMk/>
            <pc:sldMk cId="1164218476" sldId="398"/>
            <ac:graphicFrameMk id="16" creationId="{BF33475B-9F1B-4496-A293-586AF06CA988}"/>
          </ac:graphicFrameMkLst>
        </pc:graphicFrameChg>
        <pc:graphicFrameChg chg="del">
          <ac:chgData name="Vijay Kandiah" userId="a05763b0-42c3-463e-b623-7d0afddc9b3e" providerId="ADAL" clId="{35265435-BA92-45AB-8637-EE693B23A3D4}" dt="2021-09-20T20:28:59.095" v="23731" actId="478"/>
          <ac:graphicFrameMkLst>
            <pc:docMk/>
            <pc:sldMk cId="1164218476" sldId="398"/>
            <ac:graphicFrameMk id="17" creationId="{584CE479-BC54-42F5-9908-EDCADAF595BC}"/>
          </ac:graphicFrameMkLst>
        </pc:graphicFrameChg>
        <pc:graphicFrameChg chg="del">
          <ac:chgData name="Vijay Kandiah" userId="a05763b0-42c3-463e-b623-7d0afddc9b3e" providerId="ADAL" clId="{35265435-BA92-45AB-8637-EE693B23A3D4}" dt="2021-09-20T20:28:59.880" v="23732" actId="478"/>
          <ac:graphicFrameMkLst>
            <pc:docMk/>
            <pc:sldMk cId="1164218476" sldId="398"/>
            <ac:graphicFrameMk id="19" creationId="{73669EDD-7B02-43AD-86FD-2716EFDC4E97}"/>
          </ac:graphicFrameMkLst>
        </pc:graphicFrameChg>
        <pc:graphicFrameChg chg="del">
          <ac:chgData name="Vijay Kandiah" userId="a05763b0-42c3-463e-b623-7d0afddc9b3e" providerId="ADAL" clId="{35265435-BA92-45AB-8637-EE693B23A3D4}" dt="2021-09-20T20:29:00.947" v="23733" actId="478"/>
          <ac:graphicFrameMkLst>
            <pc:docMk/>
            <pc:sldMk cId="1164218476" sldId="398"/>
            <ac:graphicFrameMk id="20" creationId="{68A07290-E207-415E-95CA-E70903E9C799}"/>
          </ac:graphicFrameMkLst>
        </pc:graphicFrameChg>
        <pc:picChg chg="add mod">
          <ac:chgData name="Vijay Kandiah" userId="a05763b0-42c3-463e-b623-7d0afddc9b3e" providerId="ADAL" clId="{35265435-BA92-45AB-8637-EE693B23A3D4}" dt="2021-09-20T21:02:02.663" v="24964" actId="1076"/>
          <ac:picMkLst>
            <pc:docMk/>
            <pc:sldMk cId="1164218476" sldId="398"/>
            <ac:picMk id="1025" creationId="{466C73CF-5E3B-4EE2-A4AF-6D1943F90929}"/>
          </ac:picMkLst>
        </pc:picChg>
      </pc:sldChg>
      <pc:sldChg chg="modNotesTx">
        <pc:chgData name="Vijay Kandiah" userId="a05763b0-42c3-463e-b623-7d0afddc9b3e" providerId="ADAL" clId="{35265435-BA92-45AB-8637-EE693B23A3D4}" dt="2021-09-20T20:43:19.527" v="24656" actId="20577"/>
        <pc:sldMkLst>
          <pc:docMk/>
          <pc:sldMk cId="2649007189" sldId="399"/>
        </pc:sldMkLst>
      </pc:sldChg>
      <pc:sldChg chg="modNotesTx">
        <pc:chgData name="Vijay Kandiah" userId="a05763b0-42c3-463e-b623-7d0afddc9b3e" providerId="ADAL" clId="{35265435-BA92-45AB-8637-EE693B23A3D4}" dt="2021-09-20T18:00:36.691" v="19103" actId="20577"/>
        <pc:sldMkLst>
          <pc:docMk/>
          <pc:sldMk cId="1763815093" sldId="400"/>
        </pc:sldMkLst>
      </pc:sldChg>
      <pc:sldChg chg="modSp mod modNotesTx">
        <pc:chgData name="Vijay Kandiah" userId="a05763b0-42c3-463e-b623-7d0afddc9b3e" providerId="ADAL" clId="{35265435-BA92-45AB-8637-EE693B23A3D4}" dt="2021-09-20T21:02:09.401" v="24966" actId="1076"/>
        <pc:sldMkLst>
          <pc:docMk/>
          <pc:sldMk cId="1260815013" sldId="401"/>
        </pc:sldMkLst>
        <pc:spChg chg="mod">
          <ac:chgData name="Vijay Kandiah" userId="a05763b0-42c3-463e-b623-7d0afddc9b3e" providerId="ADAL" clId="{35265435-BA92-45AB-8637-EE693B23A3D4}" dt="2021-09-20T21:02:09.401" v="24966" actId="1076"/>
          <ac:spMkLst>
            <pc:docMk/>
            <pc:sldMk cId="1260815013" sldId="401"/>
            <ac:spMk id="12" creationId="{426866E6-FBD5-4AAC-88D9-0E99FA8A16D8}"/>
          </ac:spMkLst>
        </pc:spChg>
      </pc:sldChg>
      <pc:sldChg chg="addSp delSp modSp mod modNotesTx">
        <pc:chgData name="Vijay Kandiah" userId="a05763b0-42c3-463e-b623-7d0afddc9b3e" providerId="ADAL" clId="{35265435-BA92-45AB-8637-EE693B23A3D4}" dt="2021-09-20T20:51:22.857" v="24877" actId="1076"/>
        <pc:sldMkLst>
          <pc:docMk/>
          <pc:sldMk cId="4279763166" sldId="402"/>
        </pc:sldMkLst>
        <pc:spChg chg="add mod">
          <ac:chgData name="Vijay Kandiah" userId="a05763b0-42c3-463e-b623-7d0afddc9b3e" providerId="ADAL" clId="{35265435-BA92-45AB-8637-EE693B23A3D4}" dt="2021-09-20T20:51:22.857" v="24877" actId="1076"/>
          <ac:spMkLst>
            <pc:docMk/>
            <pc:sldMk cId="4279763166" sldId="402"/>
            <ac:spMk id="7" creationId="{177C2BED-4E90-48DD-AF9D-79C2ABB70550}"/>
          </ac:spMkLst>
        </pc:spChg>
        <pc:spChg chg="add del mod">
          <ac:chgData name="Vijay Kandiah" userId="a05763b0-42c3-463e-b623-7d0afddc9b3e" providerId="ADAL" clId="{35265435-BA92-45AB-8637-EE693B23A3D4}" dt="2021-09-20T20:50:39.052" v="24824"/>
          <ac:spMkLst>
            <pc:docMk/>
            <pc:sldMk cId="4279763166" sldId="402"/>
            <ac:spMk id="8" creationId="{34ECA238-541D-4DE8-BCCD-43B6726EF391}"/>
          </ac:spMkLst>
        </pc:spChg>
        <pc:spChg chg="add del">
          <ac:chgData name="Vijay Kandiah" userId="a05763b0-42c3-463e-b623-7d0afddc9b3e" providerId="ADAL" clId="{35265435-BA92-45AB-8637-EE693B23A3D4}" dt="2021-09-20T20:50:43.667" v="24827" actId="22"/>
          <ac:spMkLst>
            <pc:docMk/>
            <pc:sldMk cId="4279763166" sldId="402"/>
            <ac:spMk id="10" creationId="{4DA75419-4797-4816-B238-118438DE27BE}"/>
          </ac:spMkLst>
        </pc:spChg>
        <pc:spChg chg="add mod">
          <ac:chgData name="Vijay Kandiah" userId="a05763b0-42c3-463e-b623-7d0afddc9b3e" providerId="ADAL" clId="{35265435-BA92-45AB-8637-EE693B23A3D4}" dt="2021-09-20T20:51:01.051" v="24870" actId="20577"/>
          <ac:spMkLst>
            <pc:docMk/>
            <pc:sldMk cId="4279763166" sldId="402"/>
            <ac:spMk id="11" creationId="{77B09232-EEF5-421D-B18B-AA1EE44D551E}"/>
          </ac:spMkLst>
        </pc:spChg>
        <pc:spChg chg="del mod">
          <ac:chgData name="Vijay Kandiah" userId="a05763b0-42c3-463e-b623-7d0afddc9b3e" providerId="ADAL" clId="{35265435-BA92-45AB-8637-EE693B23A3D4}" dt="2021-09-20T20:50:42.195" v="24825" actId="478"/>
          <ac:spMkLst>
            <pc:docMk/>
            <pc:sldMk cId="4279763166" sldId="402"/>
            <ac:spMk id="12" creationId="{426866E6-FBD5-4AAC-88D9-0E99FA8A16D8}"/>
          </ac:spMkLst>
        </pc:spChg>
      </pc:sldChg>
      <pc:sldChg chg="modNotesTx">
        <pc:chgData name="Vijay Kandiah" userId="a05763b0-42c3-463e-b623-7d0afddc9b3e" providerId="ADAL" clId="{35265435-BA92-45AB-8637-EE693B23A3D4}" dt="2021-09-20T05:23:28.806" v="180" actId="20577"/>
        <pc:sldMkLst>
          <pc:docMk/>
          <pc:sldMk cId="3793905357" sldId="409"/>
        </pc:sldMkLst>
      </pc:sldChg>
      <pc:sldChg chg="modNotesTx">
        <pc:chgData name="Vijay Kandiah" userId="a05763b0-42c3-463e-b623-7d0afddc9b3e" providerId="ADAL" clId="{35265435-BA92-45AB-8637-EE693B23A3D4}" dt="2021-09-20T18:47:00.058" v="20918" actId="20577"/>
        <pc:sldMkLst>
          <pc:docMk/>
          <pc:sldMk cId="1369620012" sldId="413"/>
        </pc:sldMkLst>
      </pc:sldChg>
      <pc:sldChg chg="modNotesTx">
        <pc:chgData name="Vijay Kandiah" userId="a05763b0-42c3-463e-b623-7d0afddc9b3e" providerId="ADAL" clId="{35265435-BA92-45AB-8637-EE693B23A3D4}" dt="2021-09-20T19:55:04.275" v="22928" actId="20577"/>
        <pc:sldMkLst>
          <pc:docMk/>
          <pc:sldMk cId="779532769" sldId="416"/>
        </pc:sldMkLst>
      </pc:sldChg>
      <pc:sldChg chg="modNotesTx">
        <pc:chgData name="Vijay Kandiah" userId="a05763b0-42c3-463e-b623-7d0afddc9b3e" providerId="ADAL" clId="{35265435-BA92-45AB-8637-EE693B23A3D4}" dt="2021-09-20T20:05:13.171" v="23308" actId="20577"/>
        <pc:sldMkLst>
          <pc:docMk/>
          <pc:sldMk cId="1484294792" sldId="420"/>
        </pc:sldMkLst>
      </pc:sldChg>
      <pc:sldChg chg="modNotesTx">
        <pc:chgData name="Vijay Kandiah" userId="a05763b0-42c3-463e-b623-7d0afddc9b3e" providerId="ADAL" clId="{35265435-BA92-45AB-8637-EE693B23A3D4}" dt="2021-09-20T05:36:29.938" v="1389" actId="20577"/>
        <pc:sldMkLst>
          <pc:docMk/>
          <pc:sldMk cId="4231875251" sldId="429"/>
        </pc:sldMkLst>
      </pc:sldChg>
      <pc:sldChg chg="modNotesTx">
        <pc:chgData name="Vijay Kandiah" userId="a05763b0-42c3-463e-b623-7d0afddc9b3e" providerId="ADAL" clId="{35265435-BA92-45AB-8637-EE693B23A3D4}" dt="2021-09-20T18:13:31.409" v="20243" actId="20577"/>
        <pc:sldMkLst>
          <pc:docMk/>
          <pc:sldMk cId="3156297706" sldId="430"/>
        </pc:sldMkLst>
      </pc:sldChg>
      <pc:sldChg chg="modNotesTx">
        <pc:chgData name="Vijay Kandiah" userId="a05763b0-42c3-463e-b623-7d0afddc9b3e" providerId="ADAL" clId="{35265435-BA92-45AB-8637-EE693B23A3D4}" dt="2021-09-20T19:55:40.456" v="22935" actId="20577"/>
        <pc:sldMkLst>
          <pc:docMk/>
          <pc:sldMk cId="3883210006" sldId="431"/>
        </pc:sldMkLst>
      </pc:sldChg>
      <pc:sldChg chg="modNotesTx">
        <pc:chgData name="Vijay Kandiah" userId="a05763b0-42c3-463e-b623-7d0afddc9b3e" providerId="ADAL" clId="{35265435-BA92-45AB-8637-EE693B23A3D4}" dt="2021-09-20T20:03:27.534" v="23304" actId="20577"/>
        <pc:sldMkLst>
          <pc:docMk/>
          <pc:sldMk cId="4222388528" sldId="432"/>
        </pc:sldMkLst>
      </pc:sldChg>
      <pc:sldChg chg="addSp modSp del mod modNotesTx">
        <pc:chgData name="Vijay Kandiah" userId="a05763b0-42c3-463e-b623-7d0afddc9b3e" providerId="ADAL" clId="{35265435-BA92-45AB-8637-EE693B23A3D4}" dt="2021-09-20T18:56:01.637" v="21093" actId="47"/>
        <pc:sldMkLst>
          <pc:docMk/>
          <pc:sldMk cId="227663465" sldId="437"/>
        </pc:sldMkLst>
        <pc:spChg chg="add mod">
          <ac:chgData name="Vijay Kandiah" userId="a05763b0-42c3-463e-b623-7d0afddc9b3e" providerId="ADAL" clId="{35265435-BA92-45AB-8637-EE693B23A3D4}" dt="2021-09-20T07:07:31.224" v="7379" actId="122"/>
          <ac:spMkLst>
            <pc:docMk/>
            <pc:sldMk cId="227663465" sldId="437"/>
            <ac:spMk id="9" creationId="{AF049FF3-756A-43AD-B7AF-6380AC2590AF}"/>
          </ac:spMkLst>
        </pc:spChg>
        <pc:cxnChg chg="add mod">
          <ac:chgData name="Vijay Kandiah" userId="a05763b0-42c3-463e-b623-7d0afddc9b3e" providerId="ADAL" clId="{35265435-BA92-45AB-8637-EE693B23A3D4}" dt="2021-09-20T07:06:31.935" v="7285"/>
          <ac:cxnSpMkLst>
            <pc:docMk/>
            <pc:sldMk cId="227663465" sldId="437"/>
            <ac:cxnSpMk id="8" creationId="{939B302D-E226-4984-8196-969FFB3DDD4E}"/>
          </ac:cxnSpMkLst>
        </pc:cxnChg>
      </pc:sldChg>
      <pc:sldChg chg="addSp delSp modSp mod modNotesTx">
        <pc:chgData name="Vijay Kandiah" userId="a05763b0-42c3-463e-b623-7d0afddc9b3e" providerId="ADAL" clId="{35265435-BA92-45AB-8637-EE693B23A3D4}" dt="2021-09-20T20:53:02.142" v="24898"/>
        <pc:sldMkLst>
          <pc:docMk/>
          <pc:sldMk cId="1830652379" sldId="439"/>
        </pc:sldMkLst>
        <pc:spChg chg="del mod">
          <ac:chgData name="Vijay Kandiah" userId="a05763b0-42c3-463e-b623-7d0afddc9b3e" providerId="ADAL" clId="{35265435-BA92-45AB-8637-EE693B23A3D4}" dt="2021-09-20T20:52:57.085" v="24895" actId="478"/>
          <ac:spMkLst>
            <pc:docMk/>
            <pc:sldMk cId="1830652379" sldId="439"/>
            <ac:spMk id="9" creationId="{6FF7945A-7BE5-4492-9B0B-78AA3D7BF931}"/>
          </ac:spMkLst>
        </pc:spChg>
        <pc:spChg chg="mod">
          <ac:chgData name="Vijay Kandiah" userId="a05763b0-42c3-463e-b623-7d0afddc9b3e" providerId="ADAL" clId="{35265435-BA92-45AB-8637-EE693B23A3D4}" dt="2021-09-20T07:07:34.354" v="7380" actId="122"/>
          <ac:spMkLst>
            <pc:docMk/>
            <pc:sldMk cId="1830652379" sldId="439"/>
            <ac:spMk id="11" creationId="{8F438C68-111E-4B4F-B73E-7D5CBF735EE8}"/>
          </ac:spMkLst>
        </pc:spChg>
        <pc:spChg chg="add del mod">
          <ac:chgData name="Vijay Kandiah" userId="a05763b0-42c3-463e-b623-7d0afddc9b3e" providerId="ADAL" clId="{35265435-BA92-45AB-8637-EE693B23A3D4}" dt="2021-09-20T20:53:02.142" v="24898"/>
          <ac:spMkLst>
            <pc:docMk/>
            <pc:sldMk cId="1830652379" sldId="439"/>
            <ac:spMk id="12" creationId="{1C4C6773-CE37-4017-BC10-84E7CE90E3F3}"/>
          </ac:spMkLst>
        </pc:spChg>
        <pc:cxnChg chg="mod">
          <ac:chgData name="Vijay Kandiah" userId="a05763b0-42c3-463e-b623-7d0afddc9b3e" providerId="ADAL" clId="{35265435-BA92-45AB-8637-EE693B23A3D4}" dt="2021-09-20T20:52:57.085" v="24895" actId="478"/>
          <ac:cxnSpMkLst>
            <pc:docMk/>
            <pc:sldMk cId="1830652379" sldId="439"/>
            <ac:cxnSpMk id="10" creationId="{13FED4B5-B17D-403D-91FA-590DF435EB7D}"/>
          </ac:cxnSpMkLst>
        </pc:cxnChg>
      </pc:sldChg>
      <pc:sldChg chg="modSp mod modNotesTx">
        <pc:chgData name="Vijay Kandiah" userId="a05763b0-42c3-463e-b623-7d0afddc9b3e" providerId="ADAL" clId="{35265435-BA92-45AB-8637-EE693B23A3D4}" dt="2021-09-20T20:52:38.595" v="24890" actId="14100"/>
        <pc:sldMkLst>
          <pc:docMk/>
          <pc:sldMk cId="2253188917" sldId="440"/>
        </pc:sldMkLst>
        <pc:spChg chg="mod">
          <ac:chgData name="Vijay Kandiah" userId="a05763b0-42c3-463e-b623-7d0afddc9b3e" providerId="ADAL" clId="{35265435-BA92-45AB-8637-EE693B23A3D4}" dt="2021-09-20T20:52:38.595" v="24890" actId="14100"/>
          <ac:spMkLst>
            <pc:docMk/>
            <pc:sldMk cId="2253188917" sldId="440"/>
            <ac:spMk id="14" creationId="{E7A81033-3F08-774F-9F89-F2529E3139A6}"/>
          </ac:spMkLst>
        </pc:spChg>
        <pc:spChg chg="mod">
          <ac:chgData name="Vijay Kandiah" userId="a05763b0-42c3-463e-b623-7d0afddc9b3e" providerId="ADAL" clId="{35265435-BA92-45AB-8637-EE693B23A3D4}" dt="2021-09-20T07:07:44.180" v="7383" actId="122"/>
          <ac:spMkLst>
            <pc:docMk/>
            <pc:sldMk cId="2253188917" sldId="440"/>
            <ac:spMk id="19" creationId="{CFAD88BF-BF42-274D-801A-A13DF43A364F}"/>
          </ac:spMkLst>
        </pc:spChg>
        <pc:spChg chg="mod">
          <ac:chgData name="Vijay Kandiah" userId="a05763b0-42c3-463e-b623-7d0afddc9b3e" providerId="ADAL" clId="{35265435-BA92-45AB-8637-EE693B23A3D4}" dt="2021-09-20T07:07:44.180" v="7383" actId="122"/>
          <ac:spMkLst>
            <pc:docMk/>
            <pc:sldMk cId="2253188917" sldId="440"/>
            <ac:spMk id="21" creationId="{EACC2B28-BD2D-8E41-BCBD-D3893277FAB6}"/>
          </ac:spMkLst>
        </pc:spChg>
        <pc:spChg chg="mod">
          <ac:chgData name="Vijay Kandiah" userId="a05763b0-42c3-463e-b623-7d0afddc9b3e" providerId="ADAL" clId="{35265435-BA92-45AB-8637-EE693B23A3D4}" dt="2021-09-20T20:52:11.608" v="24888" actId="255"/>
          <ac:spMkLst>
            <pc:docMk/>
            <pc:sldMk cId="2253188917" sldId="440"/>
            <ac:spMk id="22" creationId="{9CEF9EB1-7627-B64B-9FB4-2BB1C829C4DF}"/>
          </ac:spMkLst>
        </pc:spChg>
        <pc:cxnChg chg="mod">
          <ac:chgData name="Vijay Kandiah" userId="a05763b0-42c3-463e-b623-7d0afddc9b3e" providerId="ADAL" clId="{35265435-BA92-45AB-8637-EE693B23A3D4}" dt="2021-09-20T20:52:38.595" v="24890" actId="14100"/>
          <ac:cxnSpMkLst>
            <pc:docMk/>
            <pc:sldMk cId="2253188917" sldId="440"/>
            <ac:cxnSpMk id="18" creationId="{3C1AB7DE-6E67-604E-ABB6-3B61462D3AFA}"/>
          </ac:cxnSpMkLst>
        </pc:cxnChg>
      </pc:sldChg>
      <pc:sldChg chg="modSp mod modNotesTx">
        <pc:chgData name="Vijay Kandiah" userId="a05763b0-42c3-463e-b623-7d0afddc9b3e" providerId="ADAL" clId="{35265435-BA92-45AB-8637-EE693B23A3D4}" dt="2021-09-20T21:26:27.484" v="25160"/>
        <pc:sldMkLst>
          <pc:docMk/>
          <pc:sldMk cId="3314983856" sldId="443"/>
        </pc:sldMkLst>
        <pc:spChg chg="mod">
          <ac:chgData name="Vijay Kandiah" userId="a05763b0-42c3-463e-b623-7d0afddc9b3e" providerId="ADAL" clId="{35265435-BA92-45AB-8637-EE693B23A3D4}" dt="2021-09-20T20:08:22.473" v="23463" actId="20577"/>
          <ac:spMkLst>
            <pc:docMk/>
            <pc:sldMk cId="3314983856" sldId="443"/>
            <ac:spMk id="2" creationId="{D429B9F3-0A75-A049-9149-964474A896E6}"/>
          </ac:spMkLst>
        </pc:spChg>
        <pc:spChg chg="mod">
          <ac:chgData name="Vijay Kandiah" userId="a05763b0-42c3-463e-b623-7d0afddc9b3e" providerId="ADAL" clId="{35265435-BA92-45AB-8637-EE693B23A3D4}" dt="2021-09-20T21:26:27.484" v="25160"/>
          <ac:spMkLst>
            <pc:docMk/>
            <pc:sldMk cId="3314983856" sldId="443"/>
            <ac:spMk id="27" creationId="{7D16CA48-5BF4-43F9-9DB0-3604AA47A798}"/>
          </ac:spMkLst>
        </pc:spChg>
      </pc:sldChg>
      <pc:sldChg chg="modSp mod modNotesTx">
        <pc:chgData name="Vijay Kandiah" userId="a05763b0-42c3-463e-b623-7d0afddc9b3e" providerId="ADAL" clId="{35265435-BA92-45AB-8637-EE693B23A3D4}" dt="2021-09-20T21:26:16.708" v="25154"/>
        <pc:sldMkLst>
          <pc:docMk/>
          <pc:sldMk cId="2530131774" sldId="444"/>
        </pc:sldMkLst>
        <pc:spChg chg="mod">
          <ac:chgData name="Vijay Kandiah" userId="a05763b0-42c3-463e-b623-7d0afddc9b3e" providerId="ADAL" clId="{35265435-BA92-45AB-8637-EE693B23A3D4}" dt="2021-09-20T20:16:24.702" v="23677" actId="20577"/>
          <ac:spMkLst>
            <pc:docMk/>
            <pc:sldMk cId="2530131774" sldId="444"/>
            <ac:spMk id="2" creationId="{D429B9F3-0A75-A049-9149-964474A896E6}"/>
          </ac:spMkLst>
        </pc:spChg>
        <pc:spChg chg="mod">
          <ac:chgData name="Vijay Kandiah" userId="a05763b0-42c3-463e-b623-7d0afddc9b3e" providerId="ADAL" clId="{35265435-BA92-45AB-8637-EE693B23A3D4}" dt="2021-09-20T21:26:11.649" v="25151" actId="20577"/>
          <ac:spMkLst>
            <pc:docMk/>
            <pc:sldMk cId="2530131774" sldId="444"/>
            <ac:spMk id="27" creationId="{7D16CA48-5BF4-43F9-9DB0-3604AA47A798}"/>
          </ac:spMkLst>
        </pc:spChg>
        <pc:spChg chg="mod">
          <ac:chgData name="Vijay Kandiah" userId="a05763b0-42c3-463e-b623-7d0afddc9b3e" providerId="ADAL" clId="{35265435-BA92-45AB-8637-EE693B23A3D4}" dt="2021-09-20T21:26:14.293" v="25152"/>
          <ac:spMkLst>
            <pc:docMk/>
            <pc:sldMk cId="2530131774" sldId="444"/>
            <ac:spMk id="28" creationId="{465C8884-0325-4CF0-A901-56C7DC4BDCB1}"/>
          </ac:spMkLst>
        </pc:spChg>
        <pc:spChg chg="mod">
          <ac:chgData name="Vijay Kandiah" userId="a05763b0-42c3-463e-b623-7d0afddc9b3e" providerId="ADAL" clId="{35265435-BA92-45AB-8637-EE693B23A3D4}" dt="2021-09-20T21:26:16.708" v="25154"/>
          <ac:spMkLst>
            <pc:docMk/>
            <pc:sldMk cId="2530131774" sldId="444"/>
            <ac:spMk id="29" creationId="{1EA38D7F-C426-4343-B0D3-B8BD6AEBE118}"/>
          </ac:spMkLst>
        </pc:spChg>
        <pc:spChg chg="mod">
          <ac:chgData name="Vijay Kandiah" userId="a05763b0-42c3-463e-b623-7d0afddc9b3e" providerId="ADAL" clId="{35265435-BA92-45AB-8637-EE693B23A3D4}" dt="2021-09-20T21:26:15.479" v="25153"/>
          <ac:spMkLst>
            <pc:docMk/>
            <pc:sldMk cId="2530131774" sldId="444"/>
            <ac:spMk id="30" creationId="{6EDC42C3-2124-4C25-98AD-1B7D60530B84}"/>
          </ac:spMkLst>
        </pc:spChg>
      </pc:sldChg>
      <pc:sldChg chg="modSp mod modNotesTx">
        <pc:chgData name="Vijay Kandiah" userId="a05763b0-42c3-463e-b623-7d0afddc9b3e" providerId="ADAL" clId="{35265435-BA92-45AB-8637-EE693B23A3D4}" dt="2021-09-20T21:26:21.401" v="25157"/>
        <pc:sldMkLst>
          <pc:docMk/>
          <pc:sldMk cId="3959207608" sldId="445"/>
        </pc:sldMkLst>
        <pc:spChg chg="mod">
          <ac:chgData name="Vijay Kandiah" userId="a05763b0-42c3-463e-b623-7d0afddc9b3e" providerId="ADAL" clId="{35265435-BA92-45AB-8637-EE693B23A3D4}" dt="2021-09-20T20:09:37.323" v="23557" actId="20577"/>
          <ac:spMkLst>
            <pc:docMk/>
            <pc:sldMk cId="3959207608" sldId="445"/>
            <ac:spMk id="2" creationId="{D429B9F3-0A75-A049-9149-964474A896E6}"/>
          </ac:spMkLst>
        </pc:spChg>
        <pc:spChg chg="mod">
          <ac:chgData name="Vijay Kandiah" userId="a05763b0-42c3-463e-b623-7d0afddc9b3e" providerId="ADAL" clId="{35265435-BA92-45AB-8637-EE693B23A3D4}" dt="2021-09-20T21:26:19.850" v="25155"/>
          <ac:spMkLst>
            <pc:docMk/>
            <pc:sldMk cId="3959207608" sldId="445"/>
            <ac:spMk id="27" creationId="{7D16CA48-5BF4-43F9-9DB0-3604AA47A798}"/>
          </ac:spMkLst>
        </pc:spChg>
        <pc:spChg chg="mod">
          <ac:chgData name="Vijay Kandiah" userId="a05763b0-42c3-463e-b623-7d0afddc9b3e" providerId="ADAL" clId="{35265435-BA92-45AB-8637-EE693B23A3D4}" dt="2021-09-20T21:26:20.555" v="25156"/>
          <ac:spMkLst>
            <pc:docMk/>
            <pc:sldMk cId="3959207608" sldId="445"/>
            <ac:spMk id="28" creationId="{465C8884-0325-4CF0-A901-56C7DC4BDCB1}"/>
          </ac:spMkLst>
        </pc:spChg>
        <pc:spChg chg="mod">
          <ac:chgData name="Vijay Kandiah" userId="a05763b0-42c3-463e-b623-7d0afddc9b3e" providerId="ADAL" clId="{35265435-BA92-45AB-8637-EE693B23A3D4}" dt="2021-09-20T21:26:21.401" v="25157"/>
          <ac:spMkLst>
            <pc:docMk/>
            <pc:sldMk cId="3959207608" sldId="445"/>
            <ac:spMk id="29" creationId="{1EA38D7F-C426-4343-B0D3-B8BD6AEBE118}"/>
          </ac:spMkLst>
        </pc:spChg>
      </pc:sldChg>
      <pc:sldChg chg="modSp mod modNotesTx">
        <pc:chgData name="Vijay Kandiah" userId="a05763b0-42c3-463e-b623-7d0afddc9b3e" providerId="ADAL" clId="{35265435-BA92-45AB-8637-EE693B23A3D4}" dt="2021-09-20T21:26:24.021" v="25159"/>
        <pc:sldMkLst>
          <pc:docMk/>
          <pc:sldMk cId="265930636" sldId="446"/>
        </pc:sldMkLst>
        <pc:spChg chg="mod">
          <ac:chgData name="Vijay Kandiah" userId="a05763b0-42c3-463e-b623-7d0afddc9b3e" providerId="ADAL" clId="{35265435-BA92-45AB-8637-EE693B23A3D4}" dt="2021-09-20T20:09:05.514" v="23512" actId="14100"/>
          <ac:spMkLst>
            <pc:docMk/>
            <pc:sldMk cId="265930636" sldId="446"/>
            <ac:spMk id="2" creationId="{D429B9F3-0A75-A049-9149-964474A896E6}"/>
          </ac:spMkLst>
        </pc:spChg>
        <pc:spChg chg="mod">
          <ac:chgData name="Vijay Kandiah" userId="a05763b0-42c3-463e-b623-7d0afddc9b3e" providerId="ADAL" clId="{35265435-BA92-45AB-8637-EE693B23A3D4}" dt="2021-09-20T21:26:23.194" v="25158"/>
          <ac:spMkLst>
            <pc:docMk/>
            <pc:sldMk cId="265930636" sldId="446"/>
            <ac:spMk id="27" creationId="{7D16CA48-5BF4-43F9-9DB0-3604AA47A798}"/>
          </ac:spMkLst>
        </pc:spChg>
        <pc:spChg chg="mod">
          <ac:chgData name="Vijay Kandiah" userId="a05763b0-42c3-463e-b623-7d0afddc9b3e" providerId="ADAL" clId="{35265435-BA92-45AB-8637-EE693B23A3D4}" dt="2021-09-20T21:26:24.021" v="25159"/>
          <ac:spMkLst>
            <pc:docMk/>
            <pc:sldMk cId="265930636" sldId="446"/>
            <ac:spMk id="28" creationId="{465C8884-0325-4CF0-A901-56C7DC4BDCB1}"/>
          </ac:spMkLst>
        </pc:spChg>
      </pc:sldChg>
      <pc:sldChg chg="modSp modNotesTx">
        <pc:chgData name="Vijay Kandiah" userId="a05763b0-42c3-463e-b623-7d0afddc9b3e" providerId="ADAL" clId="{35265435-BA92-45AB-8637-EE693B23A3D4}" dt="2021-09-20T18:20:29.060" v="20394" actId="20577"/>
        <pc:sldMkLst>
          <pc:docMk/>
          <pc:sldMk cId="2267311209" sldId="455"/>
        </pc:sldMkLst>
        <pc:graphicFrameChg chg="mod">
          <ac:chgData name="Vijay Kandiah" userId="a05763b0-42c3-463e-b623-7d0afddc9b3e" providerId="ADAL" clId="{35265435-BA92-45AB-8637-EE693B23A3D4}" dt="2021-09-20T06:20:39.450" v="3548"/>
          <ac:graphicFrameMkLst>
            <pc:docMk/>
            <pc:sldMk cId="2267311209" sldId="455"/>
            <ac:graphicFrameMk id="32" creationId="{7B5D47ED-DE4F-9148-8087-AC254F878C7F}"/>
          </ac:graphicFrameMkLst>
        </pc:graphicFrameChg>
      </pc:sldChg>
      <pc:sldChg chg="modSp modNotesTx">
        <pc:chgData name="Vijay Kandiah" userId="a05763b0-42c3-463e-b623-7d0afddc9b3e" providerId="ADAL" clId="{35265435-BA92-45AB-8637-EE693B23A3D4}" dt="2021-09-20T20:54:48.819" v="24918" actId="2084"/>
        <pc:sldMkLst>
          <pc:docMk/>
          <pc:sldMk cId="4024627920" sldId="456"/>
        </pc:sldMkLst>
        <pc:graphicFrameChg chg="mod">
          <ac:chgData name="Vijay Kandiah" userId="a05763b0-42c3-463e-b623-7d0afddc9b3e" providerId="ADAL" clId="{35265435-BA92-45AB-8637-EE693B23A3D4}" dt="2021-09-20T20:54:48.819" v="24918" actId="2084"/>
          <ac:graphicFrameMkLst>
            <pc:docMk/>
            <pc:sldMk cId="4024627920" sldId="456"/>
            <ac:graphicFrameMk id="33" creationId="{171C1817-EE58-3A4A-A266-6F27794D6BE7}"/>
          </ac:graphicFrameMkLst>
        </pc:graphicFrameChg>
      </pc:sldChg>
      <pc:sldChg chg="modNotesTx">
        <pc:chgData name="Vijay Kandiah" userId="a05763b0-42c3-463e-b623-7d0afddc9b3e" providerId="ADAL" clId="{35265435-BA92-45AB-8637-EE693B23A3D4}" dt="2021-09-20T06:19:39.333" v="3536" actId="20577"/>
        <pc:sldMkLst>
          <pc:docMk/>
          <pc:sldMk cId="2487523522" sldId="460"/>
        </pc:sldMkLst>
      </pc:sldChg>
      <pc:sldChg chg="modSp modNotesTx">
        <pc:chgData name="Vijay Kandiah" userId="a05763b0-42c3-463e-b623-7d0afddc9b3e" providerId="ADAL" clId="{35265435-BA92-45AB-8637-EE693B23A3D4}" dt="2021-09-20T19:52:56.151" v="22926" actId="20577"/>
        <pc:sldMkLst>
          <pc:docMk/>
          <pc:sldMk cId="3904564308" sldId="463"/>
        </pc:sldMkLst>
        <pc:spChg chg="mod">
          <ac:chgData name="Vijay Kandiah" userId="a05763b0-42c3-463e-b623-7d0afddc9b3e" providerId="ADAL" clId="{35265435-BA92-45AB-8637-EE693B23A3D4}" dt="2021-09-20T19:52:56.151" v="22926" actId="20577"/>
          <ac:spMkLst>
            <pc:docMk/>
            <pc:sldMk cId="3904564308" sldId="463"/>
            <ac:spMk id="10" creationId="{0E9276B1-5D9E-4445-9E63-77935BB1720D}"/>
          </ac:spMkLst>
        </pc:spChg>
      </pc:sldChg>
      <pc:sldChg chg="addSp delSp modSp mod modNotesTx">
        <pc:chgData name="Vijay Kandiah" userId="a05763b0-42c3-463e-b623-7d0afddc9b3e" providerId="ADAL" clId="{35265435-BA92-45AB-8637-EE693B23A3D4}" dt="2021-09-20T20:52:48.525" v="24892"/>
        <pc:sldMkLst>
          <pc:docMk/>
          <pc:sldMk cId="2135118972" sldId="465"/>
        </pc:sldMkLst>
        <pc:spChg chg="add mod">
          <ac:chgData name="Vijay Kandiah" userId="a05763b0-42c3-463e-b623-7d0afddc9b3e" providerId="ADAL" clId="{35265435-BA92-45AB-8637-EE693B23A3D4}" dt="2021-09-20T20:52:48.525" v="24892"/>
          <ac:spMkLst>
            <pc:docMk/>
            <pc:sldMk cId="2135118972" sldId="465"/>
            <ac:spMk id="12" creationId="{C6F3A1D5-2E3F-4D3B-84DC-C570901C2191}"/>
          </ac:spMkLst>
        </pc:spChg>
        <pc:spChg chg="add mod">
          <ac:chgData name="Vijay Kandiah" userId="a05763b0-42c3-463e-b623-7d0afddc9b3e" providerId="ADAL" clId="{35265435-BA92-45AB-8637-EE693B23A3D4}" dt="2021-09-20T20:52:48.525" v="24892"/>
          <ac:spMkLst>
            <pc:docMk/>
            <pc:sldMk cId="2135118972" sldId="465"/>
            <ac:spMk id="13" creationId="{5919A04F-1656-4D2B-BA80-35078F11F7CB}"/>
          </ac:spMkLst>
        </pc:spChg>
        <pc:spChg chg="del">
          <ac:chgData name="Vijay Kandiah" userId="a05763b0-42c3-463e-b623-7d0afddc9b3e" providerId="ADAL" clId="{35265435-BA92-45AB-8637-EE693B23A3D4}" dt="2021-09-20T20:52:48.141" v="24891" actId="478"/>
          <ac:spMkLst>
            <pc:docMk/>
            <pc:sldMk cId="2135118972" sldId="465"/>
            <ac:spMk id="14" creationId="{E7A81033-3F08-774F-9F89-F2529E3139A6}"/>
          </ac:spMkLst>
        </pc:spChg>
        <pc:spChg chg="mod">
          <ac:chgData name="Vijay Kandiah" userId="a05763b0-42c3-463e-b623-7d0afddc9b3e" providerId="ADAL" clId="{35265435-BA92-45AB-8637-EE693B23A3D4}" dt="2021-09-20T07:07:37.924" v="7381" actId="122"/>
          <ac:spMkLst>
            <pc:docMk/>
            <pc:sldMk cId="2135118972" sldId="465"/>
            <ac:spMk id="19" creationId="{CFAD88BF-BF42-274D-801A-A13DF43A364F}"/>
          </ac:spMkLst>
        </pc:spChg>
        <pc:spChg chg="mod">
          <ac:chgData name="Vijay Kandiah" userId="a05763b0-42c3-463e-b623-7d0afddc9b3e" providerId="ADAL" clId="{35265435-BA92-45AB-8637-EE693B23A3D4}" dt="2021-09-20T07:07:40.200" v="7382" actId="122"/>
          <ac:spMkLst>
            <pc:docMk/>
            <pc:sldMk cId="2135118972" sldId="465"/>
            <ac:spMk id="21" creationId="{EACC2B28-BD2D-8E41-BCBD-D3893277FAB6}"/>
          </ac:spMkLst>
        </pc:spChg>
        <pc:spChg chg="del">
          <ac:chgData name="Vijay Kandiah" userId="a05763b0-42c3-463e-b623-7d0afddc9b3e" providerId="ADAL" clId="{35265435-BA92-45AB-8637-EE693B23A3D4}" dt="2021-09-20T20:52:48.141" v="24891" actId="478"/>
          <ac:spMkLst>
            <pc:docMk/>
            <pc:sldMk cId="2135118972" sldId="465"/>
            <ac:spMk id="22" creationId="{9CEF9EB1-7627-B64B-9FB4-2BB1C829C4DF}"/>
          </ac:spMkLst>
        </pc:spChg>
        <pc:cxnChg chg="mod">
          <ac:chgData name="Vijay Kandiah" userId="a05763b0-42c3-463e-b623-7d0afddc9b3e" providerId="ADAL" clId="{35265435-BA92-45AB-8637-EE693B23A3D4}" dt="2021-09-20T20:52:48.141" v="24891" actId="478"/>
          <ac:cxnSpMkLst>
            <pc:docMk/>
            <pc:sldMk cId="2135118972" sldId="465"/>
            <ac:cxnSpMk id="18" creationId="{3C1AB7DE-6E67-604E-ABB6-3B61462D3AFA}"/>
          </ac:cxnSpMkLst>
        </pc:cxnChg>
      </pc:sldChg>
      <pc:sldChg chg="modSp modNotesTx">
        <pc:chgData name="Vijay Kandiah" userId="a05763b0-42c3-463e-b623-7d0afddc9b3e" providerId="ADAL" clId="{35265435-BA92-45AB-8637-EE693B23A3D4}" dt="2021-09-20T19:52:23.995" v="22924" actId="20577"/>
        <pc:sldMkLst>
          <pc:docMk/>
          <pc:sldMk cId="1713719766" sldId="466"/>
        </pc:sldMkLst>
        <pc:spChg chg="mod">
          <ac:chgData name="Vijay Kandiah" userId="a05763b0-42c3-463e-b623-7d0afddc9b3e" providerId="ADAL" clId="{35265435-BA92-45AB-8637-EE693B23A3D4}" dt="2021-09-20T19:52:23.995" v="22924" actId="20577"/>
          <ac:spMkLst>
            <pc:docMk/>
            <pc:sldMk cId="1713719766" sldId="466"/>
            <ac:spMk id="10" creationId="{0E9276B1-5D9E-4445-9E63-77935BB1720D}"/>
          </ac:spMkLst>
        </pc:spChg>
      </pc:sldChg>
      <pc:sldChg chg="addSp modSp add mod modNotesTx">
        <pc:chgData name="Vijay Kandiah" userId="a05763b0-42c3-463e-b623-7d0afddc9b3e" providerId="ADAL" clId="{35265435-BA92-45AB-8637-EE693B23A3D4}" dt="2021-09-20T19:52:21.532" v="22923" actId="20577"/>
        <pc:sldMkLst>
          <pc:docMk/>
          <pc:sldMk cId="2828457880" sldId="467"/>
        </pc:sldMkLst>
        <pc:spChg chg="add mod">
          <ac:chgData name="Vijay Kandiah" userId="a05763b0-42c3-463e-b623-7d0afddc9b3e" providerId="ADAL" clId="{35265435-BA92-45AB-8637-EE693B23A3D4}" dt="2021-09-20T16:37:23.485" v="10968" actId="1582"/>
          <ac:spMkLst>
            <pc:docMk/>
            <pc:sldMk cId="2828457880" sldId="467"/>
            <ac:spMk id="3" creationId="{F4872881-A212-4265-8920-8DE205140C1E}"/>
          </ac:spMkLst>
        </pc:spChg>
        <pc:spChg chg="add mod">
          <ac:chgData name="Vijay Kandiah" userId="a05763b0-42c3-463e-b623-7d0afddc9b3e" providerId="ADAL" clId="{35265435-BA92-45AB-8637-EE693B23A3D4}" dt="2021-09-20T16:37:23.485" v="10968" actId="1582"/>
          <ac:spMkLst>
            <pc:docMk/>
            <pc:sldMk cId="2828457880" sldId="467"/>
            <ac:spMk id="17" creationId="{56E0F1C6-CE74-425E-A96E-25CC340F4042}"/>
          </ac:spMkLst>
        </pc:spChg>
        <pc:spChg chg="add mod">
          <ac:chgData name="Vijay Kandiah" userId="a05763b0-42c3-463e-b623-7d0afddc9b3e" providerId="ADAL" clId="{35265435-BA92-45AB-8637-EE693B23A3D4}" dt="2021-09-20T16:37:23.485" v="10968" actId="1582"/>
          <ac:spMkLst>
            <pc:docMk/>
            <pc:sldMk cId="2828457880" sldId="467"/>
            <ac:spMk id="18" creationId="{10EA5114-A274-41D2-98E8-100B6DC32AE0}"/>
          </ac:spMkLst>
        </pc:spChg>
        <pc:spChg chg="add mod">
          <ac:chgData name="Vijay Kandiah" userId="a05763b0-42c3-463e-b623-7d0afddc9b3e" providerId="ADAL" clId="{35265435-BA92-45AB-8637-EE693B23A3D4}" dt="2021-09-20T16:47:31.630" v="11052" actId="14100"/>
          <ac:spMkLst>
            <pc:docMk/>
            <pc:sldMk cId="2828457880" sldId="467"/>
            <ac:spMk id="26" creationId="{3EB4CA29-BB62-409D-89F8-72CF1A2A669B}"/>
          </ac:spMkLst>
        </pc:spChg>
        <pc:spChg chg="mod">
          <ac:chgData name="Vijay Kandiah" userId="a05763b0-42c3-463e-b623-7d0afddc9b3e" providerId="ADAL" clId="{35265435-BA92-45AB-8637-EE693B23A3D4}" dt="2021-09-20T19:52:21.532" v="22923" actId="20577"/>
          <ac:spMkLst>
            <pc:docMk/>
            <pc:sldMk cId="2828457880" sldId="467"/>
            <ac:spMk id="28" creationId="{A9E9CCC1-BEF3-4F4B-9AE9-CD2E632BF219}"/>
          </ac:spMkLst>
        </pc:spChg>
        <pc:spChg chg="add mod">
          <ac:chgData name="Vijay Kandiah" userId="a05763b0-42c3-463e-b623-7d0afddc9b3e" providerId="ADAL" clId="{35265435-BA92-45AB-8637-EE693B23A3D4}" dt="2021-09-20T16:37:23.485" v="10968" actId="1582"/>
          <ac:spMkLst>
            <pc:docMk/>
            <pc:sldMk cId="2828457880" sldId="467"/>
            <ac:spMk id="29" creationId="{A078F773-659B-4EAF-8118-5B49429044D7}"/>
          </ac:spMkLst>
        </pc:spChg>
        <pc:spChg chg="add mod">
          <ac:chgData name="Vijay Kandiah" userId="a05763b0-42c3-463e-b623-7d0afddc9b3e" providerId="ADAL" clId="{35265435-BA92-45AB-8637-EE693B23A3D4}" dt="2021-09-20T19:38:48.468" v="22402" actId="14100"/>
          <ac:spMkLst>
            <pc:docMk/>
            <pc:sldMk cId="2828457880" sldId="467"/>
            <ac:spMk id="30" creationId="{4C078DFE-B647-4F78-BC88-F17E87FADB1F}"/>
          </ac:spMkLst>
        </pc:spChg>
        <pc:spChg chg="add mod">
          <ac:chgData name="Vijay Kandiah" userId="a05763b0-42c3-463e-b623-7d0afddc9b3e" providerId="ADAL" clId="{35265435-BA92-45AB-8637-EE693B23A3D4}" dt="2021-09-20T19:37:46.002" v="22342" actId="1076"/>
          <ac:spMkLst>
            <pc:docMk/>
            <pc:sldMk cId="2828457880" sldId="467"/>
            <ac:spMk id="31" creationId="{5D2DC0C8-068A-4057-9B7A-C4CB95F6A952}"/>
          </ac:spMkLst>
        </pc:spChg>
        <pc:spChg chg="add mod">
          <ac:chgData name="Vijay Kandiah" userId="a05763b0-42c3-463e-b623-7d0afddc9b3e" providerId="ADAL" clId="{35265435-BA92-45AB-8637-EE693B23A3D4}" dt="2021-09-20T19:38:27.046" v="22401" actId="14100"/>
          <ac:spMkLst>
            <pc:docMk/>
            <pc:sldMk cId="2828457880" sldId="467"/>
            <ac:spMk id="32" creationId="{9BDC09D3-0580-4A6C-9653-46C6D9FD07DA}"/>
          </ac:spMkLst>
        </pc:spChg>
      </pc:sldChg>
      <pc:sldChg chg="addSp delSp modSp add del mod">
        <pc:chgData name="Vijay Kandiah" userId="a05763b0-42c3-463e-b623-7d0afddc9b3e" providerId="ADAL" clId="{35265435-BA92-45AB-8637-EE693B23A3D4}" dt="2021-09-20T18:53:28.751" v="20979"/>
        <pc:sldMkLst>
          <pc:docMk/>
          <pc:sldMk cId="920045520" sldId="468"/>
        </pc:sldMkLst>
        <pc:spChg chg="add del mod">
          <ac:chgData name="Vijay Kandiah" userId="a05763b0-42c3-463e-b623-7d0afddc9b3e" providerId="ADAL" clId="{35265435-BA92-45AB-8637-EE693B23A3D4}" dt="2021-09-20T18:53:28.224" v="20978"/>
          <ac:spMkLst>
            <pc:docMk/>
            <pc:sldMk cId="920045520" sldId="468"/>
            <ac:spMk id="10" creationId="{6BB79565-3DF7-4C4B-977A-ED62963DA24B}"/>
          </ac:spMkLst>
        </pc:spChg>
      </pc:sldChg>
      <pc:sldChg chg="add">
        <pc:chgData name="Vijay Kandiah" userId="a05763b0-42c3-463e-b623-7d0afddc9b3e" providerId="ADAL" clId="{35265435-BA92-45AB-8637-EE693B23A3D4}" dt="2021-09-20T20:28:52.184" v="23729"/>
        <pc:sldMkLst>
          <pc:docMk/>
          <pc:sldMk cId="1270633087" sldId="468"/>
        </pc:sldMkLst>
      </pc:sldChg>
    </pc:docChg>
  </pc:docChgLst>
  <pc:docChgLst>
    <pc:chgData name="Vijay Kandiah" userId="a05763b0-42c3-463e-b623-7d0afddc9b3e" providerId="ADAL" clId="{BA2FB9EA-9B5F-4784-923E-2A062CBD80B1}"/>
    <pc:docChg chg="undo redo custSel addSld delSld modSld addSection delSection">
      <pc:chgData name="Vijay Kandiah" userId="a05763b0-42c3-463e-b623-7d0afddc9b3e" providerId="ADAL" clId="{BA2FB9EA-9B5F-4784-923E-2A062CBD80B1}" dt="2021-10-15T20:14:41.695" v="1579" actId="20577"/>
      <pc:docMkLst>
        <pc:docMk/>
      </pc:docMkLst>
      <pc:sldChg chg="modTransition modNotesTx">
        <pc:chgData name="Vijay Kandiah" userId="a05763b0-42c3-463e-b623-7d0afddc9b3e" providerId="ADAL" clId="{BA2FB9EA-9B5F-4784-923E-2A062CBD80B1}" dt="2021-09-21T18:33:19.774" v="753"/>
        <pc:sldMkLst>
          <pc:docMk/>
          <pc:sldMk cId="1417500544" sldId="260"/>
        </pc:sldMkLst>
      </pc:sldChg>
      <pc:sldChg chg="modTransition modNotesTx">
        <pc:chgData name="Vijay Kandiah" userId="a05763b0-42c3-463e-b623-7d0afddc9b3e" providerId="ADAL" clId="{BA2FB9EA-9B5F-4784-923E-2A062CBD80B1}" dt="2021-09-21T18:54:01.963" v="778" actId="20577"/>
        <pc:sldMkLst>
          <pc:docMk/>
          <pc:sldMk cId="3933828815" sldId="350"/>
        </pc:sldMkLst>
      </pc:sldChg>
      <pc:sldChg chg="modTransition">
        <pc:chgData name="Vijay Kandiah" userId="a05763b0-42c3-463e-b623-7d0afddc9b3e" providerId="ADAL" clId="{BA2FB9EA-9B5F-4784-923E-2A062CBD80B1}" dt="2021-09-21T18:33:19.774" v="753"/>
        <pc:sldMkLst>
          <pc:docMk/>
          <pc:sldMk cId="1594277885" sldId="354"/>
        </pc:sldMkLst>
      </pc:sldChg>
      <pc:sldChg chg="modTransition">
        <pc:chgData name="Vijay Kandiah" userId="a05763b0-42c3-463e-b623-7d0afddc9b3e" providerId="ADAL" clId="{BA2FB9EA-9B5F-4784-923E-2A062CBD80B1}" dt="2021-09-21T18:33:19.774" v="753"/>
        <pc:sldMkLst>
          <pc:docMk/>
          <pc:sldMk cId="717265689" sldId="360"/>
        </pc:sldMkLst>
      </pc:sldChg>
      <pc:sldChg chg="modTransition">
        <pc:chgData name="Vijay Kandiah" userId="a05763b0-42c3-463e-b623-7d0afddc9b3e" providerId="ADAL" clId="{BA2FB9EA-9B5F-4784-923E-2A062CBD80B1}" dt="2021-09-21T18:33:19.774" v="753"/>
        <pc:sldMkLst>
          <pc:docMk/>
          <pc:sldMk cId="3124818362" sldId="361"/>
        </pc:sldMkLst>
      </pc:sldChg>
      <pc:sldChg chg="modTransition modNotesTx">
        <pc:chgData name="Vijay Kandiah" userId="a05763b0-42c3-463e-b623-7d0afddc9b3e" providerId="ADAL" clId="{BA2FB9EA-9B5F-4784-923E-2A062CBD80B1}" dt="2021-10-12T21:56:02.956" v="1520" actId="20577"/>
        <pc:sldMkLst>
          <pc:docMk/>
          <pc:sldMk cId="1028812988" sldId="365"/>
        </pc:sldMkLst>
      </pc:sldChg>
      <pc:sldChg chg="addSp modSp modTransition">
        <pc:chgData name="Vijay Kandiah" userId="a05763b0-42c3-463e-b623-7d0afddc9b3e" providerId="ADAL" clId="{BA2FB9EA-9B5F-4784-923E-2A062CBD80B1}" dt="2021-09-22T08:20:59.763" v="1519"/>
        <pc:sldMkLst>
          <pc:docMk/>
          <pc:sldMk cId="1061407524" sldId="370"/>
        </pc:sldMkLst>
        <pc:spChg chg="add mod">
          <ac:chgData name="Vijay Kandiah" userId="a05763b0-42c3-463e-b623-7d0afddc9b3e" providerId="ADAL" clId="{BA2FB9EA-9B5F-4784-923E-2A062CBD80B1}" dt="2021-09-22T06:58:54.742" v="1463"/>
          <ac:spMkLst>
            <pc:docMk/>
            <pc:sldMk cId="1061407524" sldId="370"/>
            <ac:spMk id="4" creationId="{70C85594-A43B-4E7B-AC9E-475DCCBFDB5B}"/>
          </ac:spMkLst>
        </pc:spChg>
        <pc:spChg chg="add mod">
          <ac:chgData name="Vijay Kandiah" userId="a05763b0-42c3-463e-b623-7d0afddc9b3e" providerId="ADAL" clId="{BA2FB9EA-9B5F-4784-923E-2A062CBD80B1}" dt="2021-09-22T08:20:59.763" v="1519"/>
          <ac:spMkLst>
            <pc:docMk/>
            <pc:sldMk cId="1061407524" sldId="370"/>
            <ac:spMk id="5" creationId="{40099245-C866-4788-94A0-218CF2E8F274}"/>
          </ac:spMkLst>
        </pc:spChg>
      </pc:sldChg>
      <pc:sldChg chg="modTransition">
        <pc:chgData name="Vijay Kandiah" userId="a05763b0-42c3-463e-b623-7d0afddc9b3e" providerId="ADAL" clId="{BA2FB9EA-9B5F-4784-923E-2A062CBD80B1}" dt="2021-09-21T18:33:19.774" v="753"/>
        <pc:sldMkLst>
          <pc:docMk/>
          <pc:sldMk cId="3561029259" sldId="372"/>
        </pc:sldMkLst>
      </pc:sldChg>
      <pc:sldChg chg="modTransition">
        <pc:chgData name="Vijay Kandiah" userId="a05763b0-42c3-463e-b623-7d0afddc9b3e" providerId="ADAL" clId="{BA2FB9EA-9B5F-4784-923E-2A062CBD80B1}" dt="2021-09-21T18:33:19.774" v="753"/>
        <pc:sldMkLst>
          <pc:docMk/>
          <pc:sldMk cId="347040289" sldId="373"/>
        </pc:sldMkLst>
      </pc:sldChg>
      <pc:sldChg chg="modTransition">
        <pc:chgData name="Vijay Kandiah" userId="a05763b0-42c3-463e-b623-7d0afddc9b3e" providerId="ADAL" clId="{BA2FB9EA-9B5F-4784-923E-2A062CBD80B1}" dt="2021-09-21T18:33:19.774" v="753"/>
        <pc:sldMkLst>
          <pc:docMk/>
          <pc:sldMk cId="4082805692" sldId="374"/>
        </pc:sldMkLst>
      </pc:sldChg>
      <pc:sldChg chg="modTransition">
        <pc:chgData name="Vijay Kandiah" userId="a05763b0-42c3-463e-b623-7d0afddc9b3e" providerId="ADAL" clId="{BA2FB9EA-9B5F-4784-923E-2A062CBD80B1}" dt="2021-09-21T18:33:19.774" v="753"/>
        <pc:sldMkLst>
          <pc:docMk/>
          <pc:sldMk cId="1588307409" sldId="375"/>
        </pc:sldMkLst>
      </pc:sldChg>
      <pc:sldChg chg="modTransition modNotesTx">
        <pc:chgData name="Vijay Kandiah" userId="a05763b0-42c3-463e-b623-7d0afddc9b3e" providerId="ADAL" clId="{BA2FB9EA-9B5F-4784-923E-2A062CBD80B1}" dt="2021-09-21T18:48:37.971" v="769" actId="20577"/>
        <pc:sldMkLst>
          <pc:docMk/>
          <pc:sldMk cId="1473592566" sldId="379"/>
        </pc:sldMkLst>
      </pc:sldChg>
      <pc:sldChg chg="modTransition">
        <pc:chgData name="Vijay Kandiah" userId="a05763b0-42c3-463e-b623-7d0afddc9b3e" providerId="ADAL" clId="{BA2FB9EA-9B5F-4784-923E-2A062CBD80B1}" dt="2021-09-21T18:33:19.774" v="753"/>
        <pc:sldMkLst>
          <pc:docMk/>
          <pc:sldMk cId="176743140" sldId="384"/>
        </pc:sldMkLst>
      </pc:sldChg>
      <pc:sldChg chg="modTransition">
        <pc:chgData name="Vijay Kandiah" userId="a05763b0-42c3-463e-b623-7d0afddc9b3e" providerId="ADAL" clId="{BA2FB9EA-9B5F-4784-923E-2A062CBD80B1}" dt="2021-09-21T18:33:19.774" v="753"/>
        <pc:sldMkLst>
          <pc:docMk/>
          <pc:sldMk cId="796612258" sldId="385"/>
        </pc:sldMkLst>
      </pc:sldChg>
      <pc:sldChg chg="modTransition modNotesTx">
        <pc:chgData name="Vijay Kandiah" userId="a05763b0-42c3-463e-b623-7d0afddc9b3e" providerId="ADAL" clId="{BA2FB9EA-9B5F-4784-923E-2A062CBD80B1}" dt="2021-09-22T06:09:23.762" v="1436" actId="20577"/>
        <pc:sldMkLst>
          <pc:docMk/>
          <pc:sldMk cId="3774065902" sldId="397"/>
        </pc:sldMkLst>
      </pc:sldChg>
      <pc:sldChg chg="modTransition modNotesTx">
        <pc:chgData name="Vijay Kandiah" userId="a05763b0-42c3-463e-b623-7d0afddc9b3e" providerId="ADAL" clId="{BA2FB9EA-9B5F-4784-923E-2A062CBD80B1}" dt="2021-09-22T03:23:45.738" v="1368" actId="20577"/>
        <pc:sldMkLst>
          <pc:docMk/>
          <pc:sldMk cId="2649007189" sldId="399"/>
        </pc:sldMkLst>
      </pc:sldChg>
      <pc:sldChg chg="addSp delSp modSp mod modTransition setBg">
        <pc:chgData name="Vijay Kandiah" userId="a05763b0-42c3-463e-b623-7d0afddc9b3e" providerId="ADAL" clId="{BA2FB9EA-9B5F-4784-923E-2A062CBD80B1}" dt="2021-09-21T18:33:19.774" v="753"/>
        <pc:sldMkLst>
          <pc:docMk/>
          <pc:sldMk cId="1763815093" sldId="400"/>
        </pc:sldMkLst>
        <pc:spChg chg="mod">
          <ac:chgData name="Vijay Kandiah" userId="a05763b0-42c3-463e-b623-7d0afddc9b3e" providerId="ADAL" clId="{BA2FB9EA-9B5F-4784-923E-2A062CBD80B1}" dt="2021-09-21T05:58:36.678" v="702" actId="26606"/>
          <ac:spMkLst>
            <pc:docMk/>
            <pc:sldMk cId="1763815093" sldId="400"/>
            <ac:spMk id="2" creationId="{D429B9F3-0A75-A049-9149-964474A896E6}"/>
          </ac:spMkLst>
        </pc:spChg>
        <pc:spChg chg="mod ord">
          <ac:chgData name="Vijay Kandiah" userId="a05763b0-42c3-463e-b623-7d0afddc9b3e" providerId="ADAL" clId="{BA2FB9EA-9B5F-4784-923E-2A062CBD80B1}" dt="2021-09-21T05:58:36.678" v="702" actId="26606"/>
          <ac:spMkLst>
            <pc:docMk/>
            <pc:sldMk cId="1763815093" sldId="400"/>
            <ac:spMk id="5" creationId="{108C7860-517C-4CB8-A67D-B543DCE7D968}"/>
          </ac:spMkLst>
        </pc:spChg>
        <pc:spChg chg="mod ord">
          <ac:chgData name="Vijay Kandiah" userId="a05763b0-42c3-463e-b623-7d0afddc9b3e" providerId="ADAL" clId="{BA2FB9EA-9B5F-4784-923E-2A062CBD80B1}" dt="2021-09-21T05:58:36.678" v="702" actId="26606"/>
          <ac:spMkLst>
            <pc:docMk/>
            <pc:sldMk cId="1763815093" sldId="400"/>
            <ac:spMk id="6" creationId="{86F4F529-E1DC-4A1C-88BC-7A83DCAA6FD2}"/>
          </ac:spMkLst>
        </pc:spChg>
        <pc:spChg chg="mod">
          <ac:chgData name="Vijay Kandiah" userId="a05763b0-42c3-463e-b623-7d0afddc9b3e" providerId="ADAL" clId="{BA2FB9EA-9B5F-4784-923E-2A062CBD80B1}" dt="2021-09-21T05:58:36.678" v="702" actId="26606"/>
          <ac:spMkLst>
            <pc:docMk/>
            <pc:sldMk cId="1763815093" sldId="400"/>
            <ac:spMk id="12" creationId="{426866E6-FBD5-4AAC-88D9-0E99FA8A16D8}"/>
          </ac:spMkLst>
        </pc:spChg>
        <pc:spChg chg="add del">
          <ac:chgData name="Vijay Kandiah" userId="a05763b0-42c3-463e-b623-7d0afddc9b3e" providerId="ADAL" clId="{BA2FB9EA-9B5F-4784-923E-2A062CBD80B1}" dt="2021-09-21T05:58:36.678" v="702" actId="26606"/>
          <ac:spMkLst>
            <pc:docMk/>
            <pc:sldMk cId="1763815093" sldId="400"/>
            <ac:spMk id="18" creationId="{07977D39-626F-40D7-B00F-16E02602DD5A}"/>
          </ac:spMkLst>
        </pc:spChg>
        <pc:spChg chg="add del">
          <ac:chgData name="Vijay Kandiah" userId="a05763b0-42c3-463e-b623-7d0afddc9b3e" providerId="ADAL" clId="{BA2FB9EA-9B5F-4784-923E-2A062CBD80B1}" dt="2021-09-21T05:58:36.678" v="702" actId="26606"/>
          <ac:spMkLst>
            <pc:docMk/>
            <pc:sldMk cId="1763815093" sldId="400"/>
            <ac:spMk id="20" creationId="{B905CDE4-B751-4B3E-B625-6E59F8903414}"/>
          </ac:spMkLst>
        </pc:spChg>
        <pc:spChg chg="add del">
          <ac:chgData name="Vijay Kandiah" userId="a05763b0-42c3-463e-b623-7d0afddc9b3e" providerId="ADAL" clId="{BA2FB9EA-9B5F-4784-923E-2A062CBD80B1}" dt="2021-09-21T05:58:36.678" v="702" actId="26606"/>
          <ac:spMkLst>
            <pc:docMk/>
            <pc:sldMk cId="1763815093" sldId="400"/>
            <ac:spMk id="22" creationId="{08108C16-F4C0-44AA-999D-17BD39219B24}"/>
          </ac:spMkLst>
        </pc:spChg>
        <pc:spChg chg="add del">
          <ac:chgData name="Vijay Kandiah" userId="a05763b0-42c3-463e-b623-7d0afddc9b3e" providerId="ADAL" clId="{BA2FB9EA-9B5F-4784-923E-2A062CBD80B1}" dt="2021-09-21T05:58:36.678" v="702" actId="26606"/>
          <ac:spMkLst>
            <pc:docMk/>
            <pc:sldMk cId="1763815093" sldId="400"/>
            <ac:spMk id="24" creationId="{CDC29AC1-2821-4FCC-B597-88DAF39C36FE}"/>
          </ac:spMkLst>
        </pc:spChg>
        <pc:spChg chg="add del">
          <ac:chgData name="Vijay Kandiah" userId="a05763b0-42c3-463e-b623-7d0afddc9b3e" providerId="ADAL" clId="{BA2FB9EA-9B5F-4784-923E-2A062CBD80B1}" dt="2021-09-21T05:58:36.678" v="702" actId="26606"/>
          <ac:spMkLst>
            <pc:docMk/>
            <pc:sldMk cId="1763815093" sldId="400"/>
            <ac:spMk id="26" creationId="{C8F10CB3-3B5E-4C7A-98CF-B87454DDFA39}"/>
          </ac:spMkLst>
        </pc:spChg>
        <pc:picChg chg="mod ord">
          <ac:chgData name="Vijay Kandiah" userId="a05763b0-42c3-463e-b623-7d0afddc9b3e" providerId="ADAL" clId="{BA2FB9EA-9B5F-4784-923E-2A062CBD80B1}" dt="2021-09-21T05:58:36.678" v="702" actId="26606"/>
          <ac:picMkLst>
            <pc:docMk/>
            <pc:sldMk cId="1763815093" sldId="400"/>
            <ac:picMk id="4" creationId="{2B593815-0AFC-9449-A2C3-D148F05DB104}"/>
          </ac:picMkLst>
        </pc:picChg>
        <pc:picChg chg="mod">
          <ac:chgData name="Vijay Kandiah" userId="a05763b0-42c3-463e-b623-7d0afddc9b3e" providerId="ADAL" clId="{BA2FB9EA-9B5F-4784-923E-2A062CBD80B1}" dt="2021-09-21T05:58:36.678" v="702" actId="26606"/>
          <ac:picMkLst>
            <pc:docMk/>
            <pc:sldMk cId="1763815093" sldId="400"/>
            <ac:picMk id="8" creationId="{6BF539D9-BFA3-D448-908C-E113A6B890B9}"/>
          </ac:picMkLst>
        </pc:picChg>
        <pc:picChg chg="add mod ord">
          <ac:chgData name="Vijay Kandiah" userId="a05763b0-42c3-463e-b623-7d0afddc9b3e" providerId="ADAL" clId="{BA2FB9EA-9B5F-4784-923E-2A062CBD80B1}" dt="2021-09-21T06:01:43.911" v="711" actId="571"/>
          <ac:picMkLst>
            <pc:docMk/>
            <pc:sldMk cId="1763815093" sldId="400"/>
            <ac:picMk id="9" creationId="{C157B109-372B-4FAB-8C19-C7823C17A12F}"/>
          </ac:picMkLst>
        </pc:picChg>
        <pc:picChg chg="mod ord">
          <ac:chgData name="Vijay Kandiah" userId="a05763b0-42c3-463e-b623-7d0afddc9b3e" providerId="ADAL" clId="{BA2FB9EA-9B5F-4784-923E-2A062CBD80B1}" dt="2021-09-21T05:58:36.678" v="702" actId="26606"/>
          <ac:picMkLst>
            <pc:docMk/>
            <pc:sldMk cId="1763815093" sldId="400"/>
            <ac:picMk id="10" creationId="{947E703A-0FB7-4045-B609-2EEB22BC924C}"/>
          </ac:picMkLst>
        </pc:picChg>
        <pc:picChg chg="add mod">
          <ac:chgData name="Vijay Kandiah" userId="a05763b0-42c3-463e-b623-7d0afddc9b3e" providerId="ADAL" clId="{BA2FB9EA-9B5F-4784-923E-2A062CBD80B1}" dt="2021-09-21T06:01:43.911" v="711" actId="571"/>
          <ac:picMkLst>
            <pc:docMk/>
            <pc:sldMk cId="1763815093" sldId="400"/>
            <ac:picMk id="11" creationId="{CD7C5BAD-DC96-4D47-8C65-98B849827865}"/>
          </ac:picMkLst>
        </pc:picChg>
        <pc:picChg chg="add mod">
          <ac:chgData name="Vijay Kandiah" userId="a05763b0-42c3-463e-b623-7d0afddc9b3e" providerId="ADAL" clId="{BA2FB9EA-9B5F-4784-923E-2A062CBD80B1}" dt="2021-09-21T06:01:43.911" v="711" actId="571"/>
          <ac:picMkLst>
            <pc:docMk/>
            <pc:sldMk cId="1763815093" sldId="400"/>
            <ac:picMk id="13" creationId="{2B39F658-AF4C-4FDE-8663-A7429F99843B}"/>
          </ac:picMkLst>
        </pc:picChg>
      </pc:sldChg>
      <pc:sldChg chg="modSp mod modTransition modNotesTx">
        <pc:chgData name="Vijay Kandiah" userId="a05763b0-42c3-463e-b623-7d0afddc9b3e" providerId="ADAL" clId="{BA2FB9EA-9B5F-4784-923E-2A062CBD80B1}" dt="2021-09-21T20:41:31.411" v="1006" actId="20577"/>
        <pc:sldMkLst>
          <pc:docMk/>
          <pc:sldMk cId="1260815013" sldId="401"/>
        </pc:sldMkLst>
        <pc:spChg chg="mod">
          <ac:chgData name="Vijay Kandiah" userId="a05763b0-42c3-463e-b623-7d0afddc9b3e" providerId="ADAL" clId="{BA2FB9EA-9B5F-4784-923E-2A062CBD80B1}" dt="2021-09-21T06:02:13.209" v="718" actId="12"/>
          <ac:spMkLst>
            <pc:docMk/>
            <pc:sldMk cId="1260815013" sldId="401"/>
            <ac:spMk id="12" creationId="{426866E6-FBD5-4AAC-88D9-0E99FA8A16D8}"/>
          </ac:spMkLst>
        </pc:spChg>
      </pc:sldChg>
      <pc:sldChg chg="addSp delSp modSp mod modTransition modNotesTx">
        <pc:chgData name="Vijay Kandiah" userId="a05763b0-42c3-463e-b623-7d0afddc9b3e" providerId="ADAL" clId="{BA2FB9EA-9B5F-4784-923E-2A062CBD80B1}" dt="2021-09-21T18:33:19.774" v="753"/>
        <pc:sldMkLst>
          <pc:docMk/>
          <pc:sldMk cId="4279763166" sldId="402"/>
        </pc:sldMkLst>
        <pc:spChg chg="mod">
          <ac:chgData name="Vijay Kandiah" userId="a05763b0-42c3-463e-b623-7d0afddc9b3e" providerId="ADAL" clId="{BA2FB9EA-9B5F-4784-923E-2A062CBD80B1}" dt="2021-09-21T04:34:46.860" v="14" actId="20577"/>
          <ac:spMkLst>
            <pc:docMk/>
            <pc:sldMk cId="4279763166" sldId="402"/>
            <ac:spMk id="2" creationId="{D429B9F3-0A75-A049-9149-964474A896E6}"/>
          </ac:spMkLst>
        </pc:spChg>
        <pc:spChg chg="del mod">
          <ac:chgData name="Vijay Kandiah" userId="a05763b0-42c3-463e-b623-7d0afddc9b3e" providerId="ADAL" clId="{BA2FB9EA-9B5F-4784-923E-2A062CBD80B1}" dt="2021-09-21T06:08:32.039" v="728" actId="478"/>
          <ac:spMkLst>
            <pc:docMk/>
            <pc:sldMk cId="4279763166" sldId="402"/>
            <ac:spMk id="7" creationId="{177C2BED-4E90-48DD-AF9D-79C2ABB70550}"/>
          </ac:spMkLst>
        </pc:spChg>
        <pc:spChg chg="add del mod">
          <ac:chgData name="Vijay Kandiah" userId="a05763b0-42c3-463e-b623-7d0afddc9b3e" providerId="ADAL" clId="{BA2FB9EA-9B5F-4784-923E-2A062CBD80B1}" dt="2021-09-21T06:08:38.546" v="732" actId="478"/>
          <ac:spMkLst>
            <pc:docMk/>
            <pc:sldMk cId="4279763166" sldId="402"/>
            <ac:spMk id="9" creationId="{2B733BA1-0A89-46C9-8A4C-C58E088AA844}"/>
          </ac:spMkLst>
        </pc:spChg>
        <pc:spChg chg="add mod">
          <ac:chgData name="Vijay Kandiah" userId="a05763b0-42c3-463e-b623-7d0afddc9b3e" providerId="ADAL" clId="{BA2FB9EA-9B5F-4784-923E-2A062CBD80B1}" dt="2021-09-21T06:10:53.451" v="751" actId="20577"/>
          <ac:spMkLst>
            <pc:docMk/>
            <pc:sldMk cId="4279763166" sldId="402"/>
            <ac:spMk id="10" creationId="{9F05A9C2-FE06-4348-940A-00043F4E7B3C}"/>
          </ac:spMkLst>
        </pc:spChg>
        <pc:spChg chg="mod">
          <ac:chgData name="Vijay Kandiah" userId="a05763b0-42c3-463e-b623-7d0afddc9b3e" providerId="ADAL" clId="{BA2FB9EA-9B5F-4784-923E-2A062CBD80B1}" dt="2021-09-21T06:03:52.918" v="727" actId="20577"/>
          <ac:spMkLst>
            <pc:docMk/>
            <pc:sldMk cId="4279763166" sldId="402"/>
            <ac:spMk id="11" creationId="{77B09232-EEF5-421D-B18B-AA1EE44D551E}"/>
          </ac:spMkLst>
        </pc:spChg>
      </pc:sldChg>
      <pc:sldChg chg="modTransition">
        <pc:chgData name="Vijay Kandiah" userId="a05763b0-42c3-463e-b623-7d0afddc9b3e" providerId="ADAL" clId="{BA2FB9EA-9B5F-4784-923E-2A062CBD80B1}" dt="2021-09-21T18:33:19.774" v="753"/>
        <pc:sldMkLst>
          <pc:docMk/>
          <pc:sldMk cId="3824238593" sldId="406"/>
        </pc:sldMkLst>
      </pc:sldChg>
      <pc:sldChg chg="modTransition modNotesTx">
        <pc:chgData name="Vijay Kandiah" userId="a05763b0-42c3-463e-b623-7d0afddc9b3e" providerId="ADAL" clId="{BA2FB9EA-9B5F-4784-923E-2A062CBD80B1}" dt="2021-09-22T02:29:02.057" v="1018" actId="20577"/>
        <pc:sldMkLst>
          <pc:docMk/>
          <pc:sldMk cId="3793905357" sldId="409"/>
        </pc:sldMkLst>
      </pc:sldChg>
      <pc:sldChg chg="addSp delSp modSp mod modTransition">
        <pc:chgData name="Vijay Kandiah" userId="a05763b0-42c3-463e-b623-7d0afddc9b3e" providerId="ADAL" clId="{BA2FB9EA-9B5F-4784-923E-2A062CBD80B1}" dt="2021-09-21T18:33:19.774" v="753"/>
        <pc:sldMkLst>
          <pc:docMk/>
          <pc:sldMk cId="3410229899" sldId="412"/>
        </pc:sldMkLst>
        <pc:spChg chg="del mod">
          <ac:chgData name="Vijay Kandiah" userId="a05763b0-42c3-463e-b623-7d0afddc9b3e" providerId="ADAL" clId="{BA2FB9EA-9B5F-4784-923E-2A062CBD80B1}" dt="2021-09-21T04:53:51.686" v="682" actId="478"/>
          <ac:spMkLst>
            <pc:docMk/>
            <pc:sldMk cId="3410229899" sldId="412"/>
            <ac:spMk id="2" creationId="{E216E92C-9ECA-8B42-B24F-E7BE7AA2DB66}"/>
          </ac:spMkLst>
        </pc:spChg>
        <pc:spChg chg="add del mod">
          <ac:chgData name="Vijay Kandiah" userId="a05763b0-42c3-463e-b623-7d0afddc9b3e" providerId="ADAL" clId="{BA2FB9EA-9B5F-4784-923E-2A062CBD80B1}" dt="2021-09-21T04:53:53.354" v="683" actId="478"/>
          <ac:spMkLst>
            <pc:docMk/>
            <pc:sldMk cId="3410229899" sldId="412"/>
            <ac:spMk id="5" creationId="{2C2689F4-53E1-46FC-ABC5-656F146205C8}"/>
          </ac:spMkLst>
        </pc:spChg>
        <pc:spChg chg="add mod">
          <ac:chgData name="Vijay Kandiah" userId="a05763b0-42c3-463e-b623-7d0afddc9b3e" providerId="ADAL" clId="{BA2FB9EA-9B5F-4784-923E-2A062CBD80B1}" dt="2021-09-21T06:01:45.082" v="713" actId="20577"/>
          <ac:spMkLst>
            <pc:docMk/>
            <pc:sldMk cId="3410229899" sldId="412"/>
            <ac:spMk id="6" creationId="{0EA88B0A-118A-4745-9FA5-938CF96D041D}"/>
          </ac:spMkLst>
        </pc:spChg>
      </pc:sldChg>
      <pc:sldChg chg="modTransition modNotesTx">
        <pc:chgData name="Vijay Kandiah" userId="a05763b0-42c3-463e-b623-7d0afddc9b3e" providerId="ADAL" clId="{BA2FB9EA-9B5F-4784-923E-2A062CBD80B1}" dt="2021-09-22T06:00:16.354" v="1405" actId="20577"/>
        <pc:sldMkLst>
          <pc:docMk/>
          <pc:sldMk cId="1369620012" sldId="413"/>
        </pc:sldMkLst>
      </pc:sldChg>
      <pc:sldChg chg="modTransition">
        <pc:chgData name="Vijay Kandiah" userId="a05763b0-42c3-463e-b623-7d0afddc9b3e" providerId="ADAL" clId="{BA2FB9EA-9B5F-4784-923E-2A062CBD80B1}" dt="2021-09-21T18:33:19.774" v="753"/>
        <pc:sldMkLst>
          <pc:docMk/>
          <pc:sldMk cId="779532769" sldId="416"/>
        </pc:sldMkLst>
      </pc:sldChg>
      <pc:sldChg chg="addSp modSp modTransition modNotesTx">
        <pc:chgData name="Vijay Kandiah" userId="a05763b0-42c3-463e-b623-7d0afddc9b3e" providerId="ADAL" clId="{BA2FB9EA-9B5F-4784-923E-2A062CBD80B1}" dt="2021-09-22T08:20:48.220" v="1518"/>
        <pc:sldMkLst>
          <pc:docMk/>
          <pc:sldMk cId="1484294792" sldId="420"/>
        </pc:sldMkLst>
        <pc:spChg chg="add mod">
          <ac:chgData name="Vijay Kandiah" userId="a05763b0-42c3-463e-b623-7d0afddc9b3e" providerId="ADAL" clId="{BA2FB9EA-9B5F-4784-923E-2A062CBD80B1}" dt="2021-09-22T08:20:48.220" v="1518"/>
          <ac:spMkLst>
            <pc:docMk/>
            <pc:sldMk cId="1484294792" sldId="420"/>
            <ac:spMk id="7" creationId="{09B4644C-CDF1-4CBC-BEE7-EA2BB09474D1}"/>
          </ac:spMkLst>
        </pc:spChg>
      </pc:sldChg>
      <pc:sldChg chg="modTransition">
        <pc:chgData name="Vijay Kandiah" userId="a05763b0-42c3-463e-b623-7d0afddc9b3e" providerId="ADAL" clId="{BA2FB9EA-9B5F-4784-923E-2A062CBD80B1}" dt="2021-09-21T18:33:19.774" v="753"/>
        <pc:sldMkLst>
          <pc:docMk/>
          <pc:sldMk cId="4231875251" sldId="429"/>
        </pc:sldMkLst>
      </pc:sldChg>
      <pc:sldChg chg="modTransition modNotesTx">
        <pc:chgData name="Vijay Kandiah" userId="a05763b0-42c3-463e-b623-7d0afddc9b3e" providerId="ADAL" clId="{BA2FB9EA-9B5F-4784-923E-2A062CBD80B1}" dt="2021-09-22T02:29:19.044" v="1031" actId="20577"/>
        <pc:sldMkLst>
          <pc:docMk/>
          <pc:sldMk cId="3156297706" sldId="430"/>
        </pc:sldMkLst>
      </pc:sldChg>
      <pc:sldChg chg="modTransition modNotesTx">
        <pc:chgData name="Vijay Kandiah" userId="a05763b0-42c3-463e-b623-7d0afddc9b3e" providerId="ADAL" clId="{BA2FB9EA-9B5F-4784-923E-2A062CBD80B1}" dt="2021-09-22T07:30:22.780" v="1498" actId="20577"/>
        <pc:sldMkLst>
          <pc:docMk/>
          <pc:sldMk cId="3883210006" sldId="431"/>
        </pc:sldMkLst>
      </pc:sldChg>
      <pc:sldChg chg="modTransition modNotesTx">
        <pc:chgData name="Vijay Kandiah" userId="a05763b0-42c3-463e-b623-7d0afddc9b3e" providerId="ADAL" clId="{BA2FB9EA-9B5F-4784-923E-2A062CBD80B1}" dt="2021-09-22T07:07:01.682" v="1470" actId="20577"/>
        <pc:sldMkLst>
          <pc:docMk/>
          <pc:sldMk cId="4222388528" sldId="432"/>
        </pc:sldMkLst>
      </pc:sldChg>
      <pc:sldChg chg="add del modTransition modNotesTx">
        <pc:chgData name="Vijay Kandiah" userId="a05763b0-42c3-463e-b623-7d0afddc9b3e" providerId="ADAL" clId="{BA2FB9EA-9B5F-4784-923E-2A062CBD80B1}" dt="2021-09-22T06:56:22.167" v="1459"/>
        <pc:sldMkLst>
          <pc:docMk/>
          <pc:sldMk cId="1830652379" sldId="439"/>
        </pc:sldMkLst>
      </pc:sldChg>
      <pc:sldChg chg="modTransition modNotesTx">
        <pc:chgData name="Vijay Kandiah" userId="a05763b0-42c3-463e-b623-7d0afddc9b3e" providerId="ADAL" clId="{BA2FB9EA-9B5F-4784-923E-2A062CBD80B1}" dt="2021-09-22T07:25:43.339" v="1472" actId="20577"/>
        <pc:sldMkLst>
          <pc:docMk/>
          <pc:sldMk cId="2253188917" sldId="440"/>
        </pc:sldMkLst>
      </pc:sldChg>
      <pc:sldChg chg="modTransition modNotesTx">
        <pc:chgData name="Vijay Kandiah" userId="a05763b0-42c3-463e-b623-7d0afddc9b3e" providerId="ADAL" clId="{BA2FB9EA-9B5F-4784-923E-2A062CBD80B1}" dt="2021-09-22T08:03:03.133" v="1517" actId="20577"/>
        <pc:sldMkLst>
          <pc:docMk/>
          <pc:sldMk cId="3314983856" sldId="443"/>
        </pc:sldMkLst>
      </pc:sldChg>
      <pc:sldChg chg="modTransition">
        <pc:chgData name="Vijay Kandiah" userId="a05763b0-42c3-463e-b623-7d0afddc9b3e" providerId="ADAL" clId="{BA2FB9EA-9B5F-4784-923E-2A062CBD80B1}" dt="2021-09-21T18:33:19.774" v="753"/>
        <pc:sldMkLst>
          <pc:docMk/>
          <pc:sldMk cId="2530131774" sldId="444"/>
        </pc:sldMkLst>
      </pc:sldChg>
      <pc:sldChg chg="modTransition">
        <pc:chgData name="Vijay Kandiah" userId="a05763b0-42c3-463e-b623-7d0afddc9b3e" providerId="ADAL" clId="{BA2FB9EA-9B5F-4784-923E-2A062CBD80B1}" dt="2021-09-21T18:33:19.774" v="753"/>
        <pc:sldMkLst>
          <pc:docMk/>
          <pc:sldMk cId="3959207608" sldId="445"/>
        </pc:sldMkLst>
      </pc:sldChg>
      <pc:sldChg chg="modTransition">
        <pc:chgData name="Vijay Kandiah" userId="a05763b0-42c3-463e-b623-7d0afddc9b3e" providerId="ADAL" clId="{BA2FB9EA-9B5F-4784-923E-2A062CBD80B1}" dt="2021-09-21T18:33:19.774" v="753"/>
        <pc:sldMkLst>
          <pc:docMk/>
          <pc:sldMk cId="265930636" sldId="446"/>
        </pc:sldMkLst>
      </pc:sldChg>
      <pc:sldChg chg="modTransition">
        <pc:chgData name="Vijay Kandiah" userId="a05763b0-42c3-463e-b623-7d0afddc9b3e" providerId="ADAL" clId="{BA2FB9EA-9B5F-4784-923E-2A062CBD80B1}" dt="2021-09-21T18:33:19.774" v="753"/>
        <pc:sldMkLst>
          <pc:docMk/>
          <pc:sldMk cId="2267311209" sldId="455"/>
        </pc:sldMkLst>
      </pc:sldChg>
      <pc:sldChg chg="modTransition modNotesTx">
        <pc:chgData name="Vijay Kandiah" userId="a05763b0-42c3-463e-b623-7d0afddc9b3e" providerId="ADAL" clId="{BA2FB9EA-9B5F-4784-923E-2A062CBD80B1}" dt="2021-09-22T04:39:01.220" v="1384" actId="20577"/>
        <pc:sldMkLst>
          <pc:docMk/>
          <pc:sldMk cId="4024627920" sldId="456"/>
        </pc:sldMkLst>
      </pc:sldChg>
      <pc:sldChg chg="modTransition">
        <pc:chgData name="Vijay Kandiah" userId="a05763b0-42c3-463e-b623-7d0afddc9b3e" providerId="ADAL" clId="{BA2FB9EA-9B5F-4784-923E-2A062CBD80B1}" dt="2021-09-21T18:33:19.774" v="753"/>
        <pc:sldMkLst>
          <pc:docMk/>
          <pc:sldMk cId="2487523522" sldId="460"/>
        </pc:sldMkLst>
      </pc:sldChg>
      <pc:sldChg chg="modTransition">
        <pc:chgData name="Vijay Kandiah" userId="a05763b0-42c3-463e-b623-7d0afddc9b3e" providerId="ADAL" clId="{BA2FB9EA-9B5F-4784-923E-2A062CBD80B1}" dt="2021-09-21T18:33:19.774" v="753"/>
        <pc:sldMkLst>
          <pc:docMk/>
          <pc:sldMk cId="3904564308" sldId="463"/>
        </pc:sldMkLst>
      </pc:sldChg>
      <pc:sldChg chg="modTransition">
        <pc:chgData name="Vijay Kandiah" userId="a05763b0-42c3-463e-b623-7d0afddc9b3e" providerId="ADAL" clId="{BA2FB9EA-9B5F-4784-923E-2A062CBD80B1}" dt="2021-09-21T18:33:19.774" v="753"/>
        <pc:sldMkLst>
          <pc:docMk/>
          <pc:sldMk cId="4122530467" sldId="464"/>
        </pc:sldMkLst>
      </pc:sldChg>
      <pc:sldChg chg="modTransition">
        <pc:chgData name="Vijay Kandiah" userId="a05763b0-42c3-463e-b623-7d0afddc9b3e" providerId="ADAL" clId="{BA2FB9EA-9B5F-4784-923E-2A062CBD80B1}" dt="2021-09-21T18:33:19.774" v="753"/>
        <pc:sldMkLst>
          <pc:docMk/>
          <pc:sldMk cId="2135118972" sldId="465"/>
        </pc:sldMkLst>
      </pc:sldChg>
      <pc:sldChg chg="modTransition modNotesTx">
        <pc:chgData name="Vijay Kandiah" userId="a05763b0-42c3-463e-b623-7d0afddc9b3e" providerId="ADAL" clId="{BA2FB9EA-9B5F-4784-923E-2A062CBD80B1}" dt="2021-09-21T20:41:58.004" v="1009" actId="6549"/>
        <pc:sldMkLst>
          <pc:docMk/>
          <pc:sldMk cId="1713719766" sldId="466"/>
        </pc:sldMkLst>
      </pc:sldChg>
      <pc:sldChg chg="modTransition">
        <pc:chgData name="Vijay Kandiah" userId="a05763b0-42c3-463e-b623-7d0afddc9b3e" providerId="ADAL" clId="{BA2FB9EA-9B5F-4784-923E-2A062CBD80B1}" dt="2021-09-21T18:33:19.774" v="753"/>
        <pc:sldMkLst>
          <pc:docMk/>
          <pc:sldMk cId="2828457880" sldId="467"/>
        </pc:sldMkLst>
      </pc:sldChg>
      <pc:sldChg chg="modTransition modNotesTx">
        <pc:chgData name="Vijay Kandiah" userId="a05763b0-42c3-463e-b623-7d0afddc9b3e" providerId="ADAL" clId="{BA2FB9EA-9B5F-4784-923E-2A062CBD80B1}" dt="2021-10-12T21:56:12.970" v="1521" actId="20577"/>
        <pc:sldMkLst>
          <pc:docMk/>
          <pc:sldMk cId="1270633087" sldId="468"/>
        </pc:sldMkLst>
      </pc:sldChg>
      <pc:sldChg chg="modSp mod modTransition">
        <pc:chgData name="Vijay Kandiah" userId="a05763b0-42c3-463e-b623-7d0afddc9b3e" providerId="ADAL" clId="{BA2FB9EA-9B5F-4784-923E-2A062CBD80B1}" dt="2021-10-15T05:25:28.815" v="1576" actId="1036"/>
        <pc:sldMkLst>
          <pc:docMk/>
          <pc:sldMk cId="2810138961" sldId="470"/>
        </pc:sldMkLst>
        <pc:picChg chg="mod">
          <ac:chgData name="Vijay Kandiah" userId="a05763b0-42c3-463e-b623-7d0afddc9b3e" providerId="ADAL" clId="{BA2FB9EA-9B5F-4784-923E-2A062CBD80B1}" dt="2021-10-15T05:25:28.815" v="1576" actId="1036"/>
          <ac:picMkLst>
            <pc:docMk/>
            <pc:sldMk cId="2810138961" sldId="470"/>
            <ac:picMk id="15" creationId="{98A6DDE4-9076-984A-8125-43F1FC546D38}"/>
          </ac:picMkLst>
        </pc:picChg>
      </pc:sldChg>
      <pc:sldChg chg="modTransition modNotesTx">
        <pc:chgData name="Vijay Kandiah" userId="a05763b0-42c3-463e-b623-7d0afddc9b3e" providerId="ADAL" clId="{BA2FB9EA-9B5F-4784-923E-2A062CBD80B1}" dt="2021-09-22T03:45:56.091" v="1374" actId="20577"/>
        <pc:sldMkLst>
          <pc:docMk/>
          <pc:sldMk cId="2683598183" sldId="471"/>
        </pc:sldMkLst>
      </pc:sldChg>
      <pc:sldChg chg="addSp delSp modSp add mod modTransition modNotesTx">
        <pc:chgData name="Vijay Kandiah" userId="a05763b0-42c3-463e-b623-7d0afddc9b3e" providerId="ADAL" clId="{BA2FB9EA-9B5F-4784-923E-2A062CBD80B1}" dt="2021-09-22T06:58:01.806" v="1462" actId="6549"/>
        <pc:sldMkLst>
          <pc:docMk/>
          <pc:sldMk cId="4199437606" sldId="472"/>
        </pc:sldMkLst>
        <pc:spChg chg="add mod">
          <ac:chgData name="Vijay Kandiah" userId="a05763b0-42c3-463e-b623-7d0afddc9b3e" providerId="ADAL" clId="{BA2FB9EA-9B5F-4784-923E-2A062CBD80B1}" dt="2021-09-21T20:16:22.579" v="798" actId="1582"/>
          <ac:spMkLst>
            <pc:docMk/>
            <pc:sldMk cId="4199437606" sldId="472"/>
            <ac:spMk id="3" creationId="{182341E8-A60F-46D5-B567-E420EAD2041A}"/>
          </ac:spMkLst>
        </pc:spChg>
        <pc:spChg chg="add del mod">
          <ac:chgData name="Vijay Kandiah" userId="a05763b0-42c3-463e-b623-7d0afddc9b3e" providerId="ADAL" clId="{BA2FB9EA-9B5F-4784-923E-2A062CBD80B1}" dt="2021-09-22T02:33:05.320" v="1039"/>
          <ac:spMkLst>
            <pc:docMk/>
            <pc:sldMk cId="4199437606" sldId="472"/>
            <ac:spMk id="23" creationId="{37EE72D2-6141-412E-891D-E890BCA0A3B4}"/>
          </ac:spMkLst>
        </pc:spChg>
        <pc:graphicFrameChg chg="add del mod">
          <ac:chgData name="Vijay Kandiah" userId="a05763b0-42c3-463e-b623-7d0afddc9b3e" providerId="ADAL" clId="{BA2FB9EA-9B5F-4784-923E-2A062CBD80B1}" dt="2021-09-22T02:33:01.496" v="1037"/>
          <ac:graphicFrameMkLst>
            <pc:docMk/>
            <pc:sldMk cId="4199437606" sldId="472"/>
            <ac:graphicFrameMk id="16" creationId="{6117C8A4-B57F-41A0-BB9F-8D97E935E1C1}"/>
          </ac:graphicFrameMkLst>
        </pc:graphicFrameChg>
      </pc:sldChg>
      <pc:sldChg chg="addSp modSp add mod modTransition modNotesTx">
        <pc:chgData name="Vijay Kandiah" userId="a05763b0-42c3-463e-b623-7d0afddc9b3e" providerId="ADAL" clId="{BA2FB9EA-9B5F-4784-923E-2A062CBD80B1}" dt="2021-10-15T20:14:41.695" v="1579" actId="20577"/>
        <pc:sldMkLst>
          <pc:docMk/>
          <pc:sldMk cId="58433649" sldId="473"/>
        </pc:sldMkLst>
        <pc:spChg chg="add mod">
          <ac:chgData name="Vijay Kandiah" userId="a05763b0-42c3-463e-b623-7d0afddc9b3e" providerId="ADAL" clId="{BA2FB9EA-9B5F-4784-923E-2A062CBD80B1}" dt="2021-09-21T20:16:34.092" v="878" actId="1037"/>
          <ac:spMkLst>
            <pc:docMk/>
            <pc:sldMk cId="58433649" sldId="473"/>
            <ac:spMk id="16" creationId="{39F2A1BD-275B-43F7-A814-F2C4D5F6E2F9}"/>
          </ac:spMkLst>
        </pc:spChg>
      </pc:sldChg>
      <pc:sldChg chg="addSp delSp modSp add del mod modTransition modNotesTx">
        <pc:chgData name="Vijay Kandiah" userId="a05763b0-42c3-463e-b623-7d0afddc9b3e" providerId="ADAL" clId="{BA2FB9EA-9B5F-4784-923E-2A062CBD80B1}" dt="2021-09-22T07:25:53.703" v="1476" actId="6549"/>
        <pc:sldMkLst>
          <pc:docMk/>
          <pc:sldMk cId="3438238184" sldId="474"/>
        </pc:sldMkLst>
        <pc:spChg chg="add mod">
          <ac:chgData name="Vijay Kandiah" userId="a05763b0-42c3-463e-b623-7d0afddc9b3e" providerId="ADAL" clId="{BA2FB9EA-9B5F-4784-923E-2A062CBD80B1}" dt="2021-09-21T20:16:45.252" v="993" actId="1037"/>
          <ac:spMkLst>
            <pc:docMk/>
            <pc:sldMk cId="3438238184" sldId="474"/>
            <ac:spMk id="16" creationId="{EF406C29-A482-473B-A602-C0D2544276AE}"/>
          </ac:spMkLst>
        </pc:spChg>
        <pc:spChg chg="add del mod">
          <ac:chgData name="Vijay Kandiah" userId="a05763b0-42c3-463e-b623-7d0afddc9b3e" providerId="ADAL" clId="{BA2FB9EA-9B5F-4784-923E-2A062CBD80B1}" dt="2021-09-21T20:17:07.333" v="995"/>
          <ac:spMkLst>
            <pc:docMk/>
            <pc:sldMk cId="3438238184" sldId="474"/>
            <ac:spMk id="23" creationId="{0353771E-D11A-4A00-A25E-272D240270C2}"/>
          </ac:spMkLst>
        </pc:spChg>
      </pc:sldChg>
      <pc:sldChg chg="add modTransition modNotesTx">
        <pc:chgData name="Vijay Kandiah" userId="a05763b0-42c3-463e-b623-7d0afddc9b3e" providerId="ADAL" clId="{BA2FB9EA-9B5F-4784-923E-2A062CBD80B1}" dt="2021-09-22T07:26:12.202" v="1489" actId="6549"/>
        <pc:sldMkLst>
          <pc:docMk/>
          <pc:sldMk cId="504182056" sldId="475"/>
        </pc:sldMkLst>
      </pc:sldChg>
      <pc:sldChg chg="addSp delSp modSp add mod modNotesTx">
        <pc:chgData name="Vijay Kandiah" userId="a05763b0-42c3-463e-b623-7d0afddc9b3e" providerId="ADAL" clId="{BA2FB9EA-9B5F-4784-923E-2A062CBD80B1}" dt="2021-09-22T03:23:50.071" v="1369"/>
        <pc:sldMkLst>
          <pc:docMk/>
          <pc:sldMk cId="1884927885" sldId="476"/>
        </pc:sldMkLst>
        <pc:spChg chg="add mod">
          <ac:chgData name="Vijay Kandiah" userId="a05763b0-42c3-463e-b623-7d0afddc9b3e" providerId="ADAL" clId="{BA2FB9EA-9B5F-4784-923E-2A062CBD80B1}" dt="2021-09-22T02:34:30.760" v="1202" actId="14100"/>
          <ac:spMkLst>
            <pc:docMk/>
            <pc:sldMk cId="1884927885" sldId="476"/>
            <ac:spMk id="8" creationId="{C600F4DD-ED9B-40EC-A350-14276EE66571}"/>
          </ac:spMkLst>
        </pc:spChg>
        <pc:spChg chg="add del mod">
          <ac:chgData name="Vijay Kandiah" userId="a05763b0-42c3-463e-b623-7d0afddc9b3e" providerId="ADAL" clId="{BA2FB9EA-9B5F-4784-923E-2A062CBD80B1}" dt="2021-09-22T02:34:34.526" v="1208"/>
          <ac:spMkLst>
            <pc:docMk/>
            <pc:sldMk cId="1884927885" sldId="476"/>
            <ac:spMk id="9" creationId="{639F66A0-5A7C-490A-ADAD-5FF68AE6EBEE}"/>
          </ac:spMkLst>
        </pc:spChg>
      </pc:sldChg>
      <pc:sldChg chg="addSp delSp modSp add mod modNotesTx">
        <pc:chgData name="Vijay Kandiah" userId="a05763b0-42c3-463e-b623-7d0afddc9b3e" providerId="ADAL" clId="{BA2FB9EA-9B5F-4784-923E-2A062CBD80B1}" dt="2021-09-22T03:23:52.171" v="1370"/>
        <pc:sldMkLst>
          <pc:docMk/>
          <pc:sldMk cId="492535455" sldId="477"/>
        </pc:sldMkLst>
        <pc:spChg chg="add del mod">
          <ac:chgData name="Vijay Kandiah" userId="a05763b0-42c3-463e-b623-7d0afddc9b3e" providerId="ADAL" clId="{BA2FB9EA-9B5F-4784-923E-2A062CBD80B1}" dt="2021-09-22T02:33:52.866" v="1104"/>
          <ac:spMkLst>
            <pc:docMk/>
            <pc:sldMk cId="492535455" sldId="477"/>
            <ac:spMk id="8" creationId="{7C65B5F8-D943-4993-8F09-E9FD4499D15E}"/>
          </ac:spMkLst>
        </pc:spChg>
        <pc:spChg chg="add mod">
          <ac:chgData name="Vijay Kandiah" userId="a05763b0-42c3-463e-b623-7d0afddc9b3e" providerId="ADAL" clId="{BA2FB9EA-9B5F-4784-923E-2A062CBD80B1}" dt="2021-09-22T02:34:44.075" v="1275" actId="1038"/>
          <ac:spMkLst>
            <pc:docMk/>
            <pc:sldMk cId="492535455" sldId="477"/>
            <ac:spMk id="9" creationId="{053DED51-FE7C-42E8-932F-79C5F87DED56}"/>
          </ac:spMkLst>
        </pc:spChg>
      </pc:sldChg>
      <pc:sldChg chg="addSp modSp add mod modNotesTx">
        <pc:chgData name="Vijay Kandiah" userId="a05763b0-42c3-463e-b623-7d0afddc9b3e" providerId="ADAL" clId="{BA2FB9EA-9B5F-4784-923E-2A062CBD80B1}" dt="2021-09-22T03:23:56.219" v="1371"/>
        <pc:sldMkLst>
          <pc:docMk/>
          <pc:sldMk cId="3786650677" sldId="478"/>
        </pc:sldMkLst>
        <pc:spChg chg="add mod">
          <ac:chgData name="Vijay Kandiah" userId="a05763b0-42c3-463e-b623-7d0afddc9b3e" providerId="ADAL" clId="{BA2FB9EA-9B5F-4784-923E-2A062CBD80B1}" dt="2021-09-22T02:34:58.400" v="1343" actId="1037"/>
          <ac:spMkLst>
            <pc:docMk/>
            <pc:sldMk cId="3786650677" sldId="478"/>
            <ac:spMk id="8" creationId="{94DE67CB-633B-4613-8D06-3C0FA3B68CF3}"/>
          </ac:spMkLst>
        </pc:spChg>
      </pc:sldChg>
      <pc:sldChg chg="add modNotesTx">
        <pc:chgData name="Vijay Kandiah" userId="a05763b0-42c3-463e-b623-7d0afddc9b3e" providerId="ADAL" clId="{BA2FB9EA-9B5F-4784-923E-2A062CBD80B1}" dt="2021-09-22T03:23:57.993" v="1372"/>
        <pc:sldMkLst>
          <pc:docMk/>
          <pc:sldMk cId="650637771" sldId="479"/>
        </pc:sldMkLst>
      </pc:sldChg>
      <pc:sldChg chg="add del">
        <pc:chgData name="Vijay Kandiah" userId="a05763b0-42c3-463e-b623-7d0afddc9b3e" providerId="ADAL" clId="{BA2FB9EA-9B5F-4784-923E-2A062CBD80B1}" dt="2021-09-22T02:34:49.057" v="1277"/>
        <pc:sldMkLst>
          <pc:docMk/>
          <pc:sldMk cId="2363684754" sldId="480"/>
        </pc:sldMkLst>
      </pc:sldChg>
      <pc:sldChg chg="add">
        <pc:chgData name="Vijay Kandiah" userId="a05763b0-42c3-463e-b623-7d0afddc9b3e" providerId="ADAL" clId="{BA2FB9EA-9B5F-4784-923E-2A062CBD80B1}" dt="2021-09-22T06:56:22.167" v="1459"/>
        <pc:sldMkLst>
          <pc:docMk/>
          <pc:sldMk cId="2106242835" sldId="481"/>
        </pc:sldMkLst>
      </pc:sldChg>
      <pc:sldChg chg="add">
        <pc:chgData name="Vijay Kandiah" userId="a05763b0-42c3-463e-b623-7d0afddc9b3e" providerId="ADAL" clId="{BA2FB9EA-9B5F-4784-923E-2A062CBD80B1}" dt="2021-09-22T06:56:22.167" v="1459"/>
        <pc:sldMkLst>
          <pc:docMk/>
          <pc:sldMk cId="3086026690" sldId="482"/>
        </pc:sldMkLst>
      </pc:sldChg>
      <pc:sldChg chg="add">
        <pc:chgData name="Vijay Kandiah" userId="a05763b0-42c3-463e-b623-7d0afddc9b3e" providerId="ADAL" clId="{BA2FB9EA-9B5F-4784-923E-2A062CBD80B1}" dt="2021-09-22T06:56:22.167" v="1459"/>
        <pc:sldMkLst>
          <pc:docMk/>
          <pc:sldMk cId="2825899036" sldId="483"/>
        </pc:sldMkLst>
      </pc:sldChg>
      <pc:sldChg chg="add">
        <pc:chgData name="Vijay Kandiah" userId="a05763b0-42c3-463e-b623-7d0afddc9b3e" providerId="ADAL" clId="{BA2FB9EA-9B5F-4784-923E-2A062CBD80B1}" dt="2021-09-22T06:56:22.167" v="1459"/>
        <pc:sldMkLst>
          <pc:docMk/>
          <pc:sldMk cId="652512597" sldId="484"/>
        </pc:sldMkLst>
      </pc:sldChg>
      <pc:sldChg chg="add">
        <pc:chgData name="Vijay Kandiah" userId="a05763b0-42c3-463e-b623-7d0afddc9b3e" providerId="ADAL" clId="{BA2FB9EA-9B5F-4784-923E-2A062CBD80B1}" dt="2021-09-22T06:56:22.167" v="1459"/>
        <pc:sldMkLst>
          <pc:docMk/>
          <pc:sldMk cId="1316847089" sldId="485"/>
        </pc:sldMkLst>
      </pc:sldChg>
      <pc:sldChg chg="add">
        <pc:chgData name="Vijay Kandiah" userId="a05763b0-42c3-463e-b623-7d0afddc9b3e" providerId="ADAL" clId="{BA2FB9EA-9B5F-4784-923E-2A062CBD80B1}" dt="2021-09-22T06:56:22.167" v="1459"/>
        <pc:sldMkLst>
          <pc:docMk/>
          <pc:sldMk cId="3924370282" sldId="486"/>
        </pc:sldMkLst>
      </pc:sldChg>
      <pc:sldChg chg="add">
        <pc:chgData name="Vijay Kandiah" userId="a05763b0-42c3-463e-b623-7d0afddc9b3e" providerId="ADAL" clId="{BA2FB9EA-9B5F-4784-923E-2A062CBD80B1}" dt="2021-09-22T06:56:22.167" v="1459"/>
        <pc:sldMkLst>
          <pc:docMk/>
          <pc:sldMk cId="2802833317" sldId="490"/>
        </pc:sldMkLst>
      </pc:sldChg>
      <pc:sldChg chg="add">
        <pc:chgData name="Vijay Kandiah" userId="a05763b0-42c3-463e-b623-7d0afddc9b3e" providerId="ADAL" clId="{BA2FB9EA-9B5F-4784-923E-2A062CBD80B1}" dt="2021-09-22T06:56:22.167" v="1459"/>
        <pc:sldMkLst>
          <pc:docMk/>
          <pc:sldMk cId="3067081602" sldId="491"/>
        </pc:sldMkLst>
      </pc:sldChg>
      <pc:sldChg chg="add">
        <pc:chgData name="Vijay Kandiah" userId="a05763b0-42c3-463e-b623-7d0afddc9b3e" providerId="ADAL" clId="{BA2FB9EA-9B5F-4784-923E-2A062CBD80B1}" dt="2021-09-22T06:56:22.167" v="1459"/>
        <pc:sldMkLst>
          <pc:docMk/>
          <pc:sldMk cId="3711323049" sldId="492"/>
        </pc:sldMkLst>
      </pc:sldChg>
      <pc:sldChg chg="add">
        <pc:chgData name="Vijay Kandiah" userId="a05763b0-42c3-463e-b623-7d0afddc9b3e" providerId="ADAL" clId="{BA2FB9EA-9B5F-4784-923E-2A062CBD80B1}" dt="2021-09-22T06:56:22.167" v="1459"/>
        <pc:sldMkLst>
          <pc:docMk/>
          <pc:sldMk cId="2176276021" sldId="493"/>
        </pc:sldMkLst>
      </pc:sldChg>
      <pc:sldChg chg="add">
        <pc:chgData name="Vijay Kandiah" userId="a05763b0-42c3-463e-b623-7d0afddc9b3e" providerId="ADAL" clId="{BA2FB9EA-9B5F-4784-923E-2A062CBD80B1}" dt="2021-09-22T06:25:07.224" v="1446"/>
        <pc:sldMkLst>
          <pc:docMk/>
          <pc:sldMk cId="2788174201" sldId="496"/>
        </pc:sldMkLst>
      </pc:sldChg>
      <pc:sldChg chg="add">
        <pc:chgData name="Vijay Kandiah" userId="a05763b0-42c3-463e-b623-7d0afddc9b3e" providerId="ADAL" clId="{BA2FB9EA-9B5F-4784-923E-2A062CBD80B1}" dt="2021-09-22T06:25:07.224" v="1446"/>
        <pc:sldMkLst>
          <pc:docMk/>
          <pc:sldMk cId="4269402543" sldId="497"/>
        </pc:sldMkLst>
      </pc:sldChg>
      <pc:sldChg chg="add">
        <pc:chgData name="Vijay Kandiah" userId="a05763b0-42c3-463e-b623-7d0afddc9b3e" providerId="ADAL" clId="{BA2FB9EA-9B5F-4784-923E-2A062CBD80B1}" dt="2021-09-22T06:25:07.224" v="1446"/>
        <pc:sldMkLst>
          <pc:docMk/>
          <pc:sldMk cId="379648893" sldId="501"/>
        </pc:sldMkLst>
      </pc:sldChg>
      <pc:sldChg chg="add">
        <pc:chgData name="Vijay Kandiah" userId="a05763b0-42c3-463e-b623-7d0afddc9b3e" providerId="ADAL" clId="{BA2FB9EA-9B5F-4784-923E-2A062CBD80B1}" dt="2021-09-22T06:25:07.224" v="1446"/>
        <pc:sldMkLst>
          <pc:docMk/>
          <pc:sldMk cId="1793107731" sldId="503"/>
        </pc:sldMkLst>
      </pc:sldChg>
      <pc:sldChg chg="add">
        <pc:chgData name="Vijay Kandiah" userId="a05763b0-42c3-463e-b623-7d0afddc9b3e" providerId="ADAL" clId="{BA2FB9EA-9B5F-4784-923E-2A062CBD80B1}" dt="2021-09-22T06:25:07.224" v="1446"/>
        <pc:sldMkLst>
          <pc:docMk/>
          <pc:sldMk cId="2597980422" sldId="504"/>
        </pc:sldMkLst>
      </pc:sldChg>
      <pc:sldChg chg="add">
        <pc:chgData name="Vijay Kandiah" userId="a05763b0-42c3-463e-b623-7d0afddc9b3e" providerId="ADAL" clId="{BA2FB9EA-9B5F-4784-923E-2A062CBD80B1}" dt="2021-09-22T06:56:22.167" v="1459"/>
        <pc:sldMkLst>
          <pc:docMk/>
          <pc:sldMk cId="972299799" sldId="505"/>
        </pc:sldMkLst>
      </pc:sldChg>
      <pc:sldChg chg="addSp delSp modSp add del mod">
        <pc:chgData name="Vijay Kandiah" userId="a05763b0-42c3-463e-b623-7d0afddc9b3e" providerId="ADAL" clId="{BA2FB9EA-9B5F-4784-923E-2A062CBD80B1}" dt="2021-10-12T22:04:42.252" v="1574" actId="47"/>
        <pc:sldMkLst>
          <pc:docMk/>
          <pc:sldMk cId="1253485438" sldId="506"/>
        </pc:sldMkLst>
        <pc:spChg chg="mod">
          <ac:chgData name="Vijay Kandiah" userId="a05763b0-42c3-463e-b623-7d0afddc9b3e" providerId="ADAL" clId="{BA2FB9EA-9B5F-4784-923E-2A062CBD80B1}" dt="2021-10-12T21:58:21.921" v="1562" actId="20577"/>
          <ac:spMkLst>
            <pc:docMk/>
            <pc:sldMk cId="1253485438" sldId="506"/>
            <ac:spMk id="2" creationId="{D429B9F3-0A75-A049-9149-964474A896E6}"/>
          </ac:spMkLst>
        </pc:spChg>
        <pc:spChg chg="del">
          <ac:chgData name="Vijay Kandiah" userId="a05763b0-42c3-463e-b623-7d0afddc9b3e" providerId="ADAL" clId="{BA2FB9EA-9B5F-4784-923E-2A062CBD80B1}" dt="2021-10-12T21:58:31.793" v="1567" actId="478"/>
          <ac:spMkLst>
            <pc:docMk/>
            <pc:sldMk cId="1253485438" sldId="506"/>
            <ac:spMk id="9" creationId="{8712AF7B-E8DB-4CB1-9D2B-6510BD37A89F}"/>
          </ac:spMkLst>
        </pc:spChg>
        <pc:spChg chg="del">
          <ac:chgData name="Vijay Kandiah" userId="a05763b0-42c3-463e-b623-7d0afddc9b3e" providerId="ADAL" clId="{BA2FB9EA-9B5F-4784-923E-2A062CBD80B1}" dt="2021-10-12T21:58:31.793" v="1567" actId="478"/>
          <ac:spMkLst>
            <pc:docMk/>
            <pc:sldMk cId="1253485438" sldId="506"/>
            <ac:spMk id="10" creationId="{29672987-B778-4CC2-8D01-929010E1E24E}"/>
          </ac:spMkLst>
        </pc:spChg>
        <pc:spChg chg="del">
          <ac:chgData name="Vijay Kandiah" userId="a05763b0-42c3-463e-b623-7d0afddc9b3e" providerId="ADAL" clId="{BA2FB9EA-9B5F-4784-923E-2A062CBD80B1}" dt="2021-10-12T21:58:34.633" v="1568" actId="478"/>
          <ac:spMkLst>
            <pc:docMk/>
            <pc:sldMk cId="1253485438" sldId="506"/>
            <ac:spMk id="11" creationId="{FEF4BFE9-2D96-4A73-9A20-1066B8A3AAAF}"/>
          </ac:spMkLst>
        </pc:spChg>
        <pc:spChg chg="del">
          <ac:chgData name="Vijay Kandiah" userId="a05763b0-42c3-463e-b623-7d0afddc9b3e" providerId="ADAL" clId="{BA2FB9EA-9B5F-4784-923E-2A062CBD80B1}" dt="2021-10-12T21:58:35.721" v="1569" actId="478"/>
          <ac:spMkLst>
            <pc:docMk/>
            <pc:sldMk cId="1253485438" sldId="506"/>
            <ac:spMk id="12" creationId="{5BA1499D-09B5-435E-82BB-6817B30FE30F}"/>
          </ac:spMkLst>
        </pc:spChg>
        <pc:graphicFrameChg chg="add mod">
          <ac:chgData name="Vijay Kandiah" userId="a05763b0-42c3-463e-b623-7d0afddc9b3e" providerId="ADAL" clId="{BA2FB9EA-9B5F-4784-923E-2A062CBD80B1}" dt="2021-10-12T22:04:32.884" v="1573" actId="1076"/>
          <ac:graphicFrameMkLst>
            <pc:docMk/>
            <pc:sldMk cId="1253485438" sldId="506"/>
            <ac:graphicFrameMk id="13" creationId="{A643BD90-71EB-4298-AF13-EF2B3E364A1C}"/>
          </ac:graphicFrameMkLst>
        </pc:graphicFrameChg>
        <pc:graphicFrameChg chg="del">
          <ac:chgData name="Vijay Kandiah" userId="a05763b0-42c3-463e-b623-7d0afddc9b3e" providerId="ADAL" clId="{BA2FB9EA-9B5F-4784-923E-2A062CBD80B1}" dt="2021-10-12T21:58:24.406" v="1563" actId="478"/>
          <ac:graphicFrameMkLst>
            <pc:docMk/>
            <pc:sldMk cId="1253485438" sldId="506"/>
            <ac:graphicFrameMk id="16" creationId="{BF33475B-9F1B-4496-A293-586AF06CA988}"/>
          </ac:graphicFrameMkLst>
        </pc:graphicFrameChg>
        <pc:graphicFrameChg chg="del">
          <ac:chgData name="Vijay Kandiah" userId="a05763b0-42c3-463e-b623-7d0afddc9b3e" providerId="ADAL" clId="{BA2FB9EA-9B5F-4784-923E-2A062CBD80B1}" dt="2021-10-12T21:58:25.068" v="1564" actId="478"/>
          <ac:graphicFrameMkLst>
            <pc:docMk/>
            <pc:sldMk cId="1253485438" sldId="506"/>
            <ac:graphicFrameMk id="17" creationId="{584CE479-BC54-42F5-9908-EDCADAF595BC}"/>
          </ac:graphicFrameMkLst>
        </pc:graphicFrameChg>
        <pc:graphicFrameChg chg="del">
          <ac:chgData name="Vijay Kandiah" userId="a05763b0-42c3-463e-b623-7d0afddc9b3e" providerId="ADAL" clId="{BA2FB9EA-9B5F-4784-923E-2A062CBD80B1}" dt="2021-10-12T21:58:27.300" v="1566" actId="478"/>
          <ac:graphicFrameMkLst>
            <pc:docMk/>
            <pc:sldMk cId="1253485438" sldId="506"/>
            <ac:graphicFrameMk id="19" creationId="{73669EDD-7B02-43AD-86FD-2716EFDC4E97}"/>
          </ac:graphicFrameMkLst>
        </pc:graphicFrameChg>
        <pc:graphicFrameChg chg="del">
          <ac:chgData name="Vijay Kandiah" userId="a05763b0-42c3-463e-b623-7d0afddc9b3e" providerId="ADAL" clId="{BA2FB9EA-9B5F-4784-923E-2A062CBD80B1}" dt="2021-10-12T21:58:26.012" v="1565" actId="478"/>
          <ac:graphicFrameMkLst>
            <pc:docMk/>
            <pc:sldMk cId="1253485438" sldId="506"/>
            <ac:graphicFrameMk id="20" creationId="{68A07290-E207-415E-95CA-E70903E9C799}"/>
          </ac:graphicFrameMkLst>
        </pc:graphicFrameChg>
      </pc:sldChg>
      <pc:sldChg chg="add del">
        <pc:chgData name="Vijay Kandiah" userId="a05763b0-42c3-463e-b623-7d0afddc9b3e" providerId="ADAL" clId="{BA2FB9EA-9B5F-4784-923E-2A062CBD80B1}" dt="2021-10-15T20:04:09.085" v="1578" actId="47"/>
        <pc:sldMkLst>
          <pc:docMk/>
          <pc:sldMk cId="2715680969" sldId="50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https://nuwildcat-my.sharepoint.com/personal/vkz4947_ads_northwestern_edu/Documents/Research%20Projects/AccelWattch/AccelWattch_graphs.xlsx" TargetMode="External"/><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oleObject" Target="https://nuwildcat-my.sharepoint.com/personal/vkz4947_ads_northwestern_edu/Documents/Research%20Projects/AccelWattch/AccelWattch_graphs.xlsx" TargetMode="External"/><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oleObject" Target="https://nuwildcat-my.sharepoint.com/personal/vkz4947_ads_northwestern_edu/Documents/Research%20Projects/AccelWattch/AccelWattch_graphs.xlsx" TargetMode="External"/><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oleObject" Target="https://nuwildcat-my.sharepoint.com/personal/vkz4947_ads_northwestern_edu/Documents/Research%20Projects/AccelWattch/AccelWattch_graphs.xlsx" TargetMode="External"/><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oleObject" Target="https://nuwildcat-my.sharepoint.com/personal/vkz4947_ads_northwestern_edu/Documents/Research%20Projects/AccelWattch/AccelWattch_graphs.xlsx" TargetMode="External"/><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oleObject" Target="https://nuwildcat-my.sharepoint.com/personal/vkz4947_ads_northwestern_edu/Documents/Research%20Projects/AccelWattch/AccelWattch_graphs.xlsx" TargetMode="External"/><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oleObject" Target="file:///\\Users\hardav\Documents\doc\Papers\mine\2021-MICRO-AccelWattch\2021%20MICRO\MICRO%202021%20camera%20ready\xls,%20pptx%20sources\AccelWatch_results.xlsx" TargetMode="External"/><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oleObject" Target="file:///E:\Downloads\2021-4-7%20AccelWatch_results.xlsx" TargetMode="External"/><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oleObject" Target="file:///\\Users\hardav\Documents\doc\Papers\mine\inprogress\2021-MICRO-AccelWattch\2021%20MICRO\MICRO%202021%20submission\figures\2021-4-7%20AccelWatch_results%20v3.xlsx" TargetMode="External"/><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oleObject" Target="file:///\\Users\hardav\Documents\doc\Papers\mine\inprogress\2021-ISCA-AccelWattch\2021%20MICRO\figures\2021-4-7%20AccelWatch_results.xlsx" TargetMode="External"/><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oleObject" Target="file:///\\Users\hardav\Documents\doc\Papers\mine\inprogress\2021-MICRO-AccelWattch\2021%20MICRO\MICRO%202021%20submission\figures\2021-4-7%20AccelWatch_results%20v3.xlsx" TargetMode="External"/><Relationship Id="rId2" Type="http://schemas.microsoft.com/office/2011/relationships/chartColorStyle" Target="colors65.xml"/><Relationship Id="rId1" Type="http://schemas.microsoft.com/office/2011/relationships/chartStyle" Target="style6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6085189386828"/>
          <c:y val="5.9249404176899799E-2"/>
          <c:w val="0.59586060002173613"/>
          <c:h val="0.67138512813194473"/>
        </c:manualLayout>
      </c:layout>
      <c:scatterChart>
        <c:scatterStyle val="smoothMarker"/>
        <c:varyColors val="0"/>
        <c:ser>
          <c:idx val="4"/>
          <c:order val="0"/>
          <c:tx>
            <c:strRef>
              <c:f>'Volta Static Power Modeling'!$A$132</c:f>
              <c:strCache>
                <c:ptCount val="1"/>
                <c:pt idx="0">
                  <c:v>NANOSLEEP</c:v>
                </c:pt>
              </c:strCache>
            </c:strRef>
          </c:tx>
          <c:spPr>
            <a:ln w="19050" cap="rnd">
              <a:solidFill>
                <a:schemeClr val="accent5"/>
              </a:solidFill>
              <a:round/>
            </a:ln>
            <a:effectLst/>
          </c:spPr>
          <c:marker>
            <c:symbol val="triangle"/>
            <c:size val="11"/>
            <c:spPr>
              <a:noFill/>
              <a:ln w="19050">
                <a:solidFill>
                  <a:schemeClr val="accent5"/>
                </a:solidFill>
              </a:ln>
              <a:effectLst/>
            </c:spPr>
          </c:marker>
          <c:xVal>
            <c:numRef>
              <c:f>'Volta Static Power Modeling'!$B$135:$B$145</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Modeling'!$C$135:$C$145</c:f>
              <c:numCache>
                <c:formatCode>General</c:formatCode>
                <c:ptCount val="11"/>
                <c:pt idx="0">
                  <c:v>32.715000000000003</c:v>
                </c:pt>
                <c:pt idx="1">
                  <c:v>32.770000000000003</c:v>
                </c:pt>
                <c:pt idx="2">
                  <c:v>33.383333333333333</c:v>
                </c:pt>
                <c:pt idx="3">
                  <c:v>35.036666666666662</c:v>
                </c:pt>
                <c:pt idx="4">
                  <c:v>36.03</c:v>
                </c:pt>
                <c:pt idx="5">
                  <c:v>37.196666666666665</c:v>
                </c:pt>
                <c:pt idx="6">
                  <c:v>41.32</c:v>
                </c:pt>
                <c:pt idx="7">
                  <c:v>43.726666666666667</c:v>
                </c:pt>
                <c:pt idx="8">
                  <c:v>46.370000000000005</c:v>
                </c:pt>
                <c:pt idx="9">
                  <c:v>52.547499999999999</c:v>
                </c:pt>
                <c:pt idx="10">
                  <c:v>56.94</c:v>
                </c:pt>
              </c:numCache>
            </c:numRef>
          </c:yVal>
          <c:smooth val="1"/>
          <c:extLst>
            <c:ext xmlns:c16="http://schemas.microsoft.com/office/drawing/2014/chart" uri="{C3380CC4-5D6E-409C-BE32-E72D297353CC}">
              <c16:uniqueId val="{00000004-ED32-7B4B-88A7-8FF02F23B0BB}"/>
            </c:ext>
          </c:extLst>
        </c:ser>
        <c:ser>
          <c:idx val="7"/>
          <c:order val="1"/>
          <c:tx>
            <c:v>Modeled</c:v>
          </c:tx>
          <c:spPr>
            <a:ln w="25400" cap="rnd">
              <a:solidFill>
                <a:srgbClr val="C00000"/>
              </a:solidFill>
              <a:prstDash val="dash"/>
              <a:round/>
            </a:ln>
            <a:effectLst/>
          </c:spPr>
          <c:marker>
            <c:symbol val="none"/>
          </c:marker>
          <c:xVal>
            <c:numRef>
              <c:f>'Volta Static Power Modeling'!$B$134:$B$145</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Modeling'!$G$134:$G$145</c:f>
              <c:numCache>
                <c:formatCode>General</c:formatCode>
                <c:ptCount val="12"/>
                <c:pt idx="0">
                  <c:v>27.244869269127115</c:v>
                </c:pt>
                <c:pt idx="1">
                  <c:v>29.533840195558277</c:v>
                </c:pt>
                <c:pt idx="2">
                  <c:v>30.669847988675965</c:v>
                </c:pt>
                <c:pt idx="3">
                  <c:v>33.213149018043922</c:v>
                </c:pt>
                <c:pt idx="4">
                  <c:v>35.756450047411882</c:v>
                </c:pt>
                <c:pt idx="5">
                  <c:v>38.299751076779842</c:v>
                </c:pt>
                <c:pt idx="6">
                  <c:v>40.843052106147795</c:v>
                </c:pt>
                <c:pt idx="7">
                  <c:v>44.284986165892434</c:v>
                </c:pt>
                <c:pt idx="8">
                  <c:v>45.929654164883715</c:v>
                </c:pt>
                <c:pt idx="9">
                  <c:v>47.591277504070774</c:v>
                </c:pt>
                <c:pt idx="10">
                  <c:v>50.134578533438741</c:v>
                </c:pt>
                <c:pt idx="11">
                  <c:v>51.779246532430022</c:v>
                </c:pt>
              </c:numCache>
            </c:numRef>
          </c:yVal>
          <c:smooth val="1"/>
          <c:extLst>
            <c:ext xmlns:c16="http://schemas.microsoft.com/office/drawing/2014/chart" uri="{C3380CC4-5D6E-409C-BE32-E72D297353CC}">
              <c16:uniqueId val="{00000005-ED32-7B4B-88A7-8FF02F23B0BB}"/>
            </c:ext>
          </c:extLst>
        </c:ser>
        <c:dLbls>
          <c:showLegendKey val="0"/>
          <c:showVal val="0"/>
          <c:showCatName val="0"/>
          <c:showSerName val="0"/>
          <c:showPercent val="0"/>
          <c:showBubbleSize val="0"/>
        </c:dLbls>
        <c:axId val="2020827344"/>
        <c:axId val="2020828976"/>
      </c:scatterChart>
      <c:valAx>
        <c:axId val="2020827344"/>
        <c:scaling>
          <c:orientation val="minMax"/>
          <c:max val="1.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Processor Frequency (GHz)</a:t>
                </a:r>
              </a:p>
            </c:rich>
          </c:tx>
          <c:layout>
            <c:manualLayout>
              <c:xMode val="edge"/>
              <c:yMode val="edge"/>
              <c:x val="0.2002227884508048"/>
              <c:y val="0.8725416550871043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0.2"/>
        <c:minorUnit val="5.000000000000001E-2"/>
      </c:valAx>
      <c:valAx>
        <c:axId val="2020828976"/>
        <c:scaling>
          <c:orientation val="minMax"/>
          <c:max val="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Power</a:t>
                </a:r>
                <a:r>
                  <a:rPr lang="en-US" sz="2400" b="1" baseline="0"/>
                  <a:t> (W)</a:t>
                </a:r>
                <a:endParaRPr lang="en-US" sz="2400" b="1"/>
              </a:p>
            </c:rich>
          </c:tx>
          <c:layout>
            <c:manualLayout>
              <c:xMode val="edge"/>
              <c:yMode val="edge"/>
              <c:x val="8.8006451840283038E-4"/>
              <c:y val="0.1556577512444017"/>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inorUnit val="5"/>
      </c:valAx>
      <c:spPr>
        <a:noFill/>
        <a:ln>
          <a:noFill/>
        </a:ln>
        <a:effectLst/>
      </c:spPr>
    </c:plotArea>
    <c:legend>
      <c:legendPos val="r"/>
      <c:layout>
        <c:manualLayout>
          <c:xMode val="edge"/>
          <c:yMode val="edge"/>
          <c:x val="0.77498435465197724"/>
          <c:y val="0.54097520180461944"/>
          <c:w val="0.2174928466773664"/>
          <c:h val="0.2707391958950484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6085189386828"/>
          <c:y val="5.9249404176899799E-2"/>
          <c:w val="0.59586060002173613"/>
          <c:h val="0.67138512813194473"/>
        </c:manualLayout>
      </c:layout>
      <c:scatterChart>
        <c:scatterStyle val="smoothMarker"/>
        <c:varyColors val="0"/>
        <c:ser>
          <c:idx val="5"/>
          <c:order val="0"/>
          <c:tx>
            <c:strRef>
              <c:f>'Volta Static Power Modeling'!$A$165</c:f>
              <c:strCache>
                <c:ptCount val="1"/>
                <c:pt idx="0">
                  <c:v>MIX</c:v>
                </c:pt>
              </c:strCache>
            </c:strRef>
          </c:tx>
          <c:spPr>
            <a:ln w="19050" cap="rnd">
              <a:solidFill>
                <a:schemeClr val="accent6"/>
              </a:solidFill>
              <a:round/>
            </a:ln>
            <a:effectLst/>
          </c:spPr>
          <c:marker>
            <c:symbol val="diamond"/>
            <c:size val="11"/>
            <c:spPr>
              <a:solidFill>
                <a:schemeClr val="accent6"/>
              </a:solidFill>
              <a:ln w="9525">
                <a:solidFill>
                  <a:schemeClr val="accent6"/>
                </a:solidFill>
              </a:ln>
              <a:effectLst/>
            </c:spPr>
          </c:marker>
          <c:xVal>
            <c:numRef>
              <c:f>'Volta Static Power Modeling'!$B$168:$B$178</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Modeling'!$C$168:$C$178</c:f>
              <c:numCache>
                <c:formatCode>General</c:formatCode>
                <c:ptCount val="11"/>
                <c:pt idx="0">
                  <c:v>38.733333333333327</c:v>
                </c:pt>
                <c:pt idx="1">
                  <c:v>38.793333333333329</c:v>
                </c:pt>
                <c:pt idx="2">
                  <c:v>45.302500000000002</c:v>
                </c:pt>
                <c:pt idx="3">
                  <c:v>68.499999999999986</c:v>
                </c:pt>
                <c:pt idx="4">
                  <c:v>81.946666666666673</c:v>
                </c:pt>
                <c:pt idx="5">
                  <c:v>91.676874999999995</c:v>
                </c:pt>
                <c:pt idx="6">
                  <c:v>121.922</c:v>
                </c:pt>
                <c:pt idx="7">
                  <c:v>140.24</c:v>
                </c:pt>
                <c:pt idx="8">
                  <c:v>162.14999999999998</c:v>
                </c:pt>
                <c:pt idx="9">
                  <c:v>203.69</c:v>
                </c:pt>
                <c:pt idx="10">
                  <c:v>239.43</c:v>
                </c:pt>
              </c:numCache>
            </c:numRef>
          </c:yVal>
          <c:smooth val="1"/>
          <c:extLst>
            <c:ext xmlns:c16="http://schemas.microsoft.com/office/drawing/2014/chart" uri="{C3380CC4-5D6E-409C-BE32-E72D297353CC}">
              <c16:uniqueId val="{00000000-ED32-7B4B-88A7-8FF02F23B0BB}"/>
            </c:ext>
          </c:extLst>
        </c:ser>
        <c:ser>
          <c:idx val="6"/>
          <c:order val="1"/>
          <c:tx>
            <c:strRef>
              <c:f>'Volta Static Power Modeling'!$A$100</c:f>
              <c:strCache>
                <c:ptCount val="1"/>
                <c:pt idx="0">
                  <c:v>INT_ADD</c:v>
                </c:pt>
              </c:strCache>
            </c:strRef>
          </c:tx>
          <c:spPr>
            <a:ln w="19050" cap="rnd">
              <a:solidFill>
                <a:schemeClr val="accent2"/>
              </a:solidFill>
              <a:round/>
            </a:ln>
            <a:effectLst/>
          </c:spPr>
          <c:marker>
            <c:symbol val="square"/>
            <c:size val="9"/>
            <c:spPr>
              <a:solidFill>
                <a:schemeClr val="accent2"/>
              </a:solidFill>
              <a:ln w="9525">
                <a:solidFill>
                  <a:schemeClr val="accent2"/>
                </a:solidFill>
              </a:ln>
              <a:effectLst/>
            </c:spPr>
          </c:marker>
          <c:xVal>
            <c:numRef>
              <c:f>'Volta Static Power Modeling'!$B$103:$B$113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Modeling'!$C$103:$C$113</c:f>
              <c:numCache>
                <c:formatCode>General</c:formatCode>
                <c:ptCount val="11"/>
                <c:pt idx="0">
                  <c:v>35.136666666666663</c:v>
                </c:pt>
                <c:pt idx="1">
                  <c:v>35.28</c:v>
                </c:pt>
                <c:pt idx="2">
                  <c:v>37.96</c:v>
                </c:pt>
                <c:pt idx="3">
                  <c:v>47.870000000000005</c:v>
                </c:pt>
                <c:pt idx="4">
                  <c:v>53.491999999999997</c:v>
                </c:pt>
                <c:pt idx="5">
                  <c:v>60.587500000000006</c:v>
                </c:pt>
                <c:pt idx="6">
                  <c:v>73.3125</c:v>
                </c:pt>
                <c:pt idx="7">
                  <c:v>81.588999999999999</c:v>
                </c:pt>
                <c:pt idx="8">
                  <c:v>99.268333333333331</c:v>
                </c:pt>
                <c:pt idx="9">
                  <c:v>111.601666666667</c:v>
                </c:pt>
                <c:pt idx="10">
                  <c:v>129.92249999999999</c:v>
                </c:pt>
              </c:numCache>
            </c:numRef>
          </c:yVal>
          <c:smooth val="1"/>
          <c:extLst>
            <c:ext xmlns:c16="http://schemas.microsoft.com/office/drawing/2014/chart" uri="{C3380CC4-5D6E-409C-BE32-E72D297353CC}">
              <c16:uniqueId val="{00000001-ED32-7B4B-88A7-8FF02F23B0BB}"/>
            </c:ext>
          </c:extLst>
        </c:ser>
        <c:ser>
          <c:idx val="2"/>
          <c:order val="2"/>
          <c:tx>
            <c:strRef>
              <c:f>'Volta Static Power Modeling'!$A$20</c:f>
              <c:strCache>
                <c:ptCount val="1"/>
                <c:pt idx="0">
                  <c:v>FP_ADD</c:v>
                </c:pt>
              </c:strCache>
            </c:strRef>
          </c:tx>
          <c:spPr>
            <a:ln w="19050" cap="rnd">
              <a:solidFill>
                <a:schemeClr val="bg1">
                  <a:lumMod val="65000"/>
                </a:schemeClr>
              </a:solidFill>
              <a:round/>
            </a:ln>
            <a:effectLst/>
          </c:spPr>
          <c:marker>
            <c:symbol val="triangle"/>
            <c:size val="10"/>
            <c:spPr>
              <a:solidFill>
                <a:schemeClr val="bg1">
                  <a:lumMod val="65000"/>
                </a:schemeClr>
              </a:solidFill>
              <a:ln w="38100">
                <a:solidFill>
                  <a:schemeClr val="bg1">
                    <a:lumMod val="65000"/>
                  </a:schemeClr>
                </a:solidFill>
              </a:ln>
              <a:effectLst/>
            </c:spPr>
          </c:marker>
          <c:xVal>
            <c:numRef>
              <c:f>'Volta Static Power Modeling'!$B$23:$B$33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Modeling'!$C$23:$C$33</c:f>
              <c:numCache>
                <c:formatCode>General</c:formatCode>
                <c:ptCount val="11"/>
                <c:pt idx="0">
                  <c:v>35.01</c:v>
                </c:pt>
                <c:pt idx="1">
                  <c:v>35.034999999999997</c:v>
                </c:pt>
                <c:pt idx="2">
                  <c:v>37.770000000000003</c:v>
                </c:pt>
                <c:pt idx="3">
                  <c:v>48.067499999999995</c:v>
                </c:pt>
                <c:pt idx="4">
                  <c:v>51.557999999999993</c:v>
                </c:pt>
                <c:pt idx="5">
                  <c:v>56.153333333333329</c:v>
                </c:pt>
                <c:pt idx="6">
                  <c:v>69.680000000000007</c:v>
                </c:pt>
                <c:pt idx="7">
                  <c:v>77.02062500000001</c:v>
                </c:pt>
                <c:pt idx="8">
                  <c:v>88.104000000000013</c:v>
                </c:pt>
                <c:pt idx="9">
                  <c:v>106.58399999999999</c:v>
                </c:pt>
                <c:pt idx="10">
                  <c:v>121.61199999999999</c:v>
                </c:pt>
              </c:numCache>
            </c:numRef>
          </c:yVal>
          <c:smooth val="1"/>
          <c:extLst>
            <c:ext xmlns:c16="http://schemas.microsoft.com/office/drawing/2014/chart" uri="{C3380CC4-5D6E-409C-BE32-E72D297353CC}">
              <c16:uniqueId val="{00000002-ED32-7B4B-88A7-8FF02F23B0BB}"/>
            </c:ext>
          </c:extLst>
        </c:ser>
        <c:ser>
          <c:idx val="0"/>
          <c:order val="3"/>
          <c:tx>
            <c:strRef>
              <c:f>'Volta Static Power Modeling'!$A$4</c:f>
              <c:strCache>
                <c:ptCount val="1"/>
                <c:pt idx="0">
                  <c:v>FP_MUL</c:v>
                </c:pt>
              </c:strCache>
            </c:strRef>
          </c:tx>
          <c:spPr>
            <a:ln w="38100" cap="rnd">
              <a:solidFill>
                <a:schemeClr val="accent1"/>
              </a:solidFill>
              <a:round/>
            </a:ln>
            <a:effectLst/>
          </c:spPr>
          <c:marker>
            <c:symbol val="circle"/>
            <c:size val="10"/>
            <c:spPr>
              <a:solidFill>
                <a:schemeClr val="accent1"/>
              </a:solidFill>
              <a:ln w="9525">
                <a:solidFill>
                  <a:schemeClr val="accent1"/>
                </a:solidFill>
              </a:ln>
              <a:effectLst/>
            </c:spPr>
          </c:marker>
          <c:xVal>
            <c:numRef>
              <c:f>'Volta Static Power Modeling'!$B$7:$B$17</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Modeling'!$C$7:$C$17</c:f>
              <c:numCache>
                <c:formatCode>General</c:formatCode>
                <c:ptCount val="11"/>
                <c:pt idx="0">
                  <c:v>34.683333333333337</c:v>
                </c:pt>
                <c:pt idx="1">
                  <c:v>34.976666666666667</c:v>
                </c:pt>
                <c:pt idx="2">
                  <c:v>37.800000000000004</c:v>
                </c:pt>
                <c:pt idx="3">
                  <c:v>47.042500000000004</c:v>
                </c:pt>
                <c:pt idx="4">
                  <c:v>53.148000000000003</c:v>
                </c:pt>
                <c:pt idx="5">
                  <c:v>58.873333333333335</c:v>
                </c:pt>
                <c:pt idx="6">
                  <c:v>70.043333333333322</c:v>
                </c:pt>
                <c:pt idx="7">
                  <c:v>77.811538461538447</c:v>
                </c:pt>
                <c:pt idx="8">
                  <c:v>86.863600000000019</c:v>
                </c:pt>
                <c:pt idx="9">
                  <c:v>105.327</c:v>
                </c:pt>
                <c:pt idx="10">
                  <c:v>122.41800000000001</c:v>
                </c:pt>
              </c:numCache>
            </c:numRef>
          </c:yVal>
          <c:smooth val="1"/>
          <c:extLst>
            <c:ext xmlns:c16="http://schemas.microsoft.com/office/drawing/2014/chart" uri="{C3380CC4-5D6E-409C-BE32-E72D297353CC}">
              <c16:uniqueId val="{00000003-ED32-7B4B-88A7-8FF02F23B0BB}"/>
            </c:ext>
          </c:extLst>
        </c:ser>
        <c:ser>
          <c:idx val="4"/>
          <c:order val="4"/>
          <c:tx>
            <c:strRef>
              <c:f>'Volta Static Power Modeling'!$A$132</c:f>
              <c:strCache>
                <c:ptCount val="1"/>
                <c:pt idx="0">
                  <c:v>NANOSLEEP</c:v>
                </c:pt>
              </c:strCache>
            </c:strRef>
          </c:tx>
          <c:spPr>
            <a:ln w="19050" cap="rnd">
              <a:solidFill>
                <a:schemeClr val="accent5"/>
              </a:solidFill>
              <a:round/>
            </a:ln>
            <a:effectLst/>
          </c:spPr>
          <c:marker>
            <c:symbol val="triangle"/>
            <c:size val="11"/>
            <c:spPr>
              <a:noFill/>
              <a:ln w="19050">
                <a:solidFill>
                  <a:schemeClr val="accent5"/>
                </a:solidFill>
              </a:ln>
              <a:effectLst/>
            </c:spPr>
          </c:marker>
          <c:xVal>
            <c:numRef>
              <c:f>'Volta Static Power Modeling'!$B$135:$B$145</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Modeling'!$C$135:$C$145</c:f>
              <c:numCache>
                <c:formatCode>General</c:formatCode>
                <c:ptCount val="11"/>
                <c:pt idx="0">
                  <c:v>32.715000000000003</c:v>
                </c:pt>
                <c:pt idx="1">
                  <c:v>32.770000000000003</c:v>
                </c:pt>
                <c:pt idx="2">
                  <c:v>33.383333333333333</c:v>
                </c:pt>
                <c:pt idx="3">
                  <c:v>35.036666666666662</c:v>
                </c:pt>
                <c:pt idx="4">
                  <c:v>36.03</c:v>
                </c:pt>
                <c:pt idx="5">
                  <c:v>37.196666666666665</c:v>
                </c:pt>
                <c:pt idx="6">
                  <c:v>41.32</c:v>
                </c:pt>
                <c:pt idx="7">
                  <c:v>43.726666666666667</c:v>
                </c:pt>
                <c:pt idx="8">
                  <c:v>46.370000000000005</c:v>
                </c:pt>
                <c:pt idx="9">
                  <c:v>52.547499999999999</c:v>
                </c:pt>
                <c:pt idx="10">
                  <c:v>56.94</c:v>
                </c:pt>
              </c:numCache>
            </c:numRef>
          </c:yVal>
          <c:smooth val="1"/>
          <c:extLst>
            <c:ext xmlns:c16="http://schemas.microsoft.com/office/drawing/2014/chart" uri="{C3380CC4-5D6E-409C-BE32-E72D297353CC}">
              <c16:uniqueId val="{00000004-ED32-7B4B-88A7-8FF02F23B0BB}"/>
            </c:ext>
          </c:extLst>
        </c:ser>
        <c:ser>
          <c:idx val="7"/>
          <c:order val="5"/>
          <c:tx>
            <c:v>Modeled</c:v>
          </c:tx>
          <c:spPr>
            <a:ln w="25400" cap="rnd">
              <a:solidFill>
                <a:srgbClr val="C00000"/>
              </a:solidFill>
              <a:prstDash val="dash"/>
              <a:round/>
            </a:ln>
            <a:effectLst/>
          </c:spPr>
          <c:marker>
            <c:symbol val="none"/>
          </c:marker>
          <c:xVal>
            <c:numRef>
              <c:f>'Volta Static Power Modeling'!$B$134:$B$145</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Modeling'!$G$134:$G$145</c:f>
              <c:numCache>
                <c:formatCode>General</c:formatCode>
                <c:ptCount val="12"/>
                <c:pt idx="0">
                  <c:v>27.244869269127115</c:v>
                </c:pt>
                <c:pt idx="1">
                  <c:v>29.533840195558277</c:v>
                </c:pt>
                <c:pt idx="2">
                  <c:v>30.669847988675965</c:v>
                </c:pt>
                <c:pt idx="3">
                  <c:v>33.213149018043922</c:v>
                </c:pt>
                <c:pt idx="4">
                  <c:v>35.756450047411882</c:v>
                </c:pt>
                <c:pt idx="5">
                  <c:v>38.299751076779842</c:v>
                </c:pt>
                <c:pt idx="6">
                  <c:v>40.843052106147795</c:v>
                </c:pt>
                <c:pt idx="7">
                  <c:v>44.284986165892434</c:v>
                </c:pt>
                <c:pt idx="8">
                  <c:v>45.929654164883715</c:v>
                </c:pt>
                <c:pt idx="9">
                  <c:v>47.591277504070774</c:v>
                </c:pt>
                <c:pt idx="10">
                  <c:v>50.134578533438741</c:v>
                </c:pt>
                <c:pt idx="11">
                  <c:v>51.779246532430022</c:v>
                </c:pt>
              </c:numCache>
            </c:numRef>
          </c:yVal>
          <c:smooth val="1"/>
          <c:extLst>
            <c:ext xmlns:c16="http://schemas.microsoft.com/office/drawing/2014/chart" uri="{C3380CC4-5D6E-409C-BE32-E72D297353CC}">
              <c16:uniqueId val="{00000005-ED32-7B4B-88A7-8FF02F23B0BB}"/>
            </c:ext>
          </c:extLst>
        </c:ser>
        <c:ser>
          <c:idx val="8"/>
          <c:order val="6"/>
          <c:tx>
            <c:strRef>
              <c:f>'Volta Static Power Modeling'!$L$164</c:f>
              <c:strCache>
                <c:ptCount val="1"/>
                <c:pt idx="0">
                  <c:v>MIX model</c:v>
                </c:pt>
              </c:strCache>
            </c:strRef>
          </c:tx>
          <c:spPr>
            <a:ln w="25400" cap="rnd">
              <a:solidFill>
                <a:srgbClr val="C00000"/>
              </a:solidFill>
              <a:prstDash val="dash"/>
              <a:round/>
            </a:ln>
            <a:effectLst/>
          </c:spPr>
          <c:marker>
            <c:symbol val="none"/>
          </c:marker>
          <c:xVal>
            <c:numRef>
              <c:f>'Volta Static Power Modeling'!$B$167:$B$178</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Modeling'!$G$167:$G$178</c:f>
              <c:numCache>
                <c:formatCode>General</c:formatCode>
                <c:ptCount val="12"/>
                <c:pt idx="0">
                  <c:v>-1.4501992119527216</c:v>
                </c:pt>
                <c:pt idx="1">
                  <c:v>17.812057212181443</c:v>
                </c:pt>
                <c:pt idx="2">
                  <c:v>27.371843733788772</c:v>
                </c:pt>
                <c:pt idx="3">
                  <c:v>48.774350871715619</c:v>
                </c:pt>
                <c:pt idx="4">
                  <c:v>70.176858009642473</c:v>
                </c:pt>
                <c:pt idx="5">
                  <c:v>91.57936514756932</c:v>
                </c:pt>
                <c:pt idx="6">
                  <c:v>112.98187228549618</c:v>
                </c:pt>
                <c:pt idx="7">
                  <c:v>141.94659861215717</c:v>
                </c:pt>
                <c:pt idx="8">
                  <c:v>155.78688656134989</c:v>
                </c:pt>
                <c:pt idx="9">
                  <c:v>169.7698578914621</c:v>
                </c:pt>
                <c:pt idx="10">
                  <c:v>191.17236502938891</c:v>
                </c:pt>
                <c:pt idx="11">
                  <c:v>205.01265297858163</c:v>
                </c:pt>
              </c:numCache>
            </c:numRef>
          </c:yVal>
          <c:smooth val="1"/>
          <c:extLst>
            <c:ext xmlns:c16="http://schemas.microsoft.com/office/drawing/2014/chart" uri="{C3380CC4-5D6E-409C-BE32-E72D297353CC}">
              <c16:uniqueId val="{00000006-ED32-7B4B-88A7-8FF02F23B0BB}"/>
            </c:ext>
          </c:extLst>
        </c:ser>
        <c:ser>
          <c:idx val="9"/>
          <c:order val="7"/>
          <c:tx>
            <c:strRef>
              <c:f>'Volta Static Power Modeling'!$L$99</c:f>
              <c:strCache>
                <c:ptCount val="1"/>
                <c:pt idx="0">
                  <c:v>INT_ADD model</c:v>
                </c:pt>
              </c:strCache>
            </c:strRef>
          </c:tx>
          <c:spPr>
            <a:ln w="25400" cap="rnd">
              <a:solidFill>
                <a:srgbClr val="C00000"/>
              </a:solidFill>
              <a:prstDash val="dash"/>
              <a:round/>
            </a:ln>
            <a:effectLst/>
          </c:spPr>
          <c:marker>
            <c:symbol val="none"/>
          </c:marker>
          <c:xVal>
            <c:numRef>
              <c:f>'Volta Static Power Modeling'!$B$102:$B$113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Modeling'!$G$102:$G$113</c:f>
              <c:numCache>
                <c:formatCode>General</c:formatCode>
                <c:ptCount val="12"/>
                <c:pt idx="0">
                  <c:v>15.435690264508153</c:v>
                </c:pt>
                <c:pt idx="1">
                  <c:v>24.635681401461571</c:v>
                </c:pt>
                <c:pt idx="2">
                  <c:v>29.201602928690306</c:v>
                </c:pt>
                <c:pt idx="3">
                  <c:v>39.423815303082989</c:v>
                </c:pt>
                <c:pt idx="4">
                  <c:v>49.646027677475679</c:v>
                </c:pt>
                <c:pt idx="5">
                  <c:v>59.868240051868362</c:v>
                </c:pt>
                <c:pt idx="6">
                  <c:v>70.090452426261052</c:v>
                </c:pt>
                <c:pt idx="7">
                  <c:v>83.924513172939143</c:v>
                </c:pt>
                <c:pt idx="8">
                  <c:v>90.534877175046432</c:v>
                </c:pt>
                <c:pt idx="9">
                  <c:v>97.213389259649645</c:v>
                </c:pt>
                <c:pt idx="10">
                  <c:v>107.43560163404234</c:v>
                </c:pt>
                <c:pt idx="11">
                  <c:v>114.0459656361496</c:v>
                </c:pt>
              </c:numCache>
            </c:numRef>
          </c:yVal>
          <c:smooth val="1"/>
          <c:extLst>
            <c:ext xmlns:c16="http://schemas.microsoft.com/office/drawing/2014/chart" uri="{C3380CC4-5D6E-409C-BE32-E72D297353CC}">
              <c16:uniqueId val="{00000007-ED32-7B4B-88A7-8FF02F23B0BB}"/>
            </c:ext>
          </c:extLst>
        </c:ser>
        <c:ser>
          <c:idx val="3"/>
          <c:order val="8"/>
          <c:tx>
            <c:strRef>
              <c:f>'Volta Static Power Modeling'!$L$19</c:f>
              <c:strCache>
                <c:ptCount val="1"/>
                <c:pt idx="0">
                  <c:v>FP_ADD model</c:v>
                </c:pt>
              </c:strCache>
            </c:strRef>
          </c:tx>
          <c:spPr>
            <a:ln w="25400" cap="rnd">
              <a:solidFill>
                <a:srgbClr val="C00000"/>
              </a:solidFill>
              <a:prstDash val="dash"/>
              <a:round/>
            </a:ln>
            <a:effectLst/>
          </c:spPr>
          <c:marker>
            <c:symbol val="none"/>
          </c:marker>
          <c:xVal>
            <c:numRef>
              <c:f>'Volta Static Power Modeling'!$B$22:$B$33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Modeling'!$G$22:$G$33</c:f>
              <c:numCache>
                <c:formatCode>General</c:formatCode>
                <c:ptCount val="12"/>
                <c:pt idx="0">
                  <c:v>17.23108686797795</c:v>
                </c:pt>
                <c:pt idx="1">
                  <c:v>25.517986842381056</c:v>
                </c:pt>
                <c:pt idx="2">
                  <c:v>29.630744607455185</c:v>
                </c:pt>
                <c:pt idx="3">
                  <c:v>38.838411245680859</c:v>
                </c:pt>
                <c:pt idx="4">
                  <c:v>48.046077883906527</c:v>
                </c:pt>
                <c:pt idx="5">
                  <c:v>57.253744522132202</c:v>
                </c:pt>
                <c:pt idx="6">
                  <c:v>66.461411160357869</c:v>
                </c:pt>
                <c:pt idx="7">
                  <c:v>78.922453344089945</c:v>
                </c:pt>
                <c:pt idx="8">
                  <c:v>84.876744436809219</c:v>
                </c:pt>
                <c:pt idx="9">
                  <c:v>90.892419973783305</c:v>
                </c:pt>
                <c:pt idx="10">
                  <c:v>100.10008661200899</c:v>
                </c:pt>
                <c:pt idx="11">
                  <c:v>106.05437770472825</c:v>
                </c:pt>
              </c:numCache>
            </c:numRef>
          </c:yVal>
          <c:smooth val="1"/>
          <c:extLst>
            <c:ext xmlns:c16="http://schemas.microsoft.com/office/drawing/2014/chart" uri="{C3380CC4-5D6E-409C-BE32-E72D297353CC}">
              <c16:uniqueId val="{00000008-ED32-7B4B-88A7-8FF02F23B0BB}"/>
            </c:ext>
          </c:extLst>
        </c:ser>
        <c:ser>
          <c:idx val="1"/>
          <c:order val="9"/>
          <c:tx>
            <c:strRef>
              <c:f>'Volta Static Power Modeling'!$L$3</c:f>
              <c:strCache>
                <c:ptCount val="1"/>
                <c:pt idx="0">
                  <c:v>FP_MUL model</c:v>
                </c:pt>
              </c:strCache>
            </c:strRef>
          </c:tx>
          <c:spPr>
            <a:ln w="25400" cap="rnd">
              <a:solidFill>
                <a:srgbClr val="C00000"/>
              </a:solidFill>
              <a:prstDash val="dash"/>
              <a:round/>
            </a:ln>
            <a:effectLst/>
          </c:spPr>
          <c:marker>
            <c:symbol val="none"/>
          </c:marker>
          <c:xVal>
            <c:numRef>
              <c:f>'Volta Static Power Modeling'!$B$6:$B$17</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Modeling'!$G$6:$G$17</c:f>
              <c:numCache>
                <c:formatCode>General</c:formatCode>
                <c:ptCount val="12"/>
                <c:pt idx="0">
                  <c:v>17.458852785052919</c:v>
                </c:pt>
                <c:pt idx="1">
                  <c:v>25.744015638693806</c:v>
                </c:pt>
                <c:pt idx="2">
                  <c:v>29.855911277167429</c:v>
                </c:pt>
                <c:pt idx="3">
                  <c:v>39.061647781212855</c:v>
                </c:pt>
                <c:pt idx="4">
                  <c:v>48.267384285258288</c:v>
                </c:pt>
                <c:pt idx="5">
                  <c:v>57.473120789303721</c:v>
                </c:pt>
                <c:pt idx="6">
                  <c:v>66.678857293349154</c:v>
                </c:pt>
                <c:pt idx="7">
                  <c:v>79.137287362157281</c:v>
                </c:pt>
                <c:pt idx="8">
                  <c:v>85.090330301440019</c:v>
                </c:pt>
                <c:pt idx="9">
                  <c:v>91.104744817416361</c:v>
                </c:pt>
                <c:pt idx="10">
                  <c:v>100.31048132146179</c:v>
                </c:pt>
                <c:pt idx="11">
                  <c:v>106.2635242607445</c:v>
                </c:pt>
              </c:numCache>
            </c:numRef>
          </c:yVal>
          <c:smooth val="1"/>
          <c:extLst>
            <c:ext xmlns:c16="http://schemas.microsoft.com/office/drawing/2014/chart" uri="{C3380CC4-5D6E-409C-BE32-E72D297353CC}">
              <c16:uniqueId val="{00000009-ED32-7B4B-88A7-8FF02F23B0BB}"/>
            </c:ext>
          </c:extLst>
        </c:ser>
        <c:dLbls>
          <c:showLegendKey val="0"/>
          <c:showVal val="0"/>
          <c:showCatName val="0"/>
          <c:showSerName val="0"/>
          <c:showPercent val="0"/>
          <c:showBubbleSize val="0"/>
        </c:dLbls>
        <c:axId val="2020827344"/>
        <c:axId val="2020828976"/>
      </c:scatterChart>
      <c:valAx>
        <c:axId val="2020827344"/>
        <c:scaling>
          <c:orientation val="minMax"/>
          <c:max val="1.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Processor Frequency (GHz)</a:t>
                </a:r>
              </a:p>
            </c:rich>
          </c:tx>
          <c:layout>
            <c:manualLayout>
              <c:xMode val="edge"/>
              <c:yMode val="edge"/>
              <c:x val="0.2002227884508048"/>
              <c:y val="0.8725416550871043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0.2"/>
        <c:minorUnit val="5.000000000000001E-2"/>
      </c:valAx>
      <c:valAx>
        <c:axId val="2020828976"/>
        <c:scaling>
          <c:orientation val="minMax"/>
          <c:max val="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Power</a:t>
                </a:r>
                <a:r>
                  <a:rPr lang="en-US" sz="2400" b="1" baseline="0"/>
                  <a:t> (W)</a:t>
                </a:r>
                <a:endParaRPr lang="en-US" sz="2400" b="1"/>
              </a:p>
            </c:rich>
          </c:tx>
          <c:layout>
            <c:manualLayout>
              <c:xMode val="edge"/>
              <c:yMode val="edge"/>
              <c:x val="8.8006451840283038E-4"/>
              <c:y val="0.1556577512444017"/>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inorUnit val="5"/>
      </c:valAx>
      <c:spPr>
        <a:noFill/>
        <a:ln>
          <a:noFill/>
        </a:ln>
        <a:effectLst/>
      </c:spPr>
    </c:plotArea>
    <c:legend>
      <c:legendPos val="r"/>
      <c:layout>
        <c:manualLayout>
          <c:xMode val="edge"/>
          <c:yMode val="edge"/>
          <c:x val="0.77688297279678997"/>
          <c:y val="3.7340251735959479E-2"/>
          <c:w val="0.21373151337327936"/>
          <c:h val="0.811714442976084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1ADE-9848-8E16-2EB2FEE499AC}"/>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1ADE-9848-8E16-2EB2FEE499AC}"/>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56245779878461"/>
          <c:w val="0.60331800230065169"/>
          <c:h val="0.157156595374016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4325-BF40-9DA6-1F34FB699050}"/>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4325-BF40-9DA6-1F34FB699050}"/>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Modeling'!$X$67:$X$75</c:f>
              <c:numCache>
                <c:formatCode>General</c:formatCode>
                <c:ptCount val="9"/>
                <c:pt idx="0">
                  <c:v>99.531418663071832</c:v>
                </c:pt>
                <c:pt idx="1">
                  <c:v>104.0266554310827</c:v>
                </c:pt>
                <c:pt idx="2">
                  <c:v>110.02030445509718</c:v>
                </c:pt>
                <c:pt idx="3">
                  <c:v>116.01395347911168</c:v>
                </c:pt>
                <c:pt idx="4">
                  <c:v>122.00760250312618</c:v>
                </c:pt>
                <c:pt idx="5">
                  <c:v>113.01712896710444</c:v>
                </c:pt>
                <c:pt idx="6">
                  <c:v>116.01395347911168</c:v>
                </c:pt>
                <c:pt idx="7">
                  <c:v>119.01077799111894</c:v>
                </c:pt>
                <c:pt idx="8">
                  <c:v>122.00760250312618</c:v>
                </c:pt>
              </c:numCache>
            </c:numRef>
          </c:yVal>
          <c:smooth val="1"/>
          <c:extLst>
            <c:ext xmlns:c16="http://schemas.microsoft.com/office/drawing/2014/chart" uri="{C3380CC4-5D6E-409C-BE32-E72D297353CC}">
              <c16:uniqueId val="{00000002-4325-BF40-9DA6-1F34FB699050}"/>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71386947461596"/>
          <c:w val="1"/>
          <c:h val="0.1567631189406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4325-BF40-9DA6-1F34FB699050}"/>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4325-BF40-9DA6-1F34FB699050}"/>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Modeling'!$X$67:$X$75</c:f>
              <c:numCache>
                <c:formatCode>General</c:formatCode>
                <c:ptCount val="9"/>
                <c:pt idx="0">
                  <c:v>99.531418663071832</c:v>
                </c:pt>
                <c:pt idx="1">
                  <c:v>104.0266554310827</c:v>
                </c:pt>
                <c:pt idx="2">
                  <c:v>110.02030445509718</c:v>
                </c:pt>
                <c:pt idx="3">
                  <c:v>116.01395347911168</c:v>
                </c:pt>
                <c:pt idx="4">
                  <c:v>122.00760250312618</c:v>
                </c:pt>
                <c:pt idx="5">
                  <c:v>113.01712896710444</c:v>
                </c:pt>
                <c:pt idx="6">
                  <c:v>116.01395347911168</c:v>
                </c:pt>
                <c:pt idx="7">
                  <c:v>119.01077799111894</c:v>
                </c:pt>
                <c:pt idx="8">
                  <c:v>122.00760250312618</c:v>
                </c:pt>
              </c:numCache>
            </c:numRef>
          </c:yVal>
          <c:smooth val="1"/>
          <c:extLst>
            <c:ext xmlns:c16="http://schemas.microsoft.com/office/drawing/2014/chart" uri="{C3380CC4-5D6E-409C-BE32-E72D297353CC}">
              <c16:uniqueId val="{00000002-4325-BF40-9DA6-1F34FB699050}"/>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71386947461596"/>
          <c:w val="1"/>
          <c:h val="0.1567631189406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4325-BF40-9DA6-1F34FB699050}"/>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4325-BF40-9DA6-1F34FB699050}"/>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Modeling'!$X$67:$X$75</c:f>
              <c:numCache>
                <c:formatCode>General</c:formatCode>
                <c:ptCount val="9"/>
                <c:pt idx="0">
                  <c:v>99.531418663071832</c:v>
                </c:pt>
                <c:pt idx="1">
                  <c:v>104.0266554310827</c:v>
                </c:pt>
                <c:pt idx="2">
                  <c:v>110.02030445509718</c:v>
                </c:pt>
                <c:pt idx="3">
                  <c:v>116.01395347911168</c:v>
                </c:pt>
                <c:pt idx="4">
                  <c:v>122.00760250312618</c:v>
                </c:pt>
                <c:pt idx="5">
                  <c:v>113.01712896710444</c:v>
                </c:pt>
                <c:pt idx="6">
                  <c:v>116.01395347911168</c:v>
                </c:pt>
                <c:pt idx="7">
                  <c:v>119.01077799111894</c:v>
                </c:pt>
                <c:pt idx="8">
                  <c:v>122.00760250312618</c:v>
                </c:pt>
              </c:numCache>
            </c:numRef>
          </c:yVal>
          <c:smooth val="1"/>
          <c:extLst>
            <c:ext xmlns:c16="http://schemas.microsoft.com/office/drawing/2014/chart" uri="{C3380CC4-5D6E-409C-BE32-E72D297353CC}">
              <c16:uniqueId val="{00000002-4325-BF40-9DA6-1F34FB699050}"/>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71386947461596"/>
          <c:w val="1"/>
          <c:h val="0.1567631189406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6085189386828"/>
          <c:y val="5.9249404176899799E-2"/>
          <c:w val="0.59586060002173613"/>
          <c:h val="0.67138512813194473"/>
        </c:manualLayout>
      </c:layout>
      <c:scatterChart>
        <c:scatterStyle val="smoothMarker"/>
        <c:varyColors val="0"/>
        <c:ser>
          <c:idx val="5"/>
          <c:order val="0"/>
          <c:tx>
            <c:strRef>
              <c:f>'Volta Static Power Modeling'!$A$165</c:f>
              <c:strCache>
                <c:ptCount val="1"/>
                <c:pt idx="0">
                  <c:v>MIX</c:v>
                </c:pt>
              </c:strCache>
            </c:strRef>
          </c:tx>
          <c:spPr>
            <a:ln w="19050" cap="rnd">
              <a:solidFill>
                <a:schemeClr val="accent6"/>
              </a:solidFill>
              <a:round/>
            </a:ln>
            <a:effectLst/>
          </c:spPr>
          <c:marker>
            <c:symbol val="diamond"/>
            <c:size val="11"/>
            <c:spPr>
              <a:solidFill>
                <a:schemeClr val="accent6"/>
              </a:solidFill>
              <a:ln w="9525">
                <a:solidFill>
                  <a:schemeClr val="accent6"/>
                </a:solidFill>
              </a:ln>
              <a:effectLst/>
            </c:spPr>
          </c:marker>
          <c:xVal>
            <c:numRef>
              <c:f>'Volta Static Power Modeling'!$B$168:$B$178</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Modeling'!$C$168:$C$178</c:f>
              <c:numCache>
                <c:formatCode>General</c:formatCode>
                <c:ptCount val="11"/>
                <c:pt idx="0">
                  <c:v>38.733333333333327</c:v>
                </c:pt>
                <c:pt idx="1">
                  <c:v>38.793333333333329</c:v>
                </c:pt>
                <c:pt idx="2">
                  <c:v>45.302500000000002</c:v>
                </c:pt>
                <c:pt idx="3">
                  <c:v>68.499999999999986</c:v>
                </c:pt>
                <c:pt idx="4">
                  <c:v>81.946666666666673</c:v>
                </c:pt>
                <c:pt idx="5">
                  <c:v>91.676874999999995</c:v>
                </c:pt>
                <c:pt idx="6">
                  <c:v>121.922</c:v>
                </c:pt>
                <c:pt idx="7">
                  <c:v>140.24</c:v>
                </c:pt>
                <c:pt idx="8">
                  <c:v>162.14999999999998</c:v>
                </c:pt>
                <c:pt idx="9">
                  <c:v>203.69</c:v>
                </c:pt>
                <c:pt idx="10">
                  <c:v>239.43</c:v>
                </c:pt>
              </c:numCache>
            </c:numRef>
          </c:yVal>
          <c:smooth val="1"/>
          <c:extLst>
            <c:ext xmlns:c16="http://schemas.microsoft.com/office/drawing/2014/chart" uri="{C3380CC4-5D6E-409C-BE32-E72D297353CC}">
              <c16:uniqueId val="{00000000-2D42-6B48-BED4-CE2C5F890EAF}"/>
            </c:ext>
          </c:extLst>
        </c:ser>
        <c:ser>
          <c:idx val="6"/>
          <c:order val="1"/>
          <c:tx>
            <c:strRef>
              <c:f>'Volta Static Power Modeling'!$A$100</c:f>
              <c:strCache>
                <c:ptCount val="1"/>
                <c:pt idx="0">
                  <c:v>INT_ADD</c:v>
                </c:pt>
              </c:strCache>
            </c:strRef>
          </c:tx>
          <c:spPr>
            <a:ln w="19050" cap="rnd">
              <a:solidFill>
                <a:schemeClr val="accent2"/>
              </a:solidFill>
              <a:round/>
            </a:ln>
            <a:effectLst/>
          </c:spPr>
          <c:marker>
            <c:symbol val="square"/>
            <c:size val="9"/>
            <c:spPr>
              <a:solidFill>
                <a:schemeClr val="accent2"/>
              </a:solidFill>
              <a:ln w="9525">
                <a:solidFill>
                  <a:schemeClr val="accent2"/>
                </a:solidFill>
              </a:ln>
              <a:effectLst/>
            </c:spPr>
          </c:marker>
          <c:xVal>
            <c:numRef>
              <c:f>'Volta Static Power Modeling'!$B$103:$B$113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Modeling'!$C$103:$C$113</c:f>
              <c:numCache>
                <c:formatCode>General</c:formatCode>
                <c:ptCount val="11"/>
                <c:pt idx="0">
                  <c:v>35.136666666666663</c:v>
                </c:pt>
                <c:pt idx="1">
                  <c:v>35.28</c:v>
                </c:pt>
                <c:pt idx="2">
                  <c:v>37.96</c:v>
                </c:pt>
                <c:pt idx="3">
                  <c:v>47.870000000000005</c:v>
                </c:pt>
                <c:pt idx="4">
                  <c:v>53.491999999999997</c:v>
                </c:pt>
                <c:pt idx="5">
                  <c:v>60.587500000000006</c:v>
                </c:pt>
                <c:pt idx="6">
                  <c:v>73.3125</c:v>
                </c:pt>
                <c:pt idx="7">
                  <c:v>81.588999999999999</c:v>
                </c:pt>
                <c:pt idx="8">
                  <c:v>99.268333333333331</c:v>
                </c:pt>
                <c:pt idx="9">
                  <c:v>111.601666666667</c:v>
                </c:pt>
                <c:pt idx="10">
                  <c:v>129.92249999999999</c:v>
                </c:pt>
              </c:numCache>
            </c:numRef>
          </c:yVal>
          <c:smooth val="1"/>
          <c:extLst>
            <c:ext xmlns:c16="http://schemas.microsoft.com/office/drawing/2014/chart" uri="{C3380CC4-5D6E-409C-BE32-E72D297353CC}">
              <c16:uniqueId val="{00000001-2D42-6B48-BED4-CE2C5F890EAF}"/>
            </c:ext>
          </c:extLst>
        </c:ser>
        <c:ser>
          <c:idx val="2"/>
          <c:order val="2"/>
          <c:tx>
            <c:strRef>
              <c:f>'Volta Static Power Modeling'!$A$20</c:f>
              <c:strCache>
                <c:ptCount val="1"/>
                <c:pt idx="0">
                  <c:v>FP_ADD</c:v>
                </c:pt>
              </c:strCache>
            </c:strRef>
          </c:tx>
          <c:spPr>
            <a:ln w="19050" cap="rnd">
              <a:solidFill>
                <a:schemeClr val="bg1">
                  <a:lumMod val="65000"/>
                </a:schemeClr>
              </a:solidFill>
              <a:round/>
            </a:ln>
            <a:effectLst/>
          </c:spPr>
          <c:marker>
            <c:symbol val="triangle"/>
            <c:size val="10"/>
            <c:spPr>
              <a:solidFill>
                <a:schemeClr val="bg1">
                  <a:lumMod val="65000"/>
                </a:schemeClr>
              </a:solidFill>
              <a:ln w="38100">
                <a:solidFill>
                  <a:schemeClr val="bg1">
                    <a:lumMod val="65000"/>
                  </a:schemeClr>
                </a:solidFill>
              </a:ln>
              <a:effectLst/>
            </c:spPr>
          </c:marker>
          <c:xVal>
            <c:numRef>
              <c:f>'Volta Static Power Modeling'!$B$23:$B$33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Modeling'!$C$23:$C$33</c:f>
              <c:numCache>
                <c:formatCode>General</c:formatCode>
                <c:ptCount val="11"/>
                <c:pt idx="0">
                  <c:v>35.01</c:v>
                </c:pt>
                <c:pt idx="1">
                  <c:v>35.034999999999997</c:v>
                </c:pt>
                <c:pt idx="2">
                  <c:v>37.770000000000003</c:v>
                </c:pt>
                <c:pt idx="3">
                  <c:v>48.067499999999995</c:v>
                </c:pt>
                <c:pt idx="4">
                  <c:v>51.557999999999993</c:v>
                </c:pt>
                <c:pt idx="5">
                  <c:v>56.153333333333329</c:v>
                </c:pt>
                <c:pt idx="6">
                  <c:v>69.680000000000007</c:v>
                </c:pt>
                <c:pt idx="7">
                  <c:v>77.02062500000001</c:v>
                </c:pt>
                <c:pt idx="8">
                  <c:v>88.104000000000013</c:v>
                </c:pt>
                <c:pt idx="9">
                  <c:v>106.58399999999999</c:v>
                </c:pt>
                <c:pt idx="10">
                  <c:v>121.61199999999999</c:v>
                </c:pt>
              </c:numCache>
            </c:numRef>
          </c:yVal>
          <c:smooth val="1"/>
          <c:extLst>
            <c:ext xmlns:c16="http://schemas.microsoft.com/office/drawing/2014/chart" uri="{C3380CC4-5D6E-409C-BE32-E72D297353CC}">
              <c16:uniqueId val="{00000002-2D42-6B48-BED4-CE2C5F890EAF}"/>
            </c:ext>
          </c:extLst>
        </c:ser>
        <c:ser>
          <c:idx val="0"/>
          <c:order val="3"/>
          <c:tx>
            <c:strRef>
              <c:f>'Volta Static Power Modeling'!$A$4</c:f>
              <c:strCache>
                <c:ptCount val="1"/>
                <c:pt idx="0">
                  <c:v>FP_MUL</c:v>
                </c:pt>
              </c:strCache>
            </c:strRef>
          </c:tx>
          <c:spPr>
            <a:ln w="38100" cap="rnd">
              <a:solidFill>
                <a:schemeClr val="accent1"/>
              </a:solidFill>
              <a:round/>
            </a:ln>
            <a:effectLst/>
          </c:spPr>
          <c:marker>
            <c:symbol val="circle"/>
            <c:size val="10"/>
            <c:spPr>
              <a:solidFill>
                <a:schemeClr val="accent1"/>
              </a:solidFill>
              <a:ln w="9525">
                <a:solidFill>
                  <a:schemeClr val="accent1"/>
                </a:solidFill>
              </a:ln>
              <a:effectLst/>
            </c:spPr>
          </c:marker>
          <c:xVal>
            <c:numRef>
              <c:f>'Volta Static Power Modeling'!$B$7:$B$17</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Modeling'!$C$7:$C$17</c:f>
              <c:numCache>
                <c:formatCode>General</c:formatCode>
                <c:ptCount val="11"/>
                <c:pt idx="0">
                  <c:v>34.683333333333337</c:v>
                </c:pt>
                <c:pt idx="1">
                  <c:v>34.976666666666667</c:v>
                </c:pt>
                <c:pt idx="2">
                  <c:v>37.800000000000004</c:v>
                </c:pt>
                <c:pt idx="3">
                  <c:v>47.042500000000004</c:v>
                </c:pt>
                <c:pt idx="4">
                  <c:v>53.148000000000003</c:v>
                </c:pt>
                <c:pt idx="5">
                  <c:v>58.873333333333335</c:v>
                </c:pt>
                <c:pt idx="6">
                  <c:v>70.043333333333322</c:v>
                </c:pt>
                <c:pt idx="7">
                  <c:v>77.811538461538447</c:v>
                </c:pt>
                <c:pt idx="8">
                  <c:v>86.863600000000019</c:v>
                </c:pt>
                <c:pt idx="9">
                  <c:v>105.327</c:v>
                </c:pt>
                <c:pt idx="10">
                  <c:v>122.41800000000001</c:v>
                </c:pt>
              </c:numCache>
            </c:numRef>
          </c:yVal>
          <c:smooth val="1"/>
          <c:extLst>
            <c:ext xmlns:c16="http://schemas.microsoft.com/office/drawing/2014/chart" uri="{C3380CC4-5D6E-409C-BE32-E72D297353CC}">
              <c16:uniqueId val="{00000003-2D42-6B48-BED4-CE2C5F890EAF}"/>
            </c:ext>
          </c:extLst>
        </c:ser>
        <c:ser>
          <c:idx val="4"/>
          <c:order val="4"/>
          <c:tx>
            <c:strRef>
              <c:f>'Volta Static Power Modeling'!$A$132</c:f>
              <c:strCache>
                <c:ptCount val="1"/>
                <c:pt idx="0">
                  <c:v>NANOSLEEP</c:v>
                </c:pt>
              </c:strCache>
            </c:strRef>
          </c:tx>
          <c:spPr>
            <a:ln w="19050" cap="rnd">
              <a:solidFill>
                <a:schemeClr val="accent5"/>
              </a:solidFill>
              <a:round/>
            </a:ln>
            <a:effectLst/>
          </c:spPr>
          <c:marker>
            <c:symbol val="triangle"/>
            <c:size val="11"/>
            <c:spPr>
              <a:noFill/>
              <a:ln w="19050">
                <a:solidFill>
                  <a:schemeClr val="accent5"/>
                </a:solidFill>
              </a:ln>
              <a:effectLst/>
            </c:spPr>
          </c:marker>
          <c:xVal>
            <c:numRef>
              <c:f>'Volta Static Power Modeling'!$B$135:$B$145</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Modeling'!$C$135:$C$145</c:f>
              <c:numCache>
                <c:formatCode>General</c:formatCode>
                <c:ptCount val="11"/>
                <c:pt idx="0">
                  <c:v>32.715000000000003</c:v>
                </c:pt>
                <c:pt idx="1">
                  <c:v>32.770000000000003</c:v>
                </c:pt>
                <c:pt idx="2">
                  <c:v>33.383333333333333</c:v>
                </c:pt>
                <c:pt idx="3">
                  <c:v>35.036666666666662</c:v>
                </c:pt>
                <c:pt idx="4">
                  <c:v>36.03</c:v>
                </c:pt>
                <c:pt idx="5">
                  <c:v>37.196666666666665</c:v>
                </c:pt>
                <c:pt idx="6">
                  <c:v>41.32</c:v>
                </c:pt>
                <c:pt idx="7">
                  <c:v>43.726666666666667</c:v>
                </c:pt>
                <c:pt idx="8">
                  <c:v>46.370000000000005</c:v>
                </c:pt>
                <c:pt idx="9">
                  <c:v>52.547499999999999</c:v>
                </c:pt>
                <c:pt idx="10">
                  <c:v>56.94</c:v>
                </c:pt>
              </c:numCache>
            </c:numRef>
          </c:yVal>
          <c:smooth val="1"/>
          <c:extLst>
            <c:ext xmlns:c16="http://schemas.microsoft.com/office/drawing/2014/chart" uri="{C3380CC4-5D6E-409C-BE32-E72D297353CC}">
              <c16:uniqueId val="{00000004-2D42-6B48-BED4-CE2C5F890EAF}"/>
            </c:ext>
          </c:extLst>
        </c:ser>
        <c:ser>
          <c:idx val="7"/>
          <c:order val="5"/>
          <c:tx>
            <c:v>Modeled</c:v>
          </c:tx>
          <c:spPr>
            <a:ln w="25400" cap="rnd">
              <a:solidFill>
                <a:srgbClr val="C00000"/>
              </a:solidFill>
              <a:prstDash val="dash"/>
              <a:round/>
            </a:ln>
            <a:effectLst/>
          </c:spPr>
          <c:marker>
            <c:symbol val="none"/>
          </c:marker>
          <c:xVal>
            <c:numRef>
              <c:f>'Volta Static Power Modeling'!$B$134:$B$145</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Modeling'!$L$134:$L$145</c:f>
              <c:numCache>
                <c:formatCode>General</c:formatCode>
                <c:ptCount val="12"/>
                <c:pt idx="0">
                  <c:v>32.704331684093397</c:v>
                </c:pt>
                <c:pt idx="1">
                  <c:v>32.897849212142972</c:v>
                </c:pt>
                <c:pt idx="2">
                  <c:v>33.027155530418987</c:v>
                </c:pt>
                <c:pt idx="3">
                  <c:v>33.480213028819847</c:v>
                </c:pt>
                <c:pt idx="4">
                  <c:v>34.27984658930135</c:v>
                </c:pt>
                <c:pt idx="5">
                  <c:v>35.573744874681964</c:v>
                </c:pt>
                <c:pt idx="6">
                  <c:v>37.509596547780134</c:v>
                </c:pt>
                <c:pt idx="7">
                  <c:v>41.414591991043331</c:v>
                </c:pt>
                <c:pt idx="8">
                  <c:v>43.897914708402993</c:v>
                </c:pt>
                <c:pt idx="9">
                  <c:v>46.867749626976277</c:v>
                </c:pt>
                <c:pt idx="10">
                  <c:v>52.404237771707308</c:v>
                </c:pt>
                <c:pt idx="11">
                  <c:v>56.68293345205818</c:v>
                </c:pt>
              </c:numCache>
            </c:numRef>
          </c:yVal>
          <c:smooth val="1"/>
          <c:extLst>
            <c:ext xmlns:c16="http://schemas.microsoft.com/office/drawing/2014/chart" uri="{C3380CC4-5D6E-409C-BE32-E72D297353CC}">
              <c16:uniqueId val="{00000005-2D42-6B48-BED4-CE2C5F890EAF}"/>
            </c:ext>
          </c:extLst>
        </c:ser>
        <c:ser>
          <c:idx val="8"/>
          <c:order val="6"/>
          <c:tx>
            <c:strRef>
              <c:f>'Volta Static Power Modeling'!$L$164</c:f>
              <c:strCache>
                <c:ptCount val="1"/>
                <c:pt idx="0">
                  <c:v>MIX model</c:v>
                </c:pt>
              </c:strCache>
            </c:strRef>
          </c:tx>
          <c:spPr>
            <a:ln w="25400" cap="rnd">
              <a:solidFill>
                <a:srgbClr val="C00000"/>
              </a:solidFill>
              <a:prstDash val="dash"/>
              <a:round/>
            </a:ln>
            <a:effectLst/>
          </c:spPr>
          <c:marker>
            <c:symbol val="none"/>
          </c:marker>
          <c:xVal>
            <c:numRef>
              <c:f>'Volta Static Power Modeling'!$B$167:$B$178</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Modeling'!$L$167:$L$178</c:f>
              <c:numCache>
                <c:formatCode>General</c:formatCode>
                <c:ptCount val="12"/>
                <c:pt idx="0">
                  <c:v>31.946876028197686</c:v>
                </c:pt>
                <c:pt idx="1">
                  <c:v>38.390651530815887</c:v>
                </c:pt>
                <c:pt idx="2">
                  <c:v>41.792160488776815</c:v>
                </c:pt>
                <c:pt idx="3">
                  <c:v>50.408056937237632</c:v>
                </c:pt>
                <c:pt idx="4">
                  <c:v>61.144057150862643</c:v>
                </c:pt>
                <c:pt idx="5">
                  <c:v>74.903614438670672</c:v>
                </c:pt>
                <c:pt idx="6">
                  <c:v>92.590182109680569</c:v>
                </c:pt>
                <c:pt idx="7">
                  <c:v>124.38758584864189</c:v>
                </c:pt>
                <c:pt idx="8">
                  <c:v>143.35816183738126</c:v>
                </c:pt>
                <c:pt idx="9">
                  <c:v>165.34383329178166</c:v>
                </c:pt>
                <c:pt idx="10">
                  <c:v>205.0565123297099</c:v>
                </c:pt>
                <c:pt idx="11">
                  <c:v>235.00989236977441</c:v>
                </c:pt>
              </c:numCache>
            </c:numRef>
          </c:yVal>
          <c:smooth val="1"/>
          <c:extLst>
            <c:ext xmlns:c16="http://schemas.microsoft.com/office/drawing/2014/chart" uri="{C3380CC4-5D6E-409C-BE32-E72D297353CC}">
              <c16:uniqueId val="{00000006-2D42-6B48-BED4-CE2C5F890EAF}"/>
            </c:ext>
          </c:extLst>
        </c:ser>
        <c:ser>
          <c:idx val="9"/>
          <c:order val="7"/>
          <c:tx>
            <c:strRef>
              <c:f>'Volta Static Power Modeling'!$L$99</c:f>
              <c:strCache>
                <c:ptCount val="1"/>
                <c:pt idx="0">
                  <c:v>INT_ADD model</c:v>
                </c:pt>
              </c:strCache>
            </c:strRef>
          </c:tx>
          <c:spPr>
            <a:ln w="25400" cap="rnd">
              <a:solidFill>
                <a:srgbClr val="C00000"/>
              </a:solidFill>
              <a:prstDash val="dash"/>
              <a:round/>
            </a:ln>
            <a:effectLst/>
          </c:spPr>
          <c:marker>
            <c:symbol val="none"/>
          </c:marker>
          <c:xVal>
            <c:numRef>
              <c:f>'Volta Static Power Modeling'!$B$102:$B$113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Modeling'!$L$102:$L$113</c:f>
              <c:numCache>
                <c:formatCode>General</c:formatCode>
                <c:ptCount val="12"/>
                <c:pt idx="0">
                  <c:v>31.549492607110299</c:v>
                </c:pt>
                <c:pt idx="1">
                  <c:v>34.564676648938146</c:v>
                </c:pt>
                <c:pt idx="2">
                  <c:v>36.159282073846043</c:v>
                </c:pt>
                <c:pt idx="3">
                  <c:v>40.21206446671286</c:v>
                </c:pt>
                <c:pt idx="4">
                  <c:v>45.287778741249099</c:v>
                </c:pt>
                <c:pt idx="5">
                  <c:v>51.822333369757075</c:v>
                </c:pt>
                <c:pt idx="6">
                  <c:v>60.251636824539091</c:v>
                </c:pt>
                <c:pt idx="7">
                  <c:v>75.45244012558571</c:v>
                </c:pt>
                <c:pt idx="8">
                  <c:v>84.538124102134503</c:v>
                </c:pt>
                <c:pt idx="9">
                  <c:v>95.077870354179638</c:v>
                </c:pt>
                <c:pt idx="10">
                  <c:v>114.13458361627225</c:v>
                </c:pt>
                <c:pt idx="11">
                  <c:v>128.51937634345265</c:v>
                </c:pt>
              </c:numCache>
            </c:numRef>
          </c:yVal>
          <c:smooth val="1"/>
          <c:extLst>
            <c:ext xmlns:c16="http://schemas.microsoft.com/office/drawing/2014/chart" uri="{C3380CC4-5D6E-409C-BE32-E72D297353CC}">
              <c16:uniqueId val="{00000007-2D42-6B48-BED4-CE2C5F890EAF}"/>
            </c:ext>
          </c:extLst>
        </c:ser>
        <c:ser>
          <c:idx val="3"/>
          <c:order val="8"/>
          <c:tx>
            <c:strRef>
              <c:f>'Volta Static Power Modeling'!$L$19</c:f>
              <c:strCache>
                <c:ptCount val="1"/>
                <c:pt idx="0">
                  <c:v>FP_ADD model</c:v>
                </c:pt>
              </c:strCache>
            </c:strRef>
          </c:tx>
          <c:spPr>
            <a:ln w="25400" cap="rnd">
              <a:solidFill>
                <a:srgbClr val="C00000"/>
              </a:solidFill>
              <a:prstDash val="dash"/>
              <a:round/>
            </a:ln>
            <a:effectLst/>
          </c:spPr>
          <c:marker>
            <c:symbol val="none"/>
          </c:marker>
          <c:dPt>
            <c:idx val="0"/>
            <c:marker>
              <c:symbol val="none"/>
            </c:marker>
            <c:bubble3D val="0"/>
            <c:extLst>
              <c:ext xmlns:c16="http://schemas.microsoft.com/office/drawing/2014/chart" uri="{C3380CC4-5D6E-409C-BE32-E72D297353CC}">
                <c16:uniqueId val="{00000008-2D42-6B48-BED4-CE2C5F890EAF}"/>
              </c:ext>
            </c:extLst>
          </c:dPt>
          <c:xVal>
            <c:numRef>
              <c:f>'Volta Static Power Modeling'!$B$22:$B$33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Modeling'!$L$22:$L$33</c:f>
              <c:numCache>
                <c:formatCode>General</c:formatCode>
                <c:ptCount val="12"/>
                <c:pt idx="0">
                  <c:v>32.958331669071164</c:v>
                </c:pt>
                <c:pt idx="1">
                  <c:v>35.208793243369726</c:v>
                </c:pt>
                <c:pt idx="2">
                  <c:v>36.421514460329938</c:v>
                </c:pt>
                <c:pt idx="3">
                  <c:v>39.607750927097214</c:v>
                </c:pt>
                <c:pt idx="4">
                  <c:v>43.79237993808259</c:v>
                </c:pt>
                <c:pt idx="5">
                  <c:v>49.4008528615608</c:v>
                </c:pt>
                <c:pt idx="6">
                  <c:v>56.858621065806609</c:v>
                </c:pt>
                <c:pt idx="7">
                  <c:v>70.653618716759212</c:v>
                </c:pt>
                <c:pt idx="8">
                  <c:v>79.023848789700025</c:v>
                </c:pt>
                <c:pt idx="9">
                  <c:v>88.808130500100617</c:v>
                </c:pt>
                <c:pt idx="10">
                  <c:v>106.63836524498552</c:v>
                </c:pt>
                <c:pt idx="11">
                  <c:v>120.18058258554106</c:v>
                </c:pt>
              </c:numCache>
            </c:numRef>
          </c:yVal>
          <c:smooth val="1"/>
          <c:extLst>
            <c:ext xmlns:c16="http://schemas.microsoft.com/office/drawing/2014/chart" uri="{C3380CC4-5D6E-409C-BE32-E72D297353CC}">
              <c16:uniqueId val="{00000009-2D42-6B48-BED4-CE2C5F890EAF}"/>
            </c:ext>
          </c:extLst>
        </c:ser>
        <c:ser>
          <c:idx val="1"/>
          <c:order val="9"/>
          <c:tx>
            <c:strRef>
              <c:f>'Volta Static Power Modeling'!$L$3</c:f>
              <c:strCache>
                <c:ptCount val="1"/>
                <c:pt idx="0">
                  <c:v>FP_MUL model</c:v>
                </c:pt>
              </c:strCache>
            </c:strRef>
          </c:tx>
          <c:spPr>
            <a:ln w="25400" cap="rnd">
              <a:solidFill>
                <a:srgbClr val="C00000"/>
              </a:solidFill>
              <a:prstDash val="dash"/>
              <a:round/>
            </a:ln>
            <a:effectLst/>
          </c:spPr>
          <c:marker>
            <c:symbol val="none"/>
          </c:marker>
          <c:xVal>
            <c:numRef>
              <c:f>'Volta Static Power Modeling'!$B$6:$B$17</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Modeling'!$L$6:$L$17</c:f>
              <c:numCache>
                <c:formatCode>General</c:formatCode>
                <c:ptCount val="12"/>
                <c:pt idx="0">
                  <c:v>32.243570682140195</c:v>
                </c:pt>
                <c:pt idx="1">
                  <c:v>34.854056249490803</c:v>
                </c:pt>
                <c:pt idx="2">
                  <c:v>36.239713262103734</c:v>
                </c:pt>
                <c:pt idx="3">
                  <c:v>39.784881271924803</c:v>
                </c:pt>
                <c:pt idx="4">
                  <c:v>44.2686085973479</c:v>
                </c:pt>
                <c:pt idx="5">
                  <c:v>50.090849492180716</c:v>
                </c:pt>
                <c:pt idx="6">
                  <c:v>57.651558210230931</c:v>
                </c:pt>
                <c:pt idx="7">
                  <c:v>71.364000378396867</c:v>
                </c:pt>
                <c:pt idx="8">
                  <c:v>79.588196131214318</c:v>
                </c:pt>
                <c:pt idx="9">
                  <c:v>89.145365900511251</c:v>
                </c:pt>
                <c:pt idx="10">
                  <c:v>106.4569237749036</c:v>
                </c:pt>
                <c:pt idx="11">
                  <c:v>119.54315185990015</c:v>
                </c:pt>
              </c:numCache>
            </c:numRef>
          </c:yVal>
          <c:smooth val="1"/>
          <c:extLst>
            <c:ext xmlns:c16="http://schemas.microsoft.com/office/drawing/2014/chart" uri="{C3380CC4-5D6E-409C-BE32-E72D297353CC}">
              <c16:uniqueId val="{0000000A-2D42-6B48-BED4-CE2C5F890EAF}"/>
            </c:ext>
          </c:extLst>
        </c:ser>
        <c:dLbls>
          <c:showLegendKey val="0"/>
          <c:showVal val="0"/>
          <c:showCatName val="0"/>
          <c:showSerName val="0"/>
          <c:showPercent val="0"/>
          <c:showBubbleSize val="0"/>
        </c:dLbls>
        <c:axId val="2020827344"/>
        <c:axId val="2020828976"/>
      </c:scatterChart>
      <c:valAx>
        <c:axId val="2020827344"/>
        <c:scaling>
          <c:orientation val="minMax"/>
          <c:max val="1.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Processor Frequency (GHz)</a:t>
                </a:r>
              </a:p>
            </c:rich>
          </c:tx>
          <c:layout>
            <c:manualLayout>
              <c:xMode val="edge"/>
              <c:yMode val="edge"/>
              <c:x val="0.2002227884508048"/>
              <c:y val="0.8725416550871043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0.2"/>
        <c:minorUnit val="5.000000000000001E-2"/>
      </c:valAx>
      <c:valAx>
        <c:axId val="2020828976"/>
        <c:scaling>
          <c:orientation val="minMax"/>
          <c:max val="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Power</a:t>
                </a:r>
                <a:r>
                  <a:rPr lang="en-US" sz="2400" b="1" baseline="0"/>
                  <a:t> (W)</a:t>
                </a:r>
                <a:endParaRPr lang="en-US" sz="2400" b="1"/>
              </a:p>
            </c:rich>
          </c:tx>
          <c:layout>
            <c:manualLayout>
              <c:xMode val="edge"/>
              <c:yMode val="edge"/>
              <c:x val="8.8006451840283038E-4"/>
              <c:y val="0.1556577512444017"/>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in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INT_FP_SFU</a:t>
            </a:r>
          </a:p>
        </c:rich>
      </c:tx>
      <c:layout>
        <c:manualLayout>
          <c:xMode val="edge"/>
          <c:yMode val="edge"/>
          <c:x val="0.34831448353957462"/>
          <c:y val="5.939592705291557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Modeling'!$T$95:$T$99</c:f>
              <c:numCache>
                <c:formatCode>General</c:formatCode>
                <c:ptCount val="5"/>
                <c:pt idx="0">
                  <c:v>114.61666666666667</c:v>
                </c:pt>
                <c:pt idx="1">
                  <c:v>119.54333333333334</c:v>
                </c:pt>
                <c:pt idx="2">
                  <c:v>129.52250000000001</c:v>
                </c:pt>
                <c:pt idx="3">
                  <c:v>138.45500000000001</c:v>
                </c:pt>
                <c:pt idx="4">
                  <c:v>142.6</c:v>
                </c:pt>
              </c:numCache>
            </c:numRef>
          </c:yVal>
          <c:smooth val="1"/>
          <c:extLst>
            <c:ext xmlns:c16="http://schemas.microsoft.com/office/drawing/2014/chart" uri="{C3380CC4-5D6E-409C-BE32-E72D297353CC}">
              <c16:uniqueId val="{00000000-E2FD-664B-81D3-4B64C7EE3B2F}"/>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Modeling'!$AH$95:$AH$99</c:f>
              <c:numCache>
                <c:formatCode>General</c:formatCode>
                <c:ptCount val="5"/>
                <c:pt idx="0">
                  <c:v>111.66826393665767</c:v>
                </c:pt>
                <c:pt idx="1">
                  <c:v>118.65080949850471</c:v>
                </c:pt>
                <c:pt idx="2">
                  <c:v>126.63086156918709</c:v>
                </c:pt>
                <c:pt idx="3">
                  <c:v>134.61091363986944</c:v>
                </c:pt>
                <c:pt idx="4">
                  <c:v>142.59096571055181</c:v>
                </c:pt>
              </c:numCache>
            </c:numRef>
          </c:yVal>
          <c:smooth val="1"/>
          <c:extLst>
            <c:ext xmlns:c16="http://schemas.microsoft.com/office/drawing/2014/chart" uri="{C3380CC4-5D6E-409C-BE32-E72D297353CC}">
              <c16:uniqueId val="{00000001-E2FD-664B-81D3-4B64C7EE3B2F}"/>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Modeling'!$X$95:$X$99</c:f>
              <c:numCache>
                <c:formatCode>General</c:formatCode>
                <c:ptCount val="5"/>
                <c:pt idx="0">
                  <c:v>111.66826393665767</c:v>
                </c:pt>
                <c:pt idx="1">
                  <c:v>126.09885809780826</c:v>
                </c:pt>
                <c:pt idx="2">
                  <c:v>142.59096571055181</c:v>
                </c:pt>
                <c:pt idx="3">
                  <c:v>134.34491190418004</c:v>
                </c:pt>
                <c:pt idx="4">
                  <c:v>142.59096571055181</c:v>
                </c:pt>
              </c:numCache>
            </c:numRef>
          </c:yVal>
          <c:smooth val="1"/>
          <c:extLst>
            <c:ext xmlns:c16="http://schemas.microsoft.com/office/drawing/2014/chart" uri="{C3380CC4-5D6E-409C-BE32-E72D297353CC}">
              <c16:uniqueId val="{00000002-E2FD-664B-81D3-4B64C7EE3B2F}"/>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50"/>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valAx>
      <c:spPr>
        <a:noFill/>
        <a:ln w="25400">
          <a:noFill/>
        </a:ln>
        <a:effectLst/>
      </c:spPr>
    </c:plotArea>
    <c:legend>
      <c:legendPos val="t"/>
      <c:layout>
        <c:manualLayout>
          <c:xMode val="edge"/>
          <c:yMode val="edge"/>
          <c:x val="6.5507695835948275E-3"/>
          <c:y val="0.10399639844381393"/>
          <c:w val="0.9900571874026035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4325-BF40-9DA6-1F34FB699050}"/>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4325-BF40-9DA6-1F34FB699050}"/>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Modeling'!$X$67:$X$75</c:f>
              <c:numCache>
                <c:formatCode>General</c:formatCode>
                <c:ptCount val="9"/>
                <c:pt idx="0">
                  <c:v>99.531418663071832</c:v>
                </c:pt>
                <c:pt idx="1">
                  <c:v>104.0266554310827</c:v>
                </c:pt>
                <c:pt idx="2">
                  <c:v>110.02030445509718</c:v>
                </c:pt>
                <c:pt idx="3">
                  <c:v>116.01395347911168</c:v>
                </c:pt>
                <c:pt idx="4">
                  <c:v>122.00760250312618</c:v>
                </c:pt>
                <c:pt idx="5">
                  <c:v>113.01712896710444</c:v>
                </c:pt>
                <c:pt idx="6">
                  <c:v>116.01395347911168</c:v>
                </c:pt>
                <c:pt idx="7">
                  <c:v>119.01077799111894</c:v>
                </c:pt>
                <c:pt idx="8">
                  <c:v>122.00760250312618</c:v>
                </c:pt>
              </c:numCache>
            </c:numRef>
          </c:yVal>
          <c:smooth val="1"/>
          <c:extLst>
            <c:ext xmlns:c16="http://schemas.microsoft.com/office/drawing/2014/chart" uri="{C3380CC4-5D6E-409C-BE32-E72D297353CC}">
              <c16:uniqueId val="{00000002-4325-BF40-9DA6-1F34FB699050}"/>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71386947461596"/>
          <c:w val="1"/>
          <c:h val="0.1567631189406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INT_FP_SFU</a:t>
            </a:r>
          </a:p>
        </c:rich>
      </c:tx>
      <c:layout>
        <c:manualLayout>
          <c:xMode val="edge"/>
          <c:yMode val="edge"/>
          <c:x val="0.34831448353957462"/>
          <c:y val="5.939592705291557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Modeling'!$T$95:$T$99</c:f>
              <c:numCache>
                <c:formatCode>General</c:formatCode>
                <c:ptCount val="5"/>
                <c:pt idx="0">
                  <c:v>114.61666666666667</c:v>
                </c:pt>
                <c:pt idx="1">
                  <c:v>119.54333333333334</c:v>
                </c:pt>
                <c:pt idx="2">
                  <c:v>129.52250000000001</c:v>
                </c:pt>
                <c:pt idx="3">
                  <c:v>138.45500000000001</c:v>
                </c:pt>
                <c:pt idx="4">
                  <c:v>142.6</c:v>
                </c:pt>
              </c:numCache>
            </c:numRef>
          </c:yVal>
          <c:smooth val="1"/>
          <c:extLst>
            <c:ext xmlns:c16="http://schemas.microsoft.com/office/drawing/2014/chart" uri="{C3380CC4-5D6E-409C-BE32-E72D297353CC}">
              <c16:uniqueId val="{00000000-E2FD-664B-81D3-4B64C7EE3B2F}"/>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Modeling'!$AH$95:$AH$99</c:f>
              <c:numCache>
                <c:formatCode>General</c:formatCode>
                <c:ptCount val="5"/>
                <c:pt idx="0">
                  <c:v>111.66826393665767</c:v>
                </c:pt>
                <c:pt idx="1">
                  <c:v>118.65080949850471</c:v>
                </c:pt>
                <c:pt idx="2">
                  <c:v>126.63086156918709</c:v>
                </c:pt>
                <c:pt idx="3">
                  <c:v>134.61091363986944</c:v>
                </c:pt>
                <c:pt idx="4">
                  <c:v>142.59096571055181</c:v>
                </c:pt>
              </c:numCache>
            </c:numRef>
          </c:yVal>
          <c:smooth val="1"/>
          <c:extLst>
            <c:ext xmlns:c16="http://schemas.microsoft.com/office/drawing/2014/chart" uri="{C3380CC4-5D6E-409C-BE32-E72D297353CC}">
              <c16:uniqueId val="{00000001-E2FD-664B-81D3-4B64C7EE3B2F}"/>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Modeling'!$X$95:$X$99</c:f>
              <c:numCache>
                <c:formatCode>General</c:formatCode>
                <c:ptCount val="5"/>
                <c:pt idx="0">
                  <c:v>111.66826393665767</c:v>
                </c:pt>
                <c:pt idx="1">
                  <c:v>126.09885809780826</c:v>
                </c:pt>
                <c:pt idx="2">
                  <c:v>142.59096571055181</c:v>
                </c:pt>
                <c:pt idx="3">
                  <c:v>134.34491190418004</c:v>
                </c:pt>
                <c:pt idx="4">
                  <c:v>142.59096571055181</c:v>
                </c:pt>
              </c:numCache>
            </c:numRef>
          </c:yVal>
          <c:smooth val="1"/>
          <c:extLst>
            <c:ext xmlns:c16="http://schemas.microsoft.com/office/drawing/2014/chart" uri="{C3380CC4-5D6E-409C-BE32-E72D297353CC}">
              <c16:uniqueId val="{00000002-E2FD-664B-81D3-4B64C7EE3B2F}"/>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50"/>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valAx>
      <c:spPr>
        <a:noFill/>
        <a:ln w="25400">
          <a:noFill/>
        </a:ln>
        <a:effectLst/>
      </c:spPr>
    </c:plotArea>
    <c:legend>
      <c:legendPos val="t"/>
      <c:layout>
        <c:manualLayout>
          <c:xMode val="edge"/>
          <c:yMode val="edge"/>
          <c:x val="6.5507695835948275E-3"/>
          <c:y val="0.10399639844381393"/>
          <c:w val="0.9900571874026035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4325-BF40-9DA6-1F34FB699050}"/>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4325-BF40-9DA6-1F34FB699050}"/>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Modeling'!$X$67:$X$75</c:f>
              <c:numCache>
                <c:formatCode>General</c:formatCode>
                <c:ptCount val="9"/>
                <c:pt idx="0">
                  <c:v>99.531418663071832</c:v>
                </c:pt>
                <c:pt idx="1">
                  <c:v>104.0266554310827</c:v>
                </c:pt>
                <c:pt idx="2">
                  <c:v>110.02030445509718</c:v>
                </c:pt>
                <c:pt idx="3">
                  <c:v>116.01395347911168</c:v>
                </c:pt>
                <c:pt idx="4">
                  <c:v>122.00760250312618</c:v>
                </c:pt>
                <c:pt idx="5">
                  <c:v>113.01712896710444</c:v>
                </c:pt>
                <c:pt idx="6">
                  <c:v>116.01395347911168</c:v>
                </c:pt>
                <c:pt idx="7">
                  <c:v>119.01077799111894</c:v>
                </c:pt>
                <c:pt idx="8">
                  <c:v>122.00760250312618</c:v>
                </c:pt>
              </c:numCache>
            </c:numRef>
          </c:yVal>
          <c:smooth val="1"/>
          <c:extLst>
            <c:ext xmlns:c16="http://schemas.microsoft.com/office/drawing/2014/chart" uri="{C3380CC4-5D6E-409C-BE32-E72D297353CC}">
              <c16:uniqueId val="{00000002-4325-BF40-9DA6-1F34FB699050}"/>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71386947461596"/>
          <c:w val="1"/>
          <c:h val="0.1567631189406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INT_FP_SFU</a:t>
            </a:r>
          </a:p>
        </c:rich>
      </c:tx>
      <c:layout>
        <c:manualLayout>
          <c:xMode val="edge"/>
          <c:yMode val="edge"/>
          <c:x val="0.34831448353957462"/>
          <c:y val="5.939592705291557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Modeling'!$T$95:$T$99</c:f>
              <c:numCache>
                <c:formatCode>General</c:formatCode>
                <c:ptCount val="5"/>
                <c:pt idx="0">
                  <c:v>114.61666666666667</c:v>
                </c:pt>
                <c:pt idx="1">
                  <c:v>119.54333333333334</c:v>
                </c:pt>
                <c:pt idx="2">
                  <c:v>129.52250000000001</c:v>
                </c:pt>
                <c:pt idx="3">
                  <c:v>138.45500000000001</c:v>
                </c:pt>
                <c:pt idx="4">
                  <c:v>142.6</c:v>
                </c:pt>
              </c:numCache>
            </c:numRef>
          </c:yVal>
          <c:smooth val="1"/>
          <c:extLst>
            <c:ext xmlns:c16="http://schemas.microsoft.com/office/drawing/2014/chart" uri="{C3380CC4-5D6E-409C-BE32-E72D297353CC}">
              <c16:uniqueId val="{00000000-E2FD-664B-81D3-4B64C7EE3B2F}"/>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Modeling'!$AH$95:$AH$99</c:f>
              <c:numCache>
                <c:formatCode>General</c:formatCode>
                <c:ptCount val="5"/>
                <c:pt idx="0">
                  <c:v>111.66826393665767</c:v>
                </c:pt>
                <c:pt idx="1">
                  <c:v>118.65080949850471</c:v>
                </c:pt>
                <c:pt idx="2">
                  <c:v>126.63086156918709</c:v>
                </c:pt>
                <c:pt idx="3">
                  <c:v>134.61091363986944</c:v>
                </c:pt>
                <c:pt idx="4">
                  <c:v>142.59096571055181</c:v>
                </c:pt>
              </c:numCache>
            </c:numRef>
          </c:yVal>
          <c:smooth val="1"/>
          <c:extLst>
            <c:ext xmlns:c16="http://schemas.microsoft.com/office/drawing/2014/chart" uri="{C3380CC4-5D6E-409C-BE32-E72D297353CC}">
              <c16:uniqueId val="{00000001-E2FD-664B-81D3-4B64C7EE3B2F}"/>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Modeling'!$X$95:$X$99</c:f>
              <c:numCache>
                <c:formatCode>General</c:formatCode>
                <c:ptCount val="5"/>
                <c:pt idx="0">
                  <c:v>111.66826393665767</c:v>
                </c:pt>
                <c:pt idx="1">
                  <c:v>126.09885809780826</c:v>
                </c:pt>
                <c:pt idx="2">
                  <c:v>142.59096571055181</c:v>
                </c:pt>
                <c:pt idx="3">
                  <c:v>134.34491190418004</c:v>
                </c:pt>
                <c:pt idx="4">
                  <c:v>142.59096571055181</c:v>
                </c:pt>
              </c:numCache>
            </c:numRef>
          </c:yVal>
          <c:smooth val="1"/>
          <c:extLst>
            <c:ext xmlns:c16="http://schemas.microsoft.com/office/drawing/2014/chart" uri="{C3380CC4-5D6E-409C-BE32-E72D297353CC}">
              <c16:uniqueId val="{00000002-E2FD-664B-81D3-4B64C7EE3B2F}"/>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50"/>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valAx>
      <c:spPr>
        <a:noFill/>
        <a:ln w="25400">
          <a:noFill/>
        </a:ln>
        <a:effectLst/>
      </c:spPr>
    </c:plotArea>
    <c:legend>
      <c:legendPos val="t"/>
      <c:layout>
        <c:manualLayout>
          <c:xMode val="edge"/>
          <c:yMode val="edge"/>
          <c:x val="6.5507695835948275E-3"/>
          <c:y val="0.10399639844381393"/>
          <c:w val="0.9900571874026035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4325-BF40-9DA6-1F34FB699050}"/>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4325-BF40-9DA6-1F34FB699050}"/>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Modeling'!$X$67:$X$75</c:f>
              <c:numCache>
                <c:formatCode>General</c:formatCode>
                <c:ptCount val="9"/>
                <c:pt idx="0">
                  <c:v>99.531418663071832</c:v>
                </c:pt>
                <c:pt idx="1">
                  <c:v>104.0266554310827</c:v>
                </c:pt>
                <c:pt idx="2">
                  <c:v>110.02030445509718</c:v>
                </c:pt>
                <c:pt idx="3">
                  <c:v>116.01395347911168</c:v>
                </c:pt>
                <c:pt idx="4">
                  <c:v>122.00760250312618</c:v>
                </c:pt>
                <c:pt idx="5">
                  <c:v>113.01712896710444</c:v>
                </c:pt>
                <c:pt idx="6">
                  <c:v>116.01395347911168</c:v>
                </c:pt>
                <c:pt idx="7">
                  <c:v>119.01077799111894</c:v>
                </c:pt>
                <c:pt idx="8">
                  <c:v>122.00760250312618</c:v>
                </c:pt>
              </c:numCache>
            </c:numRef>
          </c:yVal>
          <c:smooth val="1"/>
          <c:extLst>
            <c:ext xmlns:c16="http://schemas.microsoft.com/office/drawing/2014/chart" uri="{C3380CC4-5D6E-409C-BE32-E72D297353CC}">
              <c16:uniqueId val="{00000002-4325-BF40-9DA6-1F34FB699050}"/>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71386947461596"/>
          <c:w val="1"/>
          <c:h val="0.1567631189406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6085189386828"/>
          <c:y val="5.9249404176899799E-2"/>
          <c:w val="0.59586060002173613"/>
          <c:h val="0.67138512813194473"/>
        </c:manualLayout>
      </c:layout>
      <c:scatterChart>
        <c:scatterStyle val="smoothMarker"/>
        <c:varyColors val="0"/>
        <c:ser>
          <c:idx val="5"/>
          <c:order val="0"/>
          <c:tx>
            <c:strRef>
              <c:f>'Volta Static Power Modeling'!$A$165</c:f>
              <c:strCache>
                <c:ptCount val="1"/>
                <c:pt idx="0">
                  <c:v>MIX</c:v>
                </c:pt>
              </c:strCache>
            </c:strRef>
          </c:tx>
          <c:spPr>
            <a:ln w="19050" cap="rnd">
              <a:solidFill>
                <a:schemeClr val="accent6"/>
              </a:solidFill>
              <a:round/>
            </a:ln>
            <a:effectLst/>
          </c:spPr>
          <c:marker>
            <c:symbol val="diamond"/>
            <c:size val="11"/>
            <c:spPr>
              <a:solidFill>
                <a:schemeClr val="accent6"/>
              </a:solidFill>
              <a:ln w="9525">
                <a:solidFill>
                  <a:schemeClr val="accent6"/>
                </a:solidFill>
              </a:ln>
              <a:effectLst/>
            </c:spPr>
          </c:marker>
          <c:xVal>
            <c:numRef>
              <c:f>'Volta Static Power Modeling'!$B$168:$B$178</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Modeling'!$C$168:$C$178</c:f>
              <c:numCache>
                <c:formatCode>General</c:formatCode>
                <c:ptCount val="11"/>
                <c:pt idx="0">
                  <c:v>38.733333333333327</c:v>
                </c:pt>
                <c:pt idx="1">
                  <c:v>38.793333333333329</c:v>
                </c:pt>
                <c:pt idx="2">
                  <c:v>45.302500000000002</c:v>
                </c:pt>
                <c:pt idx="3">
                  <c:v>68.499999999999986</c:v>
                </c:pt>
                <c:pt idx="4">
                  <c:v>81.946666666666673</c:v>
                </c:pt>
                <c:pt idx="5">
                  <c:v>91.676874999999995</c:v>
                </c:pt>
                <c:pt idx="6">
                  <c:v>121.922</c:v>
                </c:pt>
                <c:pt idx="7">
                  <c:v>140.24</c:v>
                </c:pt>
                <c:pt idx="8">
                  <c:v>162.14999999999998</c:v>
                </c:pt>
                <c:pt idx="9">
                  <c:v>203.69</c:v>
                </c:pt>
                <c:pt idx="10">
                  <c:v>239.43</c:v>
                </c:pt>
              </c:numCache>
            </c:numRef>
          </c:yVal>
          <c:smooth val="1"/>
          <c:extLst>
            <c:ext xmlns:c16="http://schemas.microsoft.com/office/drawing/2014/chart" uri="{C3380CC4-5D6E-409C-BE32-E72D297353CC}">
              <c16:uniqueId val="{00000000-ED32-7B4B-88A7-8FF02F23B0BB}"/>
            </c:ext>
          </c:extLst>
        </c:ser>
        <c:ser>
          <c:idx val="6"/>
          <c:order val="1"/>
          <c:tx>
            <c:strRef>
              <c:f>'Volta Static Power Modeling'!$A$100</c:f>
              <c:strCache>
                <c:ptCount val="1"/>
                <c:pt idx="0">
                  <c:v>INT_ADD</c:v>
                </c:pt>
              </c:strCache>
            </c:strRef>
          </c:tx>
          <c:spPr>
            <a:ln w="19050" cap="rnd">
              <a:solidFill>
                <a:schemeClr val="accent2"/>
              </a:solidFill>
              <a:round/>
            </a:ln>
            <a:effectLst/>
          </c:spPr>
          <c:marker>
            <c:symbol val="square"/>
            <c:size val="9"/>
            <c:spPr>
              <a:solidFill>
                <a:schemeClr val="accent2"/>
              </a:solidFill>
              <a:ln w="9525">
                <a:solidFill>
                  <a:schemeClr val="accent2"/>
                </a:solidFill>
              </a:ln>
              <a:effectLst/>
            </c:spPr>
          </c:marker>
          <c:xVal>
            <c:numRef>
              <c:f>'Volta Static Power Modeling'!$B$103:$B$113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Modeling'!$C$103:$C$113</c:f>
              <c:numCache>
                <c:formatCode>General</c:formatCode>
                <c:ptCount val="11"/>
                <c:pt idx="0">
                  <c:v>35.136666666666663</c:v>
                </c:pt>
                <c:pt idx="1">
                  <c:v>35.28</c:v>
                </c:pt>
                <c:pt idx="2">
                  <c:v>37.96</c:v>
                </c:pt>
                <c:pt idx="3">
                  <c:v>47.870000000000005</c:v>
                </c:pt>
                <c:pt idx="4">
                  <c:v>53.491999999999997</c:v>
                </c:pt>
                <c:pt idx="5">
                  <c:v>60.587500000000006</c:v>
                </c:pt>
                <c:pt idx="6">
                  <c:v>73.3125</c:v>
                </c:pt>
                <c:pt idx="7">
                  <c:v>81.588999999999999</c:v>
                </c:pt>
                <c:pt idx="8">
                  <c:v>99.268333333333331</c:v>
                </c:pt>
                <c:pt idx="9">
                  <c:v>111.601666666667</c:v>
                </c:pt>
                <c:pt idx="10">
                  <c:v>129.92249999999999</c:v>
                </c:pt>
              </c:numCache>
            </c:numRef>
          </c:yVal>
          <c:smooth val="1"/>
          <c:extLst>
            <c:ext xmlns:c16="http://schemas.microsoft.com/office/drawing/2014/chart" uri="{C3380CC4-5D6E-409C-BE32-E72D297353CC}">
              <c16:uniqueId val="{00000001-ED32-7B4B-88A7-8FF02F23B0BB}"/>
            </c:ext>
          </c:extLst>
        </c:ser>
        <c:ser>
          <c:idx val="2"/>
          <c:order val="2"/>
          <c:tx>
            <c:strRef>
              <c:f>'Volta Static Power Modeling'!$A$20</c:f>
              <c:strCache>
                <c:ptCount val="1"/>
                <c:pt idx="0">
                  <c:v>FP_ADD</c:v>
                </c:pt>
              </c:strCache>
            </c:strRef>
          </c:tx>
          <c:spPr>
            <a:ln w="19050" cap="rnd">
              <a:solidFill>
                <a:schemeClr val="bg1">
                  <a:lumMod val="65000"/>
                </a:schemeClr>
              </a:solidFill>
              <a:round/>
            </a:ln>
            <a:effectLst/>
          </c:spPr>
          <c:marker>
            <c:symbol val="triangle"/>
            <c:size val="10"/>
            <c:spPr>
              <a:solidFill>
                <a:schemeClr val="bg1">
                  <a:lumMod val="65000"/>
                </a:schemeClr>
              </a:solidFill>
              <a:ln w="38100">
                <a:solidFill>
                  <a:schemeClr val="bg1">
                    <a:lumMod val="65000"/>
                  </a:schemeClr>
                </a:solidFill>
              </a:ln>
              <a:effectLst/>
            </c:spPr>
          </c:marker>
          <c:xVal>
            <c:numRef>
              <c:f>'Volta Static Power Modeling'!$B$23:$B$33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Modeling'!$C$23:$C$33</c:f>
              <c:numCache>
                <c:formatCode>General</c:formatCode>
                <c:ptCount val="11"/>
                <c:pt idx="0">
                  <c:v>35.01</c:v>
                </c:pt>
                <c:pt idx="1">
                  <c:v>35.034999999999997</c:v>
                </c:pt>
                <c:pt idx="2">
                  <c:v>37.770000000000003</c:v>
                </c:pt>
                <c:pt idx="3">
                  <c:v>48.067499999999995</c:v>
                </c:pt>
                <c:pt idx="4">
                  <c:v>51.557999999999993</c:v>
                </c:pt>
                <c:pt idx="5">
                  <c:v>56.153333333333329</c:v>
                </c:pt>
                <c:pt idx="6">
                  <c:v>69.680000000000007</c:v>
                </c:pt>
                <c:pt idx="7">
                  <c:v>77.02062500000001</c:v>
                </c:pt>
                <c:pt idx="8">
                  <c:v>88.104000000000013</c:v>
                </c:pt>
                <c:pt idx="9">
                  <c:v>106.58399999999999</c:v>
                </c:pt>
                <c:pt idx="10">
                  <c:v>121.61199999999999</c:v>
                </c:pt>
              </c:numCache>
            </c:numRef>
          </c:yVal>
          <c:smooth val="1"/>
          <c:extLst>
            <c:ext xmlns:c16="http://schemas.microsoft.com/office/drawing/2014/chart" uri="{C3380CC4-5D6E-409C-BE32-E72D297353CC}">
              <c16:uniqueId val="{00000002-ED32-7B4B-88A7-8FF02F23B0BB}"/>
            </c:ext>
          </c:extLst>
        </c:ser>
        <c:ser>
          <c:idx val="0"/>
          <c:order val="3"/>
          <c:tx>
            <c:strRef>
              <c:f>'Volta Static Power Modeling'!$A$4</c:f>
              <c:strCache>
                <c:ptCount val="1"/>
                <c:pt idx="0">
                  <c:v>FP_MUL</c:v>
                </c:pt>
              </c:strCache>
            </c:strRef>
          </c:tx>
          <c:spPr>
            <a:ln w="38100" cap="rnd">
              <a:solidFill>
                <a:schemeClr val="accent1"/>
              </a:solidFill>
              <a:round/>
            </a:ln>
            <a:effectLst/>
          </c:spPr>
          <c:marker>
            <c:symbol val="circle"/>
            <c:size val="10"/>
            <c:spPr>
              <a:solidFill>
                <a:schemeClr val="accent1"/>
              </a:solidFill>
              <a:ln w="9525">
                <a:solidFill>
                  <a:schemeClr val="accent1"/>
                </a:solidFill>
              </a:ln>
              <a:effectLst/>
            </c:spPr>
          </c:marker>
          <c:xVal>
            <c:numRef>
              <c:f>'Volta Static Power Modeling'!$B$7:$B$17</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Modeling'!$C$7:$C$17</c:f>
              <c:numCache>
                <c:formatCode>General</c:formatCode>
                <c:ptCount val="11"/>
                <c:pt idx="0">
                  <c:v>34.683333333333337</c:v>
                </c:pt>
                <c:pt idx="1">
                  <c:v>34.976666666666667</c:v>
                </c:pt>
                <c:pt idx="2">
                  <c:v>37.800000000000004</c:v>
                </c:pt>
                <c:pt idx="3">
                  <c:v>47.042500000000004</c:v>
                </c:pt>
                <c:pt idx="4">
                  <c:v>53.148000000000003</c:v>
                </c:pt>
                <c:pt idx="5">
                  <c:v>58.873333333333335</c:v>
                </c:pt>
                <c:pt idx="6">
                  <c:v>70.043333333333322</c:v>
                </c:pt>
                <c:pt idx="7">
                  <c:v>77.811538461538447</c:v>
                </c:pt>
                <c:pt idx="8">
                  <c:v>86.863600000000019</c:v>
                </c:pt>
                <c:pt idx="9">
                  <c:v>105.327</c:v>
                </c:pt>
                <c:pt idx="10">
                  <c:v>122.41800000000001</c:v>
                </c:pt>
              </c:numCache>
            </c:numRef>
          </c:yVal>
          <c:smooth val="1"/>
          <c:extLst>
            <c:ext xmlns:c16="http://schemas.microsoft.com/office/drawing/2014/chart" uri="{C3380CC4-5D6E-409C-BE32-E72D297353CC}">
              <c16:uniqueId val="{00000003-ED32-7B4B-88A7-8FF02F23B0BB}"/>
            </c:ext>
          </c:extLst>
        </c:ser>
        <c:ser>
          <c:idx val="4"/>
          <c:order val="4"/>
          <c:tx>
            <c:strRef>
              <c:f>'Volta Static Power Modeling'!$A$132</c:f>
              <c:strCache>
                <c:ptCount val="1"/>
                <c:pt idx="0">
                  <c:v>NANOSLEEP</c:v>
                </c:pt>
              </c:strCache>
            </c:strRef>
          </c:tx>
          <c:spPr>
            <a:ln w="19050" cap="rnd">
              <a:solidFill>
                <a:schemeClr val="accent5"/>
              </a:solidFill>
              <a:round/>
            </a:ln>
            <a:effectLst/>
          </c:spPr>
          <c:marker>
            <c:symbol val="triangle"/>
            <c:size val="11"/>
            <c:spPr>
              <a:noFill/>
              <a:ln w="19050">
                <a:solidFill>
                  <a:schemeClr val="accent5"/>
                </a:solidFill>
              </a:ln>
              <a:effectLst/>
            </c:spPr>
          </c:marker>
          <c:xVal>
            <c:numRef>
              <c:f>'Volta Static Power Modeling'!$B$135:$B$145</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Modeling'!$C$135:$C$145</c:f>
              <c:numCache>
                <c:formatCode>General</c:formatCode>
                <c:ptCount val="11"/>
                <c:pt idx="0">
                  <c:v>32.715000000000003</c:v>
                </c:pt>
                <c:pt idx="1">
                  <c:v>32.770000000000003</c:v>
                </c:pt>
                <c:pt idx="2">
                  <c:v>33.383333333333333</c:v>
                </c:pt>
                <c:pt idx="3">
                  <c:v>35.036666666666662</c:v>
                </c:pt>
                <c:pt idx="4">
                  <c:v>36.03</c:v>
                </c:pt>
                <c:pt idx="5">
                  <c:v>37.196666666666665</c:v>
                </c:pt>
                <c:pt idx="6">
                  <c:v>41.32</c:v>
                </c:pt>
                <c:pt idx="7">
                  <c:v>43.726666666666667</c:v>
                </c:pt>
                <c:pt idx="8">
                  <c:v>46.370000000000005</c:v>
                </c:pt>
                <c:pt idx="9">
                  <c:v>52.547499999999999</c:v>
                </c:pt>
                <c:pt idx="10">
                  <c:v>56.94</c:v>
                </c:pt>
              </c:numCache>
            </c:numRef>
          </c:yVal>
          <c:smooth val="1"/>
          <c:extLst>
            <c:ext xmlns:c16="http://schemas.microsoft.com/office/drawing/2014/chart" uri="{C3380CC4-5D6E-409C-BE32-E72D297353CC}">
              <c16:uniqueId val="{00000004-ED32-7B4B-88A7-8FF02F23B0BB}"/>
            </c:ext>
          </c:extLst>
        </c:ser>
        <c:ser>
          <c:idx val="7"/>
          <c:order val="5"/>
          <c:tx>
            <c:v>Modeled</c:v>
          </c:tx>
          <c:spPr>
            <a:ln w="25400" cap="rnd">
              <a:solidFill>
                <a:srgbClr val="C00000"/>
              </a:solidFill>
              <a:prstDash val="dash"/>
              <a:round/>
            </a:ln>
            <a:effectLst/>
          </c:spPr>
          <c:marker>
            <c:symbol val="none"/>
          </c:marker>
          <c:xVal>
            <c:numRef>
              <c:f>'Volta Static Power Modeling'!$B$134:$B$145</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Modeling'!$G$134:$G$145</c:f>
              <c:numCache>
                <c:formatCode>General</c:formatCode>
                <c:ptCount val="12"/>
                <c:pt idx="0">
                  <c:v>27.244869269127115</c:v>
                </c:pt>
                <c:pt idx="1">
                  <c:v>29.533840195558277</c:v>
                </c:pt>
                <c:pt idx="2">
                  <c:v>30.669847988675965</c:v>
                </c:pt>
                <c:pt idx="3">
                  <c:v>33.213149018043922</c:v>
                </c:pt>
                <c:pt idx="4">
                  <c:v>35.756450047411882</c:v>
                </c:pt>
                <c:pt idx="5">
                  <c:v>38.299751076779842</c:v>
                </c:pt>
                <c:pt idx="6">
                  <c:v>40.843052106147795</c:v>
                </c:pt>
                <c:pt idx="7">
                  <c:v>44.284986165892434</c:v>
                </c:pt>
                <c:pt idx="8">
                  <c:v>45.929654164883715</c:v>
                </c:pt>
                <c:pt idx="9">
                  <c:v>47.591277504070774</c:v>
                </c:pt>
                <c:pt idx="10">
                  <c:v>50.134578533438741</c:v>
                </c:pt>
                <c:pt idx="11">
                  <c:v>51.779246532430022</c:v>
                </c:pt>
              </c:numCache>
            </c:numRef>
          </c:yVal>
          <c:smooth val="1"/>
          <c:extLst>
            <c:ext xmlns:c16="http://schemas.microsoft.com/office/drawing/2014/chart" uri="{C3380CC4-5D6E-409C-BE32-E72D297353CC}">
              <c16:uniqueId val="{00000005-ED32-7B4B-88A7-8FF02F23B0BB}"/>
            </c:ext>
          </c:extLst>
        </c:ser>
        <c:ser>
          <c:idx val="8"/>
          <c:order val="6"/>
          <c:tx>
            <c:strRef>
              <c:f>'Volta Static Power Modeling'!$L$164</c:f>
              <c:strCache>
                <c:ptCount val="1"/>
                <c:pt idx="0">
                  <c:v>MIX model</c:v>
                </c:pt>
              </c:strCache>
            </c:strRef>
          </c:tx>
          <c:spPr>
            <a:ln w="25400" cap="rnd">
              <a:solidFill>
                <a:srgbClr val="C00000"/>
              </a:solidFill>
              <a:prstDash val="dash"/>
              <a:round/>
            </a:ln>
            <a:effectLst/>
          </c:spPr>
          <c:marker>
            <c:symbol val="none"/>
          </c:marker>
          <c:xVal>
            <c:numRef>
              <c:f>'Volta Static Power Modeling'!$B$167:$B$178</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Modeling'!$G$167:$G$178</c:f>
              <c:numCache>
                <c:formatCode>General</c:formatCode>
                <c:ptCount val="12"/>
                <c:pt idx="0">
                  <c:v>-1.4501992119527216</c:v>
                </c:pt>
                <c:pt idx="1">
                  <c:v>17.812057212181443</c:v>
                </c:pt>
                <c:pt idx="2">
                  <c:v>27.371843733788772</c:v>
                </c:pt>
                <c:pt idx="3">
                  <c:v>48.774350871715619</c:v>
                </c:pt>
                <c:pt idx="4">
                  <c:v>70.176858009642473</c:v>
                </c:pt>
                <c:pt idx="5">
                  <c:v>91.57936514756932</c:v>
                </c:pt>
                <c:pt idx="6">
                  <c:v>112.98187228549618</c:v>
                </c:pt>
                <c:pt idx="7">
                  <c:v>141.94659861215717</c:v>
                </c:pt>
                <c:pt idx="8">
                  <c:v>155.78688656134989</c:v>
                </c:pt>
                <c:pt idx="9">
                  <c:v>169.7698578914621</c:v>
                </c:pt>
                <c:pt idx="10">
                  <c:v>191.17236502938891</c:v>
                </c:pt>
                <c:pt idx="11">
                  <c:v>205.01265297858163</c:v>
                </c:pt>
              </c:numCache>
            </c:numRef>
          </c:yVal>
          <c:smooth val="1"/>
          <c:extLst>
            <c:ext xmlns:c16="http://schemas.microsoft.com/office/drawing/2014/chart" uri="{C3380CC4-5D6E-409C-BE32-E72D297353CC}">
              <c16:uniqueId val="{00000006-ED32-7B4B-88A7-8FF02F23B0BB}"/>
            </c:ext>
          </c:extLst>
        </c:ser>
        <c:ser>
          <c:idx val="9"/>
          <c:order val="7"/>
          <c:tx>
            <c:strRef>
              <c:f>'Volta Static Power Modeling'!$L$99</c:f>
              <c:strCache>
                <c:ptCount val="1"/>
                <c:pt idx="0">
                  <c:v>INT_ADD model</c:v>
                </c:pt>
              </c:strCache>
            </c:strRef>
          </c:tx>
          <c:spPr>
            <a:ln w="25400" cap="rnd">
              <a:solidFill>
                <a:srgbClr val="C00000"/>
              </a:solidFill>
              <a:prstDash val="dash"/>
              <a:round/>
            </a:ln>
            <a:effectLst/>
          </c:spPr>
          <c:marker>
            <c:symbol val="none"/>
          </c:marker>
          <c:xVal>
            <c:numRef>
              <c:f>'Volta Static Power Modeling'!$B$102:$B$113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Modeling'!$G$102:$G$113</c:f>
              <c:numCache>
                <c:formatCode>General</c:formatCode>
                <c:ptCount val="12"/>
                <c:pt idx="0">
                  <c:v>15.435690264508153</c:v>
                </c:pt>
                <c:pt idx="1">
                  <c:v>24.635681401461571</c:v>
                </c:pt>
                <c:pt idx="2">
                  <c:v>29.201602928690306</c:v>
                </c:pt>
                <c:pt idx="3">
                  <c:v>39.423815303082989</c:v>
                </c:pt>
                <c:pt idx="4">
                  <c:v>49.646027677475679</c:v>
                </c:pt>
                <c:pt idx="5">
                  <c:v>59.868240051868362</c:v>
                </c:pt>
                <c:pt idx="6">
                  <c:v>70.090452426261052</c:v>
                </c:pt>
                <c:pt idx="7">
                  <c:v>83.924513172939143</c:v>
                </c:pt>
                <c:pt idx="8">
                  <c:v>90.534877175046432</c:v>
                </c:pt>
                <c:pt idx="9">
                  <c:v>97.213389259649645</c:v>
                </c:pt>
                <c:pt idx="10">
                  <c:v>107.43560163404234</c:v>
                </c:pt>
                <c:pt idx="11">
                  <c:v>114.0459656361496</c:v>
                </c:pt>
              </c:numCache>
            </c:numRef>
          </c:yVal>
          <c:smooth val="1"/>
          <c:extLst>
            <c:ext xmlns:c16="http://schemas.microsoft.com/office/drawing/2014/chart" uri="{C3380CC4-5D6E-409C-BE32-E72D297353CC}">
              <c16:uniqueId val="{00000007-ED32-7B4B-88A7-8FF02F23B0BB}"/>
            </c:ext>
          </c:extLst>
        </c:ser>
        <c:ser>
          <c:idx val="3"/>
          <c:order val="8"/>
          <c:tx>
            <c:strRef>
              <c:f>'Volta Static Power Modeling'!$L$19</c:f>
              <c:strCache>
                <c:ptCount val="1"/>
                <c:pt idx="0">
                  <c:v>FP_ADD model</c:v>
                </c:pt>
              </c:strCache>
            </c:strRef>
          </c:tx>
          <c:spPr>
            <a:ln w="25400" cap="rnd">
              <a:solidFill>
                <a:srgbClr val="C00000"/>
              </a:solidFill>
              <a:prstDash val="dash"/>
              <a:round/>
            </a:ln>
            <a:effectLst/>
          </c:spPr>
          <c:marker>
            <c:symbol val="none"/>
          </c:marker>
          <c:xVal>
            <c:numRef>
              <c:f>'Volta Static Power Modeling'!$B$22:$B$33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Modeling'!$G$22:$G$33</c:f>
              <c:numCache>
                <c:formatCode>General</c:formatCode>
                <c:ptCount val="12"/>
                <c:pt idx="0">
                  <c:v>17.23108686797795</c:v>
                </c:pt>
                <c:pt idx="1">
                  <c:v>25.517986842381056</c:v>
                </c:pt>
                <c:pt idx="2">
                  <c:v>29.630744607455185</c:v>
                </c:pt>
                <c:pt idx="3">
                  <c:v>38.838411245680859</c:v>
                </c:pt>
                <c:pt idx="4">
                  <c:v>48.046077883906527</c:v>
                </c:pt>
                <c:pt idx="5">
                  <c:v>57.253744522132202</c:v>
                </c:pt>
                <c:pt idx="6">
                  <c:v>66.461411160357869</c:v>
                </c:pt>
                <c:pt idx="7">
                  <c:v>78.922453344089945</c:v>
                </c:pt>
                <c:pt idx="8">
                  <c:v>84.876744436809219</c:v>
                </c:pt>
                <c:pt idx="9">
                  <c:v>90.892419973783305</c:v>
                </c:pt>
                <c:pt idx="10">
                  <c:v>100.10008661200899</c:v>
                </c:pt>
                <c:pt idx="11">
                  <c:v>106.05437770472825</c:v>
                </c:pt>
              </c:numCache>
            </c:numRef>
          </c:yVal>
          <c:smooth val="1"/>
          <c:extLst>
            <c:ext xmlns:c16="http://schemas.microsoft.com/office/drawing/2014/chart" uri="{C3380CC4-5D6E-409C-BE32-E72D297353CC}">
              <c16:uniqueId val="{00000008-ED32-7B4B-88A7-8FF02F23B0BB}"/>
            </c:ext>
          </c:extLst>
        </c:ser>
        <c:ser>
          <c:idx val="1"/>
          <c:order val="9"/>
          <c:tx>
            <c:strRef>
              <c:f>'Volta Static Power Modeling'!$L$3</c:f>
              <c:strCache>
                <c:ptCount val="1"/>
                <c:pt idx="0">
                  <c:v>FP_MUL model</c:v>
                </c:pt>
              </c:strCache>
            </c:strRef>
          </c:tx>
          <c:spPr>
            <a:ln w="25400" cap="rnd">
              <a:solidFill>
                <a:srgbClr val="C00000"/>
              </a:solidFill>
              <a:prstDash val="dash"/>
              <a:round/>
            </a:ln>
            <a:effectLst/>
          </c:spPr>
          <c:marker>
            <c:symbol val="none"/>
          </c:marker>
          <c:xVal>
            <c:numRef>
              <c:f>'Volta Static Power Modeling'!$B$6:$B$17</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Modeling'!$G$6:$G$17</c:f>
              <c:numCache>
                <c:formatCode>General</c:formatCode>
                <c:ptCount val="12"/>
                <c:pt idx="0">
                  <c:v>17.458852785052919</c:v>
                </c:pt>
                <c:pt idx="1">
                  <c:v>25.744015638693806</c:v>
                </c:pt>
                <c:pt idx="2">
                  <c:v>29.855911277167429</c:v>
                </c:pt>
                <c:pt idx="3">
                  <c:v>39.061647781212855</c:v>
                </c:pt>
                <c:pt idx="4">
                  <c:v>48.267384285258288</c:v>
                </c:pt>
                <c:pt idx="5">
                  <c:v>57.473120789303721</c:v>
                </c:pt>
                <c:pt idx="6">
                  <c:v>66.678857293349154</c:v>
                </c:pt>
                <c:pt idx="7">
                  <c:v>79.137287362157281</c:v>
                </c:pt>
                <c:pt idx="8">
                  <c:v>85.090330301440019</c:v>
                </c:pt>
                <c:pt idx="9">
                  <c:v>91.104744817416361</c:v>
                </c:pt>
                <c:pt idx="10">
                  <c:v>100.31048132146179</c:v>
                </c:pt>
                <c:pt idx="11">
                  <c:v>106.2635242607445</c:v>
                </c:pt>
              </c:numCache>
            </c:numRef>
          </c:yVal>
          <c:smooth val="1"/>
          <c:extLst>
            <c:ext xmlns:c16="http://schemas.microsoft.com/office/drawing/2014/chart" uri="{C3380CC4-5D6E-409C-BE32-E72D297353CC}">
              <c16:uniqueId val="{00000009-ED32-7B4B-88A7-8FF02F23B0BB}"/>
            </c:ext>
          </c:extLst>
        </c:ser>
        <c:dLbls>
          <c:showLegendKey val="0"/>
          <c:showVal val="0"/>
          <c:showCatName val="0"/>
          <c:showSerName val="0"/>
          <c:showPercent val="0"/>
          <c:showBubbleSize val="0"/>
        </c:dLbls>
        <c:axId val="2020827344"/>
        <c:axId val="2020828976"/>
      </c:scatterChart>
      <c:valAx>
        <c:axId val="2020827344"/>
        <c:scaling>
          <c:orientation val="minMax"/>
          <c:max val="1.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Processor Frequency (GHz)</a:t>
                </a:r>
              </a:p>
            </c:rich>
          </c:tx>
          <c:layout>
            <c:manualLayout>
              <c:xMode val="edge"/>
              <c:yMode val="edge"/>
              <c:x val="0.2002227884508048"/>
              <c:y val="0.8725416550871043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0.2"/>
        <c:minorUnit val="5.000000000000001E-2"/>
      </c:valAx>
      <c:valAx>
        <c:axId val="2020828976"/>
        <c:scaling>
          <c:orientation val="minMax"/>
          <c:max val="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Power</a:t>
                </a:r>
                <a:r>
                  <a:rPr lang="en-US" sz="2400" b="1" baseline="0"/>
                  <a:t> (W)</a:t>
                </a:r>
                <a:endParaRPr lang="en-US" sz="2400" b="1"/>
              </a:p>
            </c:rich>
          </c:tx>
          <c:layout>
            <c:manualLayout>
              <c:xMode val="edge"/>
              <c:yMode val="edge"/>
              <c:x val="8.8006451840283038E-4"/>
              <c:y val="0.1556577512444017"/>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inorUnit val="5"/>
      </c:valAx>
      <c:spPr>
        <a:noFill/>
        <a:ln>
          <a:noFill/>
        </a:ln>
        <a:effectLst/>
      </c:spPr>
    </c:plotArea>
    <c:legend>
      <c:legendPos val="r"/>
      <c:layout>
        <c:manualLayout>
          <c:xMode val="edge"/>
          <c:yMode val="edge"/>
          <c:x val="0.77688297279678997"/>
          <c:y val="3.7340251735959479E-2"/>
          <c:w val="0.21373151337327936"/>
          <c:h val="0.811714442976084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INT_FP_SFU</a:t>
            </a:r>
          </a:p>
        </c:rich>
      </c:tx>
      <c:layout>
        <c:manualLayout>
          <c:xMode val="edge"/>
          <c:yMode val="edge"/>
          <c:x val="0.34831448353957462"/>
          <c:y val="5.939592705291557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Modeling'!$T$95:$T$99</c:f>
              <c:numCache>
                <c:formatCode>General</c:formatCode>
                <c:ptCount val="5"/>
                <c:pt idx="0">
                  <c:v>114.61666666666667</c:v>
                </c:pt>
                <c:pt idx="1">
                  <c:v>119.54333333333334</c:v>
                </c:pt>
                <c:pt idx="2">
                  <c:v>129.52250000000001</c:v>
                </c:pt>
                <c:pt idx="3">
                  <c:v>138.45500000000001</c:v>
                </c:pt>
                <c:pt idx="4">
                  <c:v>142.6</c:v>
                </c:pt>
              </c:numCache>
            </c:numRef>
          </c:yVal>
          <c:smooth val="1"/>
          <c:extLst>
            <c:ext xmlns:c16="http://schemas.microsoft.com/office/drawing/2014/chart" uri="{C3380CC4-5D6E-409C-BE32-E72D297353CC}">
              <c16:uniqueId val="{00000000-E2FD-664B-81D3-4B64C7EE3B2F}"/>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Modeling'!$AH$95:$AH$99</c:f>
              <c:numCache>
                <c:formatCode>General</c:formatCode>
                <c:ptCount val="5"/>
                <c:pt idx="0">
                  <c:v>111.66826393665767</c:v>
                </c:pt>
                <c:pt idx="1">
                  <c:v>118.65080949850471</c:v>
                </c:pt>
                <c:pt idx="2">
                  <c:v>126.63086156918709</c:v>
                </c:pt>
                <c:pt idx="3">
                  <c:v>134.61091363986944</c:v>
                </c:pt>
                <c:pt idx="4">
                  <c:v>142.59096571055181</c:v>
                </c:pt>
              </c:numCache>
            </c:numRef>
          </c:yVal>
          <c:smooth val="1"/>
          <c:extLst>
            <c:ext xmlns:c16="http://schemas.microsoft.com/office/drawing/2014/chart" uri="{C3380CC4-5D6E-409C-BE32-E72D297353CC}">
              <c16:uniqueId val="{00000001-E2FD-664B-81D3-4B64C7EE3B2F}"/>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Modeling'!$X$95:$X$99</c:f>
              <c:numCache>
                <c:formatCode>General</c:formatCode>
                <c:ptCount val="5"/>
                <c:pt idx="0">
                  <c:v>111.66826393665767</c:v>
                </c:pt>
                <c:pt idx="1">
                  <c:v>126.09885809780826</c:v>
                </c:pt>
                <c:pt idx="2">
                  <c:v>142.59096571055181</c:v>
                </c:pt>
                <c:pt idx="3">
                  <c:v>134.34491190418004</c:v>
                </c:pt>
                <c:pt idx="4">
                  <c:v>142.59096571055181</c:v>
                </c:pt>
              </c:numCache>
            </c:numRef>
          </c:yVal>
          <c:smooth val="1"/>
          <c:extLst>
            <c:ext xmlns:c16="http://schemas.microsoft.com/office/drawing/2014/chart" uri="{C3380CC4-5D6E-409C-BE32-E72D297353CC}">
              <c16:uniqueId val="{00000002-E2FD-664B-81D3-4B64C7EE3B2F}"/>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50"/>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valAx>
      <c:spPr>
        <a:noFill/>
        <a:ln w="25400">
          <a:noFill/>
        </a:ln>
        <a:effectLst/>
      </c:spPr>
    </c:plotArea>
    <c:legend>
      <c:legendPos val="t"/>
      <c:layout>
        <c:manualLayout>
          <c:xMode val="edge"/>
          <c:yMode val="edge"/>
          <c:x val="6.5507695835948275E-3"/>
          <c:y val="0.10399639844381393"/>
          <c:w val="0.9900571874026035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INT_MUL</a:t>
            </a:r>
          </a:p>
        </c:rich>
      </c:tx>
      <c:layout>
        <c:manualLayout>
          <c:xMode val="edge"/>
          <c:yMode val="edge"/>
          <c:x val="0.37084078453419778"/>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Modeling'!$T$67:$T$75</c:f>
              <c:numCache>
                <c:formatCode>General</c:formatCode>
                <c:ptCount val="9"/>
                <c:pt idx="0">
                  <c:v>100.61083333333335</c:v>
                </c:pt>
                <c:pt idx="1">
                  <c:v>101.84055555555554</c:v>
                </c:pt>
                <c:pt idx="2">
                  <c:v>110.19555555555557</c:v>
                </c:pt>
                <c:pt idx="3">
                  <c:v>118.90999999999998</c:v>
                </c:pt>
                <c:pt idx="4">
                  <c:v>127.56000000000002</c:v>
                </c:pt>
                <c:pt idx="5">
                  <c:v>113.74</c:v>
                </c:pt>
                <c:pt idx="6">
                  <c:v>117.355</c:v>
                </c:pt>
                <c:pt idx="7">
                  <c:v>120.46799999999999</c:v>
                </c:pt>
                <c:pt idx="8">
                  <c:v>123.75999999999999</c:v>
                </c:pt>
              </c:numCache>
            </c:numRef>
          </c:yVal>
          <c:smooth val="1"/>
          <c:extLst>
            <c:ext xmlns:c16="http://schemas.microsoft.com/office/drawing/2014/chart" uri="{C3380CC4-5D6E-409C-BE32-E72D297353CC}">
              <c16:uniqueId val="{00000000-4325-BF40-9DA6-1F34FB699050}"/>
            </c:ext>
          </c:extLst>
        </c:ser>
        <c:ser>
          <c:idx val="2"/>
          <c:order val="1"/>
          <c:tx>
            <c:v>Linear Model</c:v>
          </c:tx>
          <c:spPr>
            <a:ln w="19050" cap="rnd">
              <a:solidFill>
                <a:schemeClr val="accent6"/>
              </a:solidFill>
              <a:round/>
            </a:ln>
            <a:effectLst/>
          </c:spPr>
          <c:marker>
            <c:symbol val="diamond"/>
            <c:size val="8"/>
            <c:spPr>
              <a:solidFill>
                <a:schemeClr val="accent6"/>
              </a:solidFill>
              <a:ln w="9525">
                <a:solidFill>
                  <a:schemeClr val="accent6"/>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Modeling'!$AH$67:$AH$75</c:f>
              <c:numCache>
                <c:formatCode>General</c:formatCode>
                <c:ptCount val="9"/>
                <c:pt idx="0">
                  <c:v>99.531418663071832</c:v>
                </c:pt>
                <c:pt idx="1">
                  <c:v>101.70653322823838</c:v>
                </c:pt>
                <c:pt idx="2">
                  <c:v>104.60668598179376</c:v>
                </c:pt>
                <c:pt idx="3">
                  <c:v>107.50683873534919</c:v>
                </c:pt>
                <c:pt idx="4">
                  <c:v>110.40699148890457</c:v>
                </c:pt>
                <c:pt idx="5">
                  <c:v>113.30714424245997</c:v>
                </c:pt>
                <c:pt idx="6">
                  <c:v>116.20729699601537</c:v>
                </c:pt>
                <c:pt idx="7">
                  <c:v>119.10744974957078</c:v>
                </c:pt>
                <c:pt idx="8">
                  <c:v>122.00760250312618</c:v>
                </c:pt>
              </c:numCache>
            </c:numRef>
          </c:yVal>
          <c:smooth val="1"/>
          <c:extLst>
            <c:ext xmlns:c16="http://schemas.microsoft.com/office/drawing/2014/chart" uri="{C3380CC4-5D6E-409C-BE32-E72D297353CC}">
              <c16:uniqueId val="{00000001-4325-BF40-9DA6-1F34FB699050}"/>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Modeling'!$P$67:$P$75</c:f>
              <c:numCache>
                <c:formatCode>General</c:formatCode>
                <c:ptCount val="9"/>
                <c:pt idx="0">
                  <c:v>1</c:v>
                </c:pt>
                <c:pt idx="1">
                  <c:v>4</c:v>
                </c:pt>
                <c:pt idx="2">
                  <c:v>8</c:v>
                </c:pt>
                <c:pt idx="3">
                  <c:v>12</c:v>
                </c:pt>
                <c:pt idx="4">
                  <c:v>16</c:v>
                </c:pt>
                <c:pt idx="5">
                  <c:v>20</c:v>
                </c:pt>
                <c:pt idx="6">
                  <c:v>24</c:v>
                </c:pt>
                <c:pt idx="7">
                  <c:v>28</c:v>
                </c:pt>
                <c:pt idx="8">
                  <c:v>32</c:v>
                </c:pt>
              </c:numCache>
            </c:numRef>
          </c:xVal>
          <c:yVal>
            <c:numRef>
              <c:f>'Volta Static Power Modeling'!$X$67:$X$75</c:f>
              <c:numCache>
                <c:formatCode>General</c:formatCode>
                <c:ptCount val="9"/>
                <c:pt idx="0">
                  <c:v>99.531418663071832</c:v>
                </c:pt>
                <c:pt idx="1">
                  <c:v>104.0266554310827</c:v>
                </c:pt>
                <c:pt idx="2">
                  <c:v>110.02030445509718</c:v>
                </c:pt>
                <c:pt idx="3">
                  <c:v>116.01395347911168</c:v>
                </c:pt>
                <c:pt idx="4">
                  <c:v>122.00760250312618</c:v>
                </c:pt>
                <c:pt idx="5">
                  <c:v>113.01712896710444</c:v>
                </c:pt>
                <c:pt idx="6">
                  <c:v>116.01395347911168</c:v>
                </c:pt>
                <c:pt idx="7">
                  <c:v>119.01077799111894</c:v>
                </c:pt>
                <c:pt idx="8">
                  <c:v>122.00760250312618</c:v>
                </c:pt>
              </c:numCache>
            </c:numRef>
          </c:yVal>
          <c:smooth val="1"/>
          <c:extLst>
            <c:ext xmlns:c16="http://schemas.microsoft.com/office/drawing/2014/chart" uri="{C3380CC4-5D6E-409C-BE32-E72D297353CC}">
              <c16:uniqueId val="{00000002-4325-BF40-9DA6-1F34FB699050}"/>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40"/>
          <c:min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minorUnit val="5"/>
      </c:valAx>
      <c:spPr>
        <a:noFill/>
        <a:ln w="25400">
          <a:noFill/>
        </a:ln>
        <a:effectLst/>
      </c:spPr>
    </c:plotArea>
    <c:legend>
      <c:legendPos val="t"/>
      <c:layout>
        <c:manualLayout>
          <c:xMode val="edge"/>
          <c:yMode val="edge"/>
          <c:x val="0"/>
          <c:y val="0.10771386947461596"/>
          <c:w val="1"/>
          <c:h val="0.15676311894063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a:t>
            </a:r>
          </a:p>
        </c:rich>
      </c:tx>
      <c:layout>
        <c:manualLayout>
          <c:xMode val="edge"/>
          <c:yMode val="edge"/>
          <c:x val="0.40763252172560843"/>
          <c:y val="5.56836816121083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Modeling'!$T$83:$T$87</c:f>
              <c:numCache>
                <c:formatCode>General</c:formatCode>
                <c:ptCount val="5"/>
                <c:pt idx="0">
                  <c:v>106.24363636363637</c:v>
                </c:pt>
                <c:pt idx="1">
                  <c:v>124.3</c:v>
                </c:pt>
                <c:pt idx="2">
                  <c:v>151.57000000000002</c:v>
                </c:pt>
                <c:pt idx="3">
                  <c:v>157.215</c:v>
                </c:pt>
                <c:pt idx="4">
                  <c:v>169.10000000000002</c:v>
                </c:pt>
              </c:numCache>
            </c:numRef>
          </c:yVal>
          <c:smooth val="1"/>
          <c:extLst>
            <c:ext xmlns:c16="http://schemas.microsoft.com/office/drawing/2014/chart" uri="{C3380CC4-5D6E-409C-BE32-E72D297353CC}">
              <c16:uniqueId val="{00000000-F009-EB4B-BEC1-DC6F8F5A3A24}"/>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Modeling'!$AH$83:$AH$87</c:f>
              <c:numCache>
                <c:formatCode>General</c:formatCode>
                <c:ptCount val="5"/>
                <c:pt idx="0">
                  <c:v>105.1866436628936</c:v>
                </c:pt>
                <c:pt idx="1">
                  <c:v>118.6383299485348</c:v>
                </c:pt>
                <c:pt idx="2">
                  <c:v>134.01168570355333</c:v>
                </c:pt>
                <c:pt idx="3">
                  <c:v>149.38504145857183</c:v>
                </c:pt>
                <c:pt idx="4">
                  <c:v>164.75839721359037</c:v>
                </c:pt>
              </c:numCache>
            </c:numRef>
          </c:yVal>
          <c:smooth val="1"/>
          <c:extLst>
            <c:ext xmlns:c16="http://schemas.microsoft.com/office/drawing/2014/chart" uri="{C3380CC4-5D6E-409C-BE32-E72D297353CC}">
              <c16:uniqueId val="{00000001-F009-EB4B-BEC1-DC6F8F5A3A24}"/>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Modeling'!$P$83:$P$87</c:f>
              <c:numCache>
                <c:formatCode>General</c:formatCode>
                <c:ptCount val="5"/>
                <c:pt idx="0">
                  <c:v>1</c:v>
                </c:pt>
                <c:pt idx="1">
                  <c:v>8</c:v>
                </c:pt>
                <c:pt idx="2">
                  <c:v>16</c:v>
                </c:pt>
                <c:pt idx="3">
                  <c:v>24</c:v>
                </c:pt>
                <c:pt idx="4">
                  <c:v>32</c:v>
                </c:pt>
              </c:numCache>
            </c:numRef>
          </c:xVal>
          <c:yVal>
            <c:numRef>
              <c:f>'Volta Static Power Modeling'!$X$83:$X$87</c:f>
              <c:numCache>
                <c:formatCode>General</c:formatCode>
                <c:ptCount val="5"/>
                <c:pt idx="0">
                  <c:v>105.1866436628936</c:v>
                </c:pt>
                <c:pt idx="1">
                  <c:v>132.98679531988543</c:v>
                </c:pt>
                <c:pt idx="2">
                  <c:v>164.75839721359037</c:v>
                </c:pt>
                <c:pt idx="3">
                  <c:v>148.8725962667379</c:v>
                </c:pt>
                <c:pt idx="4">
                  <c:v>164.75839721359037</c:v>
                </c:pt>
              </c:numCache>
            </c:numRef>
          </c:yVal>
          <c:smooth val="1"/>
          <c:extLst>
            <c:ext xmlns:c16="http://schemas.microsoft.com/office/drawing/2014/chart" uri="{C3380CC4-5D6E-409C-BE32-E72D297353CC}">
              <c16:uniqueId val="{00000002-F009-EB4B-BEC1-DC6F8F5A3A24}"/>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8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20"/>
        <c:minorUnit val="5"/>
      </c:valAx>
      <c:spPr>
        <a:noFill/>
        <a:ln w="25400">
          <a:noFill/>
        </a:ln>
        <a:effectLst/>
      </c:spPr>
    </c:plotArea>
    <c:legend>
      <c:legendPos val="t"/>
      <c:layout>
        <c:manualLayout>
          <c:xMode val="edge"/>
          <c:yMode val="edge"/>
          <c:x val="3.3917942755885078E-3"/>
          <c:y val="0.10399639844381393"/>
          <c:w val="0.9963751380186162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INT_FP_SFU</a:t>
            </a:r>
          </a:p>
        </c:rich>
      </c:tx>
      <c:layout>
        <c:manualLayout>
          <c:xMode val="edge"/>
          <c:yMode val="edge"/>
          <c:x val="0.34831448353957462"/>
          <c:y val="5.939592705291557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7523363474746"/>
          <c:y val="0.26289736001670683"/>
          <c:w val="0.74820224659028334"/>
          <c:h val="0.50696541993714561"/>
        </c:manualLayout>
      </c:layout>
      <c:scatterChart>
        <c:scatterStyle val="smoothMarker"/>
        <c:varyColors val="0"/>
        <c:ser>
          <c:idx val="0"/>
          <c:order val="0"/>
          <c:tx>
            <c:v>Measured</c:v>
          </c:tx>
          <c:spPr>
            <a:ln w="19050" cap="rnd">
              <a:solidFill>
                <a:schemeClr val="accent1"/>
              </a:solidFill>
              <a:round/>
            </a:ln>
            <a:effectLst/>
          </c:spPr>
          <c:marker>
            <c:symbol val="circle"/>
            <c:size val="8"/>
            <c:spPr>
              <a:solidFill>
                <a:schemeClr val="accent1"/>
              </a:solidFill>
              <a:ln w="9525">
                <a:solidFill>
                  <a:schemeClr val="accent1"/>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Modeling'!$T$95:$T$99</c:f>
              <c:numCache>
                <c:formatCode>General</c:formatCode>
                <c:ptCount val="5"/>
                <c:pt idx="0">
                  <c:v>114.61666666666667</c:v>
                </c:pt>
                <c:pt idx="1">
                  <c:v>119.54333333333334</c:v>
                </c:pt>
                <c:pt idx="2">
                  <c:v>129.52250000000001</c:v>
                </c:pt>
                <c:pt idx="3">
                  <c:v>138.45500000000001</c:v>
                </c:pt>
                <c:pt idx="4">
                  <c:v>142.6</c:v>
                </c:pt>
              </c:numCache>
            </c:numRef>
          </c:yVal>
          <c:smooth val="1"/>
          <c:extLst>
            <c:ext xmlns:c16="http://schemas.microsoft.com/office/drawing/2014/chart" uri="{C3380CC4-5D6E-409C-BE32-E72D297353CC}">
              <c16:uniqueId val="{00000000-E2FD-664B-81D3-4B64C7EE3B2F}"/>
            </c:ext>
          </c:extLst>
        </c:ser>
        <c:ser>
          <c:idx val="2"/>
          <c:order val="1"/>
          <c:tx>
            <c:v>Linear Model</c:v>
          </c:tx>
          <c:spPr>
            <a:ln w="19050" cap="rnd">
              <a:solidFill>
                <a:schemeClr val="accent3"/>
              </a:solidFill>
              <a:round/>
            </a:ln>
            <a:effectLst/>
          </c:spPr>
          <c:marker>
            <c:symbol val="diamond"/>
            <c:size val="8"/>
            <c:spPr>
              <a:solidFill>
                <a:schemeClr val="accent6"/>
              </a:solidFill>
              <a:ln w="9525">
                <a:solidFill>
                  <a:schemeClr val="accent6"/>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Modeling'!$AH$95:$AH$99</c:f>
              <c:numCache>
                <c:formatCode>General</c:formatCode>
                <c:ptCount val="5"/>
                <c:pt idx="0">
                  <c:v>111.66826393665767</c:v>
                </c:pt>
                <c:pt idx="1">
                  <c:v>118.65080949850471</c:v>
                </c:pt>
                <c:pt idx="2">
                  <c:v>126.63086156918709</c:v>
                </c:pt>
                <c:pt idx="3">
                  <c:v>134.61091363986944</c:v>
                </c:pt>
                <c:pt idx="4">
                  <c:v>142.59096571055181</c:v>
                </c:pt>
              </c:numCache>
            </c:numRef>
          </c:yVal>
          <c:smooth val="1"/>
          <c:extLst>
            <c:ext xmlns:c16="http://schemas.microsoft.com/office/drawing/2014/chart" uri="{C3380CC4-5D6E-409C-BE32-E72D297353CC}">
              <c16:uniqueId val="{00000001-E2FD-664B-81D3-4B64C7EE3B2F}"/>
            </c:ext>
          </c:extLst>
        </c:ser>
        <c:ser>
          <c:idx val="1"/>
          <c:order val="2"/>
          <c:tx>
            <c:v>Half-warp Model</c:v>
          </c:tx>
          <c:spPr>
            <a:ln w="19050" cap="rnd">
              <a:solidFill>
                <a:schemeClr val="accent2"/>
              </a:solidFill>
              <a:round/>
            </a:ln>
            <a:effectLst/>
          </c:spPr>
          <c:marker>
            <c:symbol val="triangle"/>
            <c:size val="8"/>
            <c:spPr>
              <a:solidFill>
                <a:schemeClr val="accent2"/>
              </a:solidFill>
              <a:ln w="9525">
                <a:solidFill>
                  <a:schemeClr val="accent2"/>
                </a:solidFill>
              </a:ln>
              <a:effectLst/>
            </c:spPr>
          </c:marker>
          <c:xVal>
            <c:numRef>
              <c:f>'Volta Static Power Modeling'!$P$95:$P$99</c:f>
              <c:numCache>
                <c:formatCode>General</c:formatCode>
                <c:ptCount val="5"/>
                <c:pt idx="0">
                  <c:v>1</c:v>
                </c:pt>
                <c:pt idx="1">
                  <c:v>8</c:v>
                </c:pt>
                <c:pt idx="2">
                  <c:v>16</c:v>
                </c:pt>
                <c:pt idx="3">
                  <c:v>24</c:v>
                </c:pt>
                <c:pt idx="4">
                  <c:v>32</c:v>
                </c:pt>
              </c:numCache>
            </c:numRef>
          </c:xVal>
          <c:yVal>
            <c:numRef>
              <c:f>'Volta Static Power Modeling'!$X$95:$X$99</c:f>
              <c:numCache>
                <c:formatCode>General</c:formatCode>
                <c:ptCount val="5"/>
                <c:pt idx="0">
                  <c:v>111.66826393665767</c:v>
                </c:pt>
                <c:pt idx="1">
                  <c:v>126.09885809780826</c:v>
                </c:pt>
                <c:pt idx="2">
                  <c:v>142.59096571055181</c:v>
                </c:pt>
                <c:pt idx="3">
                  <c:v>134.34491190418004</c:v>
                </c:pt>
                <c:pt idx="4">
                  <c:v>142.59096571055181</c:v>
                </c:pt>
              </c:numCache>
            </c:numRef>
          </c:yVal>
          <c:smooth val="1"/>
          <c:extLst>
            <c:ext xmlns:c16="http://schemas.microsoft.com/office/drawing/2014/chart" uri="{C3380CC4-5D6E-409C-BE32-E72D297353CC}">
              <c16:uniqueId val="{00000002-E2FD-664B-81D3-4B64C7EE3B2F}"/>
            </c:ext>
          </c:extLst>
        </c:ser>
        <c:dLbls>
          <c:showLegendKey val="0"/>
          <c:showVal val="0"/>
          <c:showCatName val="0"/>
          <c:showSerName val="0"/>
          <c:showPercent val="0"/>
          <c:showBubbleSize val="0"/>
        </c:dLbls>
        <c:axId val="2020827344"/>
        <c:axId val="2020828976"/>
      </c:scatterChart>
      <c:valAx>
        <c:axId val="202082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#Active Threads per</a:t>
                </a:r>
                <a:r>
                  <a:rPr lang="en-US" sz="1800" b="1" baseline="0"/>
                  <a:t> Warp</a:t>
                </a:r>
                <a:endParaRPr lang="en-US" sz="1800" b="1"/>
              </a:p>
            </c:rich>
          </c:tx>
          <c:layout>
            <c:manualLayout>
              <c:xMode val="edge"/>
              <c:yMode val="edge"/>
              <c:x val="0.27921212757998487"/>
              <c:y val="0.888927440557835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4"/>
        <c:minorUnit val="1"/>
      </c:valAx>
      <c:valAx>
        <c:axId val="2020828976"/>
        <c:scaling>
          <c:orientation val="minMax"/>
          <c:max val="150"/>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Watts</a:t>
                </a:r>
              </a:p>
            </c:rich>
          </c:tx>
          <c:layout>
            <c:manualLayout>
              <c:xMode val="edge"/>
              <c:yMode val="edge"/>
              <c:x val="2.0413848232281439E-3"/>
              <c:y val="0.33935289357334597"/>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ajorUnit val="10"/>
      </c:valAx>
      <c:spPr>
        <a:noFill/>
        <a:ln w="25400">
          <a:noFill/>
        </a:ln>
        <a:effectLst/>
      </c:spPr>
    </c:plotArea>
    <c:legend>
      <c:legendPos val="t"/>
      <c:layout>
        <c:manualLayout>
          <c:xMode val="edge"/>
          <c:yMode val="edge"/>
          <c:x val="6.5507695835948275E-3"/>
          <c:y val="0.10399639844381393"/>
          <c:w val="0.99005718740260351"/>
          <c:h val="0.157390112873543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03229797714513"/>
          <c:y val="4.4247367566419768E-2"/>
          <c:w val="0.73553998615454652"/>
          <c:h val="0.68979414507617498"/>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Volta_SASS_HW!$AD$3:$AD$27</c:f>
              <c:numCache>
                <c:formatCode>0.00</c:formatCode>
                <c:ptCount val="25"/>
                <c:pt idx="0">
                  <c:v>172.69880000000001</c:v>
                </c:pt>
                <c:pt idx="1">
                  <c:v>156.97620000000001</c:v>
                </c:pt>
                <c:pt idx="2">
                  <c:v>219.7978</c:v>
                </c:pt>
                <c:pt idx="3">
                  <c:v>152.1182</c:v>
                </c:pt>
                <c:pt idx="4">
                  <c:v>169.6574</c:v>
                </c:pt>
                <c:pt idx="5">
                  <c:v>111.86036</c:v>
                </c:pt>
                <c:pt idx="6">
                  <c:v>130.0522</c:v>
                </c:pt>
                <c:pt idx="7">
                  <c:v>121.5072</c:v>
                </c:pt>
                <c:pt idx="8">
                  <c:v>167.12520000000001</c:v>
                </c:pt>
                <c:pt idx="9">
                  <c:v>194.54820000000001</c:v>
                </c:pt>
                <c:pt idx="10">
                  <c:v>229.55340000000001</c:v>
                </c:pt>
                <c:pt idx="11">
                  <c:v>151.86259999999999</c:v>
                </c:pt>
                <c:pt idx="12">
                  <c:v>172.8844</c:v>
                </c:pt>
                <c:pt idx="13">
                  <c:v>201.33680000000001</c:v>
                </c:pt>
                <c:pt idx="14">
                  <c:v>189.4032</c:v>
                </c:pt>
                <c:pt idx="15">
                  <c:v>142.4556</c:v>
                </c:pt>
                <c:pt idx="16">
                  <c:v>217.49260000000001</c:v>
                </c:pt>
                <c:pt idx="17">
                  <c:v>153.00640000000001</c:v>
                </c:pt>
                <c:pt idx="18">
                  <c:v>145.70959999999999</c:v>
                </c:pt>
                <c:pt idx="19">
                  <c:v>200.44399999999999</c:v>
                </c:pt>
                <c:pt idx="20">
                  <c:v>188.54500000000002</c:v>
                </c:pt>
                <c:pt idx="21">
                  <c:v>181.99199999999999</c:v>
                </c:pt>
                <c:pt idx="22">
                  <c:v>101.92142</c:v>
                </c:pt>
                <c:pt idx="23">
                  <c:v>121.6066</c:v>
                </c:pt>
                <c:pt idx="24">
                  <c:v>177.99639999999999</c:v>
                </c:pt>
              </c:numCache>
            </c:numRef>
          </c:xVal>
          <c:yVal>
            <c:numRef>
              <c:f>Volta_SASS_HW!$AC$3:$AC$27</c:f>
              <c:numCache>
                <c:formatCode>0.00</c:formatCode>
                <c:ptCount val="25"/>
                <c:pt idx="0">
                  <c:v>154.31796</c:v>
                </c:pt>
                <c:pt idx="1">
                  <c:v>137.24273200000002</c:v>
                </c:pt>
                <c:pt idx="2">
                  <c:v>208.76855199999997</c:v>
                </c:pt>
                <c:pt idx="3">
                  <c:v>157.48014190000001</c:v>
                </c:pt>
                <c:pt idx="4">
                  <c:v>172.09084875100001</c:v>
                </c:pt>
                <c:pt idx="5">
                  <c:v>112.64522129999989</c:v>
                </c:pt>
                <c:pt idx="6">
                  <c:v>124.82138899999988</c:v>
                </c:pt>
                <c:pt idx="7">
                  <c:v>139.97034099999991</c:v>
                </c:pt>
                <c:pt idx="8">
                  <c:v>192.50099500000002</c:v>
                </c:pt>
                <c:pt idx="9">
                  <c:v>191.21037999999979</c:v>
                </c:pt>
                <c:pt idx="10">
                  <c:v>237.775273</c:v>
                </c:pt>
                <c:pt idx="11">
                  <c:v>158.19850699999989</c:v>
                </c:pt>
                <c:pt idx="12">
                  <c:v>200.95021433333335</c:v>
                </c:pt>
                <c:pt idx="13">
                  <c:v>226.37866000000002</c:v>
                </c:pt>
                <c:pt idx="14">
                  <c:v>199.79254510000001</c:v>
                </c:pt>
                <c:pt idx="15">
                  <c:v>124.78957279999999</c:v>
                </c:pt>
                <c:pt idx="16">
                  <c:v>202.64081200000004</c:v>
                </c:pt>
                <c:pt idx="17">
                  <c:v>151.3536696999999</c:v>
                </c:pt>
                <c:pt idx="18">
                  <c:v>137.69177599999975</c:v>
                </c:pt>
                <c:pt idx="19">
                  <c:v>209.79117199999996</c:v>
                </c:pt>
                <c:pt idx="20">
                  <c:v>186.33810229999943</c:v>
                </c:pt>
                <c:pt idx="21">
                  <c:v>162.13564551019999</c:v>
                </c:pt>
                <c:pt idx="22">
                  <c:v>99.557402190999966</c:v>
                </c:pt>
                <c:pt idx="23">
                  <c:v>132.13917737609981</c:v>
                </c:pt>
                <c:pt idx="24">
                  <c:v>215.34071473400002</c:v>
                </c:pt>
              </c:numCache>
            </c:numRef>
          </c:yVal>
          <c:smooth val="0"/>
          <c:extLst>
            <c:ext xmlns:c16="http://schemas.microsoft.com/office/drawing/2014/chart" uri="{C3380CC4-5D6E-409C-BE32-E72D297353CC}">
              <c16:uniqueId val="{00000000-811D-924B-A30B-AED3AE6B4D73}"/>
            </c:ext>
          </c:extLst>
        </c:ser>
        <c:ser>
          <c:idx val="1"/>
          <c:order val="1"/>
          <c:spPr>
            <a:ln w="19050" cap="rnd">
              <a:solidFill>
                <a:schemeClr val="tx1"/>
              </a:solidFill>
              <a:round/>
            </a:ln>
            <a:effectLst/>
          </c:spPr>
          <c:marker>
            <c:symbol val="none"/>
          </c:marker>
          <c:xVal>
            <c:numRef>
              <c:f>'Correlation plots'!$AQ$18:$AQ$19</c:f>
              <c:numCache>
                <c:formatCode>General</c:formatCode>
                <c:ptCount val="2"/>
                <c:pt idx="0">
                  <c:v>0</c:v>
                </c:pt>
                <c:pt idx="1">
                  <c:v>270</c:v>
                </c:pt>
              </c:numCache>
            </c:numRef>
          </c:xVal>
          <c:yVal>
            <c:numRef>
              <c:f>'Correlation plots'!$AQ$18:$AQ$19</c:f>
              <c:numCache>
                <c:formatCode>General</c:formatCode>
                <c:ptCount val="2"/>
                <c:pt idx="0">
                  <c:v>0</c:v>
                </c:pt>
                <c:pt idx="1">
                  <c:v>270</c:v>
                </c:pt>
              </c:numCache>
            </c:numRef>
          </c:yVal>
          <c:smooth val="0"/>
          <c:extLst>
            <c:ext xmlns:c16="http://schemas.microsoft.com/office/drawing/2014/chart" uri="{C3380CC4-5D6E-409C-BE32-E72D297353CC}">
              <c16:uniqueId val="{00000001-811D-924B-A30B-AED3AE6B4D73}"/>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1.0810627817618617E-2"/>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35624297962778"/>
          <c:y val="3.7050642974430399E-2"/>
          <c:w val="0.7246674442388279"/>
          <c:h val="0.68852893060617992"/>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Volta_Hybrid!$AD$3:$AD$27</c:f>
              <c:numCache>
                <c:formatCode>0.00</c:formatCode>
                <c:ptCount val="25"/>
                <c:pt idx="0">
                  <c:v>172.69880000000001</c:v>
                </c:pt>
                <c:pt idx="1">
                  <c:v>156.97620000000001</c:v>
                </c:pt>
                <c:pt idx="2">
                  <c:v>219.7978</c:v>
                </c:pt>
                <c:pt idx="3">
                  <c:v>152.1182</c:v>
                </c:pt>
                <c:pt idx="4">
                  <c:v>169.6574</c:v>
                </c:pt>
                <c:pt idx="5">
                  <c:v>181.99199999999999</c:v>
                </c:pt>
                <c:pt idx="6">
                  <c:v>101.92142</c:v>
                </c:pt>
                <c:pt idx="7">
                  <c:v>121.6066</c:v>
                </c:pt>
                <c:pt idx="8">
                  <c:v>177.99639999999999</c:v>
                </c:pt>
                <c:pt idx="9">
                  <c:v>111.86036</c:v>
                </c:pt>
                <c:pt idx="10">
                  <c:v>130.0522</c:v>
                </c:pt>
                <c:pt idx="11">
                  <c:v>121.5072</c:v>
                </c:pt>
                <c:pt idx="12">
                  <c:v>167.12520000000001</c:v>
                </c:pt>
                <c:pt idx="13">
                  <c:v>194.54820000000001</c:v>
                </c:pt>
                <c:pt idx="14">
                  <c:v>229.55340000000001</c:v>
                </c:pt>
                <c:pt idx="15">
                  <c:v>151.86259999999999</c:v>
                </c:pt>
                <c:pt idx="16">
                  <c:v>172.8844</c:v>
                </c:pt>
                <c:pt idx="17">
                  <c:v>201.33680000000001</c:v>
                </c:pt>
                <c:pt idx="18">
                  <c:v>189.4032</c:v>
                </c:pt>
                <c:pt idx="19">
                  <c:v>142.4556</c:v>
                </c:pt>
                <c:pt idx="20">
                  <c:v>217.49260000000001</c:v>
                </c:pt>
                <c:pt idx="21">
                  <c:v>153.00640000000001</c:v>
                </c:pt>
                <c:pt idx="22">
                  <c:v>145.70959999999999</c:v>
                </c:pt>
                <c:pt idx="23">
                  <c:v>200.44399999999999</c:v>
                </c:pt>
                <c:pt idx="24">
                  <c:v>188.54500000000002</c:v>
                </c:pt>
              </c:numCache>
            </c:numRef>
          </c:xVal>
          <c:yVal>
            <c:numRef>
              <c:f>Volta_Hybrid!$AC$3:$AC$27</c:f>
              <c:numCache>
                <c:formatCode>0.00</c:formatCode>
                <c:ptCount val="25"/>
                <c:pt idx="0">
                  <c:v>151.16893000000002</c:v>
                </c:pt>
                <c:pt idx="1">
                  <c:v>134.82057200000003</c:v>
                </c:pt>
                <c:pt idx="2">
                  <c:v>207.13694499999997</c:v>
                </c:pt>
                <c:pt idx="3">
                  <c:v>148.72789800000001</c:v>
                </c:pt>
                <c:pt idx="4">
                  <c:v>168.24639272300001</c:v>
                </c:pt>
                <c:pt idx="5">
                  <c:v>162.91145081009989</c:v>
                </c:pt>
                <c:pt idx="6">
                  <c:v>99.565488170142856</c:v>
                </c:pt>
                <c:pt idx="7">
                  <c:v>131.28382852157131</c:v>
                </c:pt>
                <c:pt idx="8">
                  <c:v>217.13703099014268</c:v>
                </c:pt>
                <c:pt idx="9">
                  <c:v>102.87977859999988</c:v>
                </c:pt>
                <c:pt idx="10">
                  <c:v>124.17565088118796</c:v>
                </c:pt>
                <c:pt idx="11">
                  <c:v>131.40941399999988</c:v>
                </c:pt>
                <c:pt idx="12">
                  <c:v>193.30369033333329</c:v>
                </c:pt>
                <c:pt idx="13">
                  <c:v>190.93770723529394</c:v>
                </c:pt>
                <c:pt idx="14">
                  <c:v>237.50561899999991</c:v>
                </c:pt>
                <c:pt idx="15">
                  <c:v>136.9095275</c:v>
                </c:pt>
                <c:pt idx="16">
                  <c:v>195.93556099999986</c:v>
                </c:pt>
                <c:pt idx="17">
                  <c:v>235.02890000000002</c:v>
                </c:pt>
                <c:pt idx="18">
                  <c:v>181.4468487</c:v>
                </c:pt>
                <c:pt idx="19">
                  <c:v>123.88927629999999</c:v>
                </c:pt>
                <c:pt idx="20">
                  <c:v>198.88826700000004</c:v>
                </c:pt>
                <c:pt idx="21">
                  <c:v>152.42335776190464</c:v>
                </c:pt>
                <c:pt idx="22">
                  <c:v>131.26488299999974</c:v>
                </c:pt>
                <c:pt idx="23">
                  <c:v>206.24096999999995</c:v>
                </c:pt>
                <c:pt idx="24">
                  <c:v>178.95809099999985</c:v>
                </c:pt>
              </c:numCache>
            </c:numRef>
          </c:yVal>
          <c:smooth val="0"/>
          <c:extLst>
            <c:ext xmlns:c16="http://schemas.microsoft.com/office/drawing/2014/chart" uri="{C3380CC4-5D6E-409C-BE32-E72D297353CC}">
              <c16:uniqueId val="{00000000-0CEF-3C4B-AC35-CFA1ED659CB0}"/>
            </c:ext>
          </c:extLst>
        </c:ser>
        <c:ser>
          <c:idx val="1"/>
          <c:order val="1"/>
          <c:spPr>
            <a:ln w="19050" cap="rnd">
              <a:solidFill>
                <a:schemeClr val="tx1"/>
              </a:solidFill>
              <a:round/>
            </a:ln>
            <a:effectLst/>
          </c:spPr>
          <c:marker>
            <c:symbol val="none"/>
          </c:marker>
          <c:xVal>
            <c:numRef>
              <c:f>'Correlation plots (Fig 7,10)'!$AR$27:$AR$28</c:f>
              <c:numCache>
                <c:formatCode>General</c:formatCode>
                <c:ptCount val="2"/>
                <c:pt idx="0">
                  <c:v>0</c:v>
                </c:pt>
                <c:pt idx="1">
                  <c:v>270</c:v>
                </c:pt>
              </c:numCache>
            </c:numRef>
          </c:xVal>
          <c:yVal>
            <c:numRef>
              <c:f>'Correlation plots (Fig 7,10)'!$AR$27:$AR$28</c:f>
              <c:numCache>
                <c:formatCode>General</c:formatCode>
                <c:ptCount val="2"/>
                <c:pt idx="0">
                  <c:v>0</c:v>
                </c:pt>
                <c:pt idx="1">
                  <c:v>270</c:v>
                </c:pt>
              </c:numCache>
            </c:numRef>
          </c:yVal>
          <c:smooth val="0"/>
          <c:extLst>
            <c:ext xmlns:c16="http://schemas.microsoft.com/office/drawing/2014/chart" uri="{C3380CC4-5D6E-409C-BE32-E72D297353CC}">
              <c16:uniqueId val="{00000001-0CEF-3C4B-AC35-CFA1ED659CB0}"/>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6.5541998488394119E-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03229797714513"/>
          <c:y val="4.4247367566419768E-2"/>
          <c:w val="0.73553998615454652"/>
          <c:h val="0.68979414507617498"/>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Volta_SASS_HW!$AD$3:$AD$27</c:f>
              <c:numCache>
                <c:formatCode>0.00</c:formatCode>
                <c:ptCount val="25"/>
                <c:pt idx="0">
                  <c:v>172.69880000000001</c:v>
                </c:pt>
                <c:pt idx="1">
                  <c:v>156.97620000000001</c:v>
                </c:pt>
                <c:pt idx="2">
                  <c:v>219.7978</c:v>
                </c:pt>
                <c:pt idx="3">
                  <c:v>152.1182</c:v>
                </c:pt>
                <c:pt idx="4">
                  <c:v>169.6574</c:v>
                </c:pt>
                <c:pt idx="5">
                  <c:v>111.86036</c:v>
                </c:pt>
                <c:pt idx="6">
                  <c:v>130.0522</c:v>
                </c:pt>
                <c:pt idx="7">
                  <c:v>121.5072</c:v>
                </c:pt>
                <c:pt idx="8">
                  <c:v>167.12520000000001</c:v>
                </c:pt>
                <c:pt idx="9">
                  <c:v>194.54820000000001</c:v>
                </c:pt>
                <c:pt idx="10">
                  <c:v>229.55340000000001</c:v>
                </c:pt>
                <c:pt idx="11">
                  <c:v>151.86259999999999</c:v>
                </c:pt>
                <c:pt idx="12">
                  <c:v>172.8844</c:v>
                </c:pt>
                <c:pt idx="13">
                  <c:v>201.33680000000001</c:v>
                </c:pt>
                <c:pt idx="14">
                  <c:v>189.4032</c:v>
                </c:pt>
                <c:pt idx="15">
                  <c:v>142.4556</c:v>
                </c:pt>
                <c:pt idx="16">
                  <c:v>217.49260000000001</c:v>
                </c:pt>
                <c:pt idx="17">
                  <c:v>153.00640000000001</c:v>
                </c:pt>
                <c:pt idx="18">
                  <c:v>145.70959999999999</c:v>
                </c:pt>
                <c:pt idx="19">
                  <c:v>200.44399999999999</c:v>
                </c:pt>
                <c:pt idx="20">
                  <c:v>188.54500000000002</c:v>
                </c:pt>
                <c:pt idx="21">
                  <c:v>181.99199999999999</c:v>
                </c:pt>
                <c:pt idx="22">
                  <c:v>101.92142</c:v>
                </c:pt>
                <c:pt idx="23">
                  <c:v>121.6066</c:v>
                </c:pt>
                <c:pt idx="24">
                  <c:v>177.99639999999999</c:v>
                </c:pt>
              </c:numCache>
            </c:numRef>
          </c:xVal>
          <c:yVal>
            <c:numRef>
              <c:f>Volta_SASS_HW!$AC$3:$AC$27</c:f>
              <c:numCache>
                <c:formatCode>0.00</c:formatCode>
                <c:ptCount val="25"/>
                <c:pt idx="0">
                  <c:v>154.31796</c:v>
                </c:pt>
                <c:pt idx="1">
                  <c:v>137.24273200000002</c:v>
                </c:pt>
                <c:pt idx="2">
                  <c:v>208.76855199999997</c:v>
                </c:pt>
                <c:pt idx="3">
                  <c:v>157.48014190000001</c:v>
                </c:pt>
                <c:pt idx="4">
                  <c:v>172.09084875100001</c:v>
                </c:pt>
                <c:pt idx="5">
                  <c:v>112.64522129999989</c:v>
                </c:pt>
                <c:pt idx="6">
                  <c:v>124.82138899999988</c:v>
                </c:pt>
                <c:pt idx="7">
                  <c:v>139.97034099999991</c:v>
                </c:pt>
                <c:pt idx="8">
                  <c:v>192.50099500000002</c:v>
                </c:pt>
                <c:pt idx="9">
                  <c:v>191.21037999999979</c:v>
                </c:pt>
                <c:pt idx="10">
                  <c:v>237.775273</c:v>
                </c:pt>
                <c:pt idx="11">
                  <c:v>158.19850699999989</c:v>
                </c:pt>
                <c:pt idx="12">
                  <c:v>200.95021433333335</c:v>
                </c:pt>
                <c:pt idx="13">
                  <c:v>226.37866000000002</c:v>
                </c:pt>
                <c:pt idx="14">
                  <c:v>199.79254510000001</c:v>
                </c:pt>
                <c:pt idx="15">
                  <c:v>124.78957279999999</c:v>
                </c:pt>
                <c:pt idx="16">
                  <c:v>202.64081200000004</c:v>
                </c:pt>
                <c:pt idx="17">
                  <c:v>151.3536696999999</c:v>
                </c:pt>
                <c:pt idx="18">
                  <c:v>137.69177599999975</c:v>
                </c:pt>
                <c:pt idx="19">
                  <c:v>209.79117199999996</c:v>
                </c:pt>
                <c:pt idx="20">
                  <c:v>186.33810229999943</c:v>
                </c:pt>
                <c:pt idx="21">
                  <c:v>162.13564551019999</c:v>
                </c:pt>
                <c:pt idx="22">
                  <c:v>99.557402190999966</c:v>
                </c:pt>
                <c:pt idx="23">
                  <c:v>132.13917737609981</c:v>
                </c:pt>
                <c:pt idx="24">
                  <c:v>215.34071473400002</c:v>
                </c:pt>
              </c:numCache>
            </c:numRef>
          </c:yVal>
          <c:smooth val="0"/>
          <c:extLst>
            <c:ext xmlns:c16="http://schemas.microsoft.com/office/drawing/2014/chart" uri="{C3380CC4-5D6E-409C-BE32-E72D297353CC}">
              <c16:uniqueId val="{00000000-811D-924B-A30B-AED3AE6B4D73}"/>
            </c:ext>
          </c:extLst>
        </c:ser>
        <c:ser>
          <c:idx val="1"/>
          <c:order val="1"/>
          <c:spPr>
            <a:ln w="19050" cap="rnd">
              <a:solidFill>
                <a:schemeClr val="tx1"/>
              </a:solidFill>
              <a:round/>
            </a:ln>
            <a:effectLst/>
          </c:spPr>
          <c:marker>
            <c:symbol val="none"/>
          </c:marker>
          <c:xVal>
            <c:numRef>
              <c:f>'Correlation plots'!$AQ$18:$AQ$19</c:f>
              <c:numCache>
                <c:formatCode>General</c:formatCode>
                <c:ptCount val="2"/>
                <c:pt idx="0">
                  <c:v>0</c:v>
                </c:pt>
                <c:pt idx="1">
                  <c:v>270</c:v>
                </c:pt>
              </c:numCache>
            </c:numRef>
          </c:xVal>
          <c:yVal>
            <c:numRef>
              <c:f>'Correlation plots'!$AQ$18:$AQ$19</c:f>
              <c:numCache>
                <c:formatCode>General</c:formatCode>
                <c:ptCount val="2"/>
                <c:pt idx="0">
                  <c:v>0</c:v>
                </c:pt>
                <c:pt idx="1">
                  <c:v>270</c:v>
                </c:pt>
              </c:numCache>
            </c:numRef>
          </c:yVal>
          <c:smooth val="0"/>
          <c:extLst>
            <c:ext xmlns:c16="http://schemas.microsoft.com/office/drawing/2014/chart" uri="{C3380CC4-5D6E-409C-BE32-E72D297353CC}">
              <c16:uniqueId val="{00000001-811D-924B-A30B-AED3AE6B4D73}"/>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1.0810627817618617E-2"/>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35624297962778"/>
          <c:y val="3.7050642974430399E-2"/>
          <c:w val="0.7246674442388279"/>
          <c:h val="0.68852893060617992"/>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Volta_Hybrid!$AD$3:$AD$27</c:f>
              <c:numCache>
                <c:formatCode>0.00</c:formatCode>
                <c:ptCount val="25"/>
                <c:pt idx="0">
                  <c:v>172.69880000000001</c:v>
                </c:pt>
                <c:pt idx="1">
                  <c:v>156.97620000000001</c:v>
                </c:pt>
                <c:pt idx="2">
                  <c:v>219.7978</c:v>
                </c:pt>
                <c:pt idx="3">
                  <c:v>152.1182</c:v>
                </c:pt>
                <c:pt idx="4">
                  <c:v>169.6574</c:v>
                </c:pt>
                <c:pt idx="5">
                  <c:v>181.99199999999999</c:v>
                </c:pt>
                <c:pt idx="6">
                  <c:v>101.92142</c:v>
                </c:pt>
                <c:pt idx="7">
                  <c:v>121.6066</c:v>
                </c:pt>
                <c:pt idx="8">
                  <c:v>177.99639999999999</c:v>
                </c:pt>
                <c:pt idx="9">
                  <c:v>111.86036</c:v>
                </c:pt>
                <c:pt idx="10">
                  <c:v>130.0522</c:v>
                </c:pt>
                <c:pt idx="11">
                  <c:v>121.5072</c:v>
                </c:pt>
                <c:pt idx="12">
                  <c:v>167.12520000000001</c:v>
                </c:pt>
                <c:pt idx="13">
                  <c:v>194.54820000000001</c:v>
                </c:pt>
                <c:pt idx="14">
                  <c:v>229.55340000000001</c:v>
                </c:pt>
                <c:pt idx="15">
                  <c:v>151.86259999999999</c:v>
                </c:pt>
                <c:pt idx="16">
                  <c:v>172.8844</c:v>
                </c:pt>
                <c:pt idx="17">
                  <c:v>201.33680000000001</c:v>
                </c:pt>
                <c:pt idx="18">
                  <c:v>189.4032</c:v>
                </c:pt>
                <c:pt idx="19">
                  <c:v>142.4556</c:v>
                </c:pt>
                <c:pt idx="20">
                  <c:v>217.49260000000001</c:v>
                </c:pt>
                <c:pt idx="21">
                  <c:v>153.00640000000001</c:v>
                </c:pt>
                <c:pt idx="22">
                  <c:v>145.70959999999999</c:v>
                </c:pt>
                <c:pt idx="23">
                  <c:v>200.44399999999999</c:v>
                </c:pt>
                <c:pt idx="24">
                  <c:v>188.54500000000002</c:v>
                </c:pt>
              </c:numCache>
            </c:numRef>
          </c:xVal>
          <c:yVal>
            <c:numRef>
              <c:f>Volta_Hybrid!$AC$3:$AC$27</c:f>
              <c:numCache>
                <c:formatCode>0.00</c:formatCode>
                <c:ptCount val="25"/>
                <c:pt idx="0">
                  <c:v>151.16893000000002</c:v>
                </c:pt>
                <c:pt idx="1">
                  <c:v>134.82057200000003</c:v>
                </c:pt>
                <c:pt idx="2">
                  <c:v>207.13694499999997</c:v>
                </c:pt>
                <c:pt idx="3">
                  <c:v>148.72789800000001</c:v>
                </c:pt>
                <c:pt idx="4">
                  <c:v>168.24639272300001</c:v>
                </c:pt>
                <c:pt idx="5">
                  <c:v>162.91145081009989</c:v>
                </c:pt>
                <c:pt idx="6">
                  <c:v>99.565488170142856</c:v>
                </c:pt>
                <c:pt idx="7">
                  <c:v>131.28382852157131</c:v>
                </c:pt>
                <c:pt idx="8">
                  <c:v>217.13703099014268</c:v>
                </c:pt>
                <c:pt idx="9">
                  <c:v>102.87977859999988</c:v>
                </c:pt>
                <c:pt idx="10">
                  <c:v>124.17565088118796</c:v>
                </c:pt>
                <c:pt idx="11">
                  <c:v>131.40941399999988</c:v>
                </c:pt>
                <c:pt idx="12">
                  <c:v>193.30369033333329</c:v>
                </c:pt>
                <c:pt idx="13">
                  <c:v>190.93770723529394</c:v>
                </c:pt>
                <c:pt idx="14">
                  <c:v>237.50561899999991</c:v>
                </c:pt>
                <c:pt idx="15">
                  <c:v>136.9095275</c:v>
                </c:pt>
                <c:pt idx="16">
                  <c:v>195.93556099999986</c:v>
                </c:pt>
                <c:pt idx="17">
                  <c:v>235.02890000000002</c:v>
                </c:pt>
                <c:pt idx="18">
                  <c:v>181.4468487</c:v>
                </c:pt>
                <c:pt idx="19">
                  <c:v>123.88927629999999</c:v>
                </c:pt>
                <c:pt idx="20">
                  <c:v>198.88826700000004</c:v>
                </c:pt>
                <c:pt idx="21">
                  <c:v>152.42335776190464</c:v>
                </c:pt>
                <c:pt idx="22">
                  <c:v>131.26488299999974</c:v>
                </c:pt>
                <c:pt idx="23">
                  <c:v>206.24096999999995</c:v>
                </c:pt>
                <c:pt idx="24">
                  <c:v>178.95809099999985</c:v>
                </c:pt>
              </c:numCache>
            </c:numRef>
          </c:yVal>
          <c:smooth val="0"/>
          <c:extLst>
            <c:ext xmlns:c16="http://schemas.microsoft.com/office/drawing/2014/chart" uri="{C3380CC4-5D6E-409C-BE32-E72D297353CC}">
              <c16:uniqueId val="{00000000-0CEF-3C4B-AC35-CFA1ED659CB0}"/>
            </c:ext>
          </c:extLst>
        </c:ser>
        <c:ser>
          <c:idx val="1"/>
          <c:order val="1"/>
          <c:spPr>
            <a:ln w="19050" cap="rnd">
              <a:solidFill>
                <a:schemeClr val="tx1"/>
              </a:solidFill>
              <a:round/>
            </a:ln>
            <a:effectLst/>
          </c:spPr>
          <c:marker>
            <c:symbol val="none"/>
          </c:marker>
          <c:xVal>
            <c:numRef>
              <c:f>'Correlation plots (Fig 7,10)'!$AR$27:$AR$28</c:f>
              <c:numCache>
                <c:formatCode>General</c:formatCode>
                <c:ptCount val="2"/>
                <c:pt idx="0">
                  <c:v>0</c:v>
                </c:pt>
                <c:pt idx="1">
                  <c:v>270</c:v>
                </c:pt>
              </c:numCache>
            </c:numRef>
          </c:xVal>
          <c:yVal>
            <c:numRef>
              <c:f>'Correlation plots (Fig 7,10)'!$AR$27:$AR$28</c:f>
              <c:numCache>
                <c:formatCode>General</c:formatCode>
                <c:ptCount val="2"/>
                <c:pt idx="0">
                  <c:v>0</c:v>
                </c:pt>
                <c:pt idx="1">
                  <c:v>270</c:v>
                </c:pt>
              </c:numCache>
            </c:numRef>
          </c:yVal>
          <c:smooth val="0"/>
          <c:extLst>
            <c:ext xmlns:c16="http://schemas.microsoft.com/office/drawing/2014/chart" uri="{C3380CC4-5D6E-409C-BE32-E72D297353CC}">
              <c16:uniqueId val="{00000001-0CEF-3C4B-AC35-CFA1ED659CB0}"/>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6.5541998488394119E-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36353607972917"/>
          <c:y val="4.3577508435634689E-2"/>
          <c:w val="0.72702518163490437"/>
          <c:h val="0.67621033167799294"/>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Volta_SASS_SIM!$AF$3:$AF$28</c:f>
              <c:numCache>
                <c:formatCode>0.00</c:formatCode>
                <c:ptCount val="26"/>
                <c:pt idx="0">
                  <c:v>172.69880000000001</c:v>
                </c:pt>
                <c:pt idx="1">
                  <c:v>156.97620000000001</c:v>
                </c:pt>
                <c:pt idx="2">
                  <c:v>219.7978</c:v>
                </c:pt>
                <c:pt idx="3">
                  <c:v>152.1182</c:v>
                </c:pt>
                <c:pt idx="4">
                  <c:v>169.6574</c:v>
                </c:pt>
                <c:pt idx="5">
                  <c:v>181.99199999999999</c:v>
                </c:pt>
                <c:pt idx="6">
                  <c:v>101.92142</c:v>
                </c:pt>
                <c:pt idx="7">
                  <c:v>121.6066</c:v>
                </c:pt>
                <c:pt idx="8">
                  <c:v>177.99639999999999</c:v>
                </c:pt>
                <c:pt idx="9">
                  <c:v>111.86036</c:v>
                </c:pt>
                <c:pt idx="10">
                  <c:v>130.0522</c:v>
                </c:pt>
                <c:pt idx="11">
                  <c:v>121.5072</c:v>
                </c:pt>
                <c:pt idx="12">
                  <c:v>167.12520000000001</c:v>
                </c:pt>
                <c:pt idx="13">
                  <c:v>194.54820000000001</c:v>
                </c:pt>
                <c:pt idx="14">
                  <c:v>229.55340000000001</c:v>
                </c:pt>
                <c:pt idx="15">
                  <c:v>151.86259999999999</c:v>
                </c:pt>
                <c:pt idx="16">
                  <c:v>172.8844</c:v>
                </c:pt>
                <c:pt idx="17">
                  <c:v>201.33680000000001</c:v>
                </c:pt>
                <c:pt idx="18">
                  <c:v>189.4032</c:v>
                </c:pt>
                <c:pt idx="19">
                  <c:v>142.4556</c:v>
                </c:pt>
                <c:pt idx="20">
                  <c:v>217.49260000000001</c:v>
                </c:pt>
                <c:pt idx="21">
                  <c:v>152.56379999999999</c:v>
                </c:pt>
                <c:pt idx="22">
                  <c:v>153.00640000000001</c:v>
                </c:pt>
                <c:pt idx="23">
                  <c:v>145.70959999999999</c:v>
                </c:pt>
                <c:pt idx="24">
                  <c:v>200.44399999999999</c:v>
                </c:pt>
                <c:pt idx="25">
                  <c:v>188.54500000000002</c:v>
                </c:pt>
              </c:numCache>
            </c:numRef>
          </c:xVal>
          <c:yVal>
            <c:numRef>
              <c:f>Volta_SASS_SIM!$AE$3:$AE$28</c:f>
              <c:numCache>
                <c:formatCode>0.00</c:formatCode>
                <c:ptCount val="26"/>
                <c:pt idx="0">
                  <c:v>168.70287459999997</c:v>
                </c:pt>
                <c:pt idx="1">
                  <c:v>151.64211499999999</c:v>
                </c:pt>
                <c:pt idx="2">
                  <c:v>158.86785420000001</c:v>
                </c:pt>
                <c:pt idx="3">
                  <c:v>155.47432079000001</c:v>
                </c:pt>
                <c:pt idx="4">
                  <c:v>173.111291792</c:v>
                </c:pt>
                <c:pt idx="5">
                  <c:v>203.8045747413</c:v>
                </c:pt>
                <c:pt idx="6">
                  <c:v>97.529406779142789</c:v>
                </c:pt>
                <c:pt idx="7">
                  <c:v>126.13960830985695</c:v>
                </c:pt>
                <c:pt idx="8">
                  <c:v>216.98144175314269</c:v>
                </c:pt>
                <c:pt idx="9">
                  <c:v>100.56037121999991</c:v>
                </c:pt>
                <c:pt idx="10">
                  <c:v>91.052533895049308</c:v>
                </c:pt>
                <c:pt idx="11">
                  <c:v>130.31900445555539</c:v>
                </c:pt>
                <c:pt idx="12">
                  <c:v>196.22867339999976</c:v>
                </c:pt>
                <c:pt idx="13">
                  <c:v>200.91777065294093</c:v>
                </c:pt>
                <c:pt idx="14">
                  <c:v>221.73983999999996</c:v>
                </c:pt>
                <c:pt idx="15">
                  <c:v>166.77745376250002</c:v>
                </c:pt>
                <c:pt idx="16">
                  <c:v>194.38816821666651</c:v>
                </c:pt>
                <c:pt idx="17">
                  <c:v>198.8916643</c:v>
                </c:pt>
                <c:pt idx="18">
                  <c:v>179.40126899999987</c:v>
                </c:pt>
                <c:pt idx="19">
                  <c:v>152.10258384000002</c:v>
                </c:pt>
                <c:pt idx="20">
                  <c:v>211.74549400000001</c:v>
                </c:pt>
                <c:pt idx="21">
                  <c:v>185.48980703999982</c:v>
                </c:pt>
                <c:pt idx="22">
                  <c:v>165.61565337619024</c:v>
                </c:pt>
                <c:pt idx="23">
                  <c:v>147.29663302857108</c:v>
                </c:pt>
                <c:pt idx="24">
                  <c:v>228.21529299999997</c:v>
                </c:pt>
                <c:pt idx="25">
                  <c:v>177.38674322482183</c:v>
                </c:pt>
              </c:numCache>
            </c:numRef>
          </c:yVal>
          <c:smooth val="0"/>
          <c:extLst>
            <c:ext xmlns:c16="http://schemas.microsoft.com/office/drawing/2014/chart" uri="{C3380CC4-5D6E-409C-BE32-E72D297353CC}">
              <c16:uniqueId val="{00000000-01E1-F645-BB4C-6460E620F256}"/>
            </c:ext>
          </c:extLst>
        </c:ser>
        <c:ser>
          <c:idx val="1"/>
          <c:order val="1"/>
          <c:spPr>
            <a:ln w="19050" cap="rnd">
              <a:solidFill>
                <a:schemeClr val="tx1"/>
              </a:solidFill>
              <a:round/>
            </a:ln>
            <a:effectLst/>
          </c:spPr>
          <c:marker>
            <c:symbol val="none"/>
          </c:marker>
          <c:xVal>
            <c:numRef>
              <c:f>'Correlation plots (Fig 7,10)'!$AR$27:$AR$28</c:f>
              <c:numCache>
                <c:formatCode>General</c:formatCode>
                <c:ptCount val="2"/>
                <c:pt idx="0">
                  <c:v>0</c:v>
                </c:pt>
                <c:pt idx="1">
                  <c:v>270</c:v>
                </c:pt>
              </c:numCache>
            </c:numRef>
          </c:xVal>
          <c:yVal>
            <c:numRef>
              <c:f>'Correlation plots (Fig 7,10)'!$AR$27:$AR$28</c:f>
              <c:numCache>
                <c:formatCode>General</c:formatCode>
                <c:ptCount val="2"/>
                <c:pt idx="0">
                  <c:v>0</c:v>
                </c:pt>
                <c:pt idx="1">
                  <c:v>270</c:v>
                </c:pt>
              </c:numCache>
            </c:numRef>
          </c:yVal>
          <c:smooth val="0"/>
          <c:extLst>
            <c:ext xmlns:c16="http://schemas.microsoft.com/office/drawing/2014/chart" uri="{C3380CC4-5D6E-409C-BE32-E72D297353CC}">
              <c16:uniqueId val="{00000001-01E1-F645-BB4C-6460E620F256}"/>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6.86306486441131E-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03229797714513"/>
          <c:y val="4.4247367566419768E-2"/>
          <c:w val="0.73553998615454652"/>
          <c:h val="0.68979414507617498"/>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Volta_SASS_HW!$AD$3:$AD$27</c:f>
              <c:numCache>
                <c:formatCode>0.00</c:formatCode>
                <c:ptCount val="25"/>
                <c:pt idx="0">
                  <c:v>172.69880000000001</c:v>
                </c:pt>
                <c:pt idx="1">
                  <c:v>156.97620000000001</c:v>
                </c:pt>
                <c:pt idx="2">
                  <c:v>219.7978</c:v>
                </c:pt>
                <c:pt idx="3">
                  <c:v>152.1182</c:v>
                </c:pt>
                <c:pt idx="4">
                  <c:v>169.6574</c:v>
                </c:pt>
                <c:pt idx="5">
                  <c:v>111.86036</c:v>
                </c:pt>
                <c:pt idx="6">
                  <c:v>130.0522</c:v>
                </c:pt>
                <c:pt idx="7">
                  <c:v>121.5072</c:v>
                </c:pt>
                <c:pt idx="8">
                  <c:v>167.12520000000001</c:v>
                </c:pt>
                <c:pt idx="9">
                  <c:v>194.54820000000001</c:v>
                </c:pt>
                <c:pt idx="10">
                  <c:v>229.55340000000001</c:v>
                </c:pt>
                <c:pt idx="11">
                  <c:v>151.86259999999999</c:v>
                </c:pt>
                <c:pt idx="12">
                  <c:v>172.8844</c:v>
                </c:pt>
                <c:pt idx="13">
                  <c:v>201.33680000000001</c:v>
                </c:pt>
                <c:pt idx="14">
                  <c:v>189.4032</c:v>
                </c:pt>
                <c:pt idx="15">
                  <c:v>142.4556</c:v>
                </c:pt>
                <c:pt idx="16">
                  <c:v>217.49260000000001</c:v>
                </c:pt>
                <c:pt idx="17">
                  <c:v>153.00640000000001</c:v>
                </c:pt>
                <c:pt idx="18">
                  <c:v>145.70959999999999</c:v>
                </c:pt>
                <c:pt idx="19">
                  <c:v>200.44399999999999</c:v>
                </c:pt>
                <c:pt idx="20">
                  <c:v>188.54500000000002</c:v>
                </c:pt>
                <c:pt idx="21">
                  <c:v>181.99199999999999</c:v>
                </c:pt>
                <c:pt idx="22">
                  <c:v>101.92142</c:v>
                </c:pt>
                <c:pt idx="23">
                  <c:v>121.6066</c:v>
                </c:pt>
                <c:pt idx="24">
                  <c:v>177.99639999999999</c:v>
                </c:pt>
              </c:numCache>
            </c:numRef>
          </c:xVal>
          <c:yVal>
            <c:numRef>
              <c:f>Volta_SASS_HW!$AC$3:$AC$27</c:f>
              <c:numCache>
                <c:formatCode>0.00</c:formatCode>
                <c:ptCount val="25"/>
                <c:pt idx="0">
                  <c:v>154.31796</c:v>
                </c:pt>
                <c:pt idx="1">
                  <c:v>137.24273200000002</c:v>
                </c:pt>
                <c:pt idx="2">
                  <c:v>208.76855199999997</c:v>
                </c:pt>
                <c:pt idx="3">
                  <c:v>157.48014190000001</c:v>
                </c:pt>
                <c:pt idx="4">
                  <c:v>172.09084875100001</c:v>
                </c:pt>
                <c:pt idx="5">
                  <c:v>112.64522129999989</c:v>
                </c:pt>
                <c:pt idx="6">
                  <c:v>124.82138899999988</c:v>
                </c:pt>
                <c:pt idx="7">
                  <c:v>139.97034099999991</c:v>
                </c:pt>
                <c:pt idx="8">
                  <c:v>192.50099500000002</c:v>
                </c:pt>
                <c:pt idx="9">
                  <c:v>191.21037999999979</c:v>
                </c:pt>
                <c:pt idx="10">
                  <c:v>237.775273</c:v>
                </c:pt>
                <c:pt idx="11">
                  <c:v>158.19850699999989</c:v>
                </c:pt>
                <c:pt idx="12">
                  <c:v>200.95021433333335</c:v>
                </c:pt>
                <c:pt idx="13">
                  <c:v>226.37866000000002</c:v>
                </c:pt>
                <c:pt idx="14">
                  <c:v>199.79254510000001</c:v>
                </c:pt>
                <c:pt idx="15">
                  <c:v>124.78957279999999</c:v>
                </c:pt>
                <c:pt idx="16">
                  <c:v>202.64081200000004</c:v>
                </c:pt>
                <c:pt idx="17">
                  <c:v>151.3536696999999</c:v>
                </c:pt>
                <c:pt idx="18">
                  <c:v>137.69177599999975</c:v>
                </c:pt>
                <c:pt idx="19">
                  <c:v>209.79117199999996</c:v>
                </c:pt>
                <c:pt idx="20">
                  <c:v>186.33810229999943</c:v>
                </c:pt>
                <c:pt idx="21">
                  <c:v>162.13564551019999</c:v>
                </c:pt>
                <c:pt idx="22">
                  <c:v>99.557402190999966</c:v>
                </c:pt>
                <c:pt idx="23">
                  <c:v>132.13917737609981</c:v>
                </c:pt>
                <c:pt idx="24">
                  <c:v>215.34071473400002</c:v>
                </c:pt>
              </c:numCache>
            </c:numRef>
          </c:yVal>
          <c:smooth val="0"/>
          <c:extLst>
            <c:ext xmlns:c16="http://schemas.microsoft.com/office/drawing/2014/chart" uri="{C3380CC4-5D6E-409C-BE32-E72D297353CC}">
              <c16:uniqueId val="{00000000-811D-924B-A30B-AED3AE6B4D73}"/>
            </c:ext>
          </c:extLst>
        </c:ser>
        <c:ser>
          <c:idx val="1"/>
          <c:order val="1"/>
          <c:spPr>
            <a:ln w="19050" cap="rnd">
              <a:solidFill>
                <a:schemeClr val="tx1"/>
              </a:solidFill>
              <a:round/>
            </a:ln>
            <a:effectLst/>
          </c:spPr>
          <c:marker>
            <c:symbol val="none"/>
          </c:marker>
          <c:xVal>
            <c:numRef>
              <c:f>'Correlation plots'!$AQ$18:$AQ$19</c:f>
              <c:numCache>
                <c:formatCode>General</c:formatCode>
                <c:ptCount val="2"/>
                <c:pt idx="0">
                  <c:v>0</c:v>
                </c:pt>
                <c:pt idx="1">
                  <c:v>270</c:v>
                </c:pt>
              </c:numCache>
            </c:numRef>
          </c:xVal>
          <c:yVal>
            <c:numRef>
              <c:f>'Correlation plots'!$AQ$18:$AQ$19</c:f>
              <c:numCache>
                <c:formatCode>General</c:formatCode>
                <c:ptCount val="2"/>
                <c:pt idx="0">
                  <c:v>0</c:v>
                </c:pt>
                <c:pt idx="1">
                  <c:v>270</c:v>
                </c:pt>
              </c:numCache>
            </c:numRef>
          </c:yVal>
          <c:smooth val="0"/>
          <c:extLst>
            <c:ext xmlns:c16="http://schemas.microsoft.com/office/drawing/2014/chart" uri="{C3380CC4-5D6E-409C-BE32-E72D297353CC}">
              <c16:uniqueId val="{00000001-811D-924B-A30B-AED3AE6B4D73}"/>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1.0810627817618617E-2"/>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'Volta Static Power Modeling'!$T$191</c:f>
              <c:strCache>
                <c:ptCount val="1"/>
                <c:pt idx="0">
                  <c:v>Constant</c:v>
                </c:pt>
              </c:strCache>
            </c:strRef>
          </c:tx>
          <c:spPr>
            <a:solidFill>
              <a:schemeClr val="accent1"/>
            </a:solidFill>
            <a:ln>
              <a:noFill/>
            </a:ln>
            <a:effectLst/>
          </c:spPr>
          <c:invertIfNegative val="0"/>
          <c:cat>
            <c:strRef>
              <c:f>'Volta Static Power Modeling'!$S$192:$S$198</c:f>
              <c:strCache>
                <c:ptCount val="1"/>
                <c:pt idx="0">
                  <c:v>Inactive Chip</c:v>
                </c:pt>
              </c:strCache>
            </c:strRef>
          </c:cat>
          <c:val>
            <c:numRef>
              <c:f>'Volta Static Power Modeling'!$T$192:$T$198</c:f>
              <c:numCache>
                <c:formatCode>General</c:formatCode>
                <c:ptCount val="7"/>
                <c:pt idx="0" formatCode="0">
                  <c:v>32.507056020754789</c:v>
                </c:pt>
                <c:pt idx="1">
                  <c:v>0</c:v>
                </c:pt>
                <c:pt idx="2">
                  <c:v>0</c:v>
                </c:pt>
                <c:pt idx="3">
                  <c:v>0</c:v>
                </c:pt>
                <c:pt idx="4">
                  <c:v>0</c:v>
                </c:pt>
                <c:pt idx="5">
                  <c:v>0</c:v>
                </c:pt>
                <c:pt idx="6">
                  <c:v>0</c:v>
                </c:pt>
              </c:numCache>
            </c:numRef>
          </c:val>
          <c:extLst>
            <c:ext xmlns:c16="http://schemas.microsoft.com/office/drawing/2014/chart" uri="{C3380CC4-5D6E-409C-BE32-E72D297353CC}">
              <c16:uniqueId val="{00000000-4E4F-4A5A-9F90-4432DDECAA07}"/>
            </c:ext>
          </c:extLst>
        </c:ser>
        <c:ser>
          <c:idx val="1"/>
          <c:order val="1"/>
          <c:tx>
            <c:strRef>
              <c:f>'Volta Static Power Modeling'!$U$191</c:f>
              <c:strCache>
                <c:ptCount val="1"/>
                <c:pt idx="0">
                  <c:v>Chip Global</c:v>
                </c:pt>
              </c:strCache>
            </c:strRef>
          </c:tx>
          <c:spPr>
            <a:solidFill>
              <a:schemeClr val="accent2"/>
            </a:solidFill>
            <a:ln>
              <a:noFill/>
            </a:ln>
            <a:effectLst/>
          </c:spPr>
          <c:invertIfNegative val="0"/>
          <c:cat>
            <c:strRef>
              <c:f>'Volta Static Power Modeling'!$S$192:$S$198</c:f>
              <c:strCache>
                <c:ptCount val="1"/>
                <c:pt idx="0">
                  <c:v>Inactive Chip</c:v>
                </c:pt>
              </c:strCache>
            </c:strRef>
          </c:cat>
          <c:val>
            <c:numRef>
              <c:f>'Volta Static Power Modeling'!$U$192:$U$198</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1-4E4F-4A5A-9F90-4432DDECAA07}"/>
            </c:ext>
          </c:extLst>
        </c:ser>
        <c:ser>
          <c:idx val="2"/>
          <c:order val="2"/>
          <c:tx>
            <c:strRef>
              <c:f>'Volta Static Power Modeling'!$V$191</c:f>
              <c:strCache>
                <c:ptCount val="1"/>
                <c:pt idx="0">
                  <c:v>SM Activation</c:v>
                </c:pt>
              </c:strCache>
            </c:strRef>
          </c:tx>
          <c:spPr>
            <a:solidFill>
              <a:schemeClr val="accent3"/>
            </a:solidFill>
            <a:ln>
              <a:noFill/>
            </a:ln>
            <a:effectLst/>
          </c:spPr>
          <c:invertIfNegative val="0"/>
          <c:cat>
            <c:strRef>
              <c:f>'Volta Static Power Modeling'!$S$192:$S$198</c:f>
              <c:strCache>
                <c:ptCount val="1"/>
                <c:pt idx="0">
                  <c:v>Inactive Chip</c:v>
                </c:pt>
              </c:strCache>
            </c:strRef>
          </c:cat>
          <c:val>
            <c:numRef>
              <c:f>'Volta Static Power Modeling'!$V$192:$V$198</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2-4E4F-4A5A-9F90-4432DDECAA07}"/>
            </c:ext>
          </c:extLst>
        </c:ser>
        <c:ser>
          <c:idx val="3"/>
          <c:order val="3"/>
          <c:tx>
            <c:strRef>
              <c:f>'Volta Static Power Modeling'!$W$191</c:f>
              <c:strCache>
                <c:ptCount val="1"/>
                <c:pt idx="0">
                  <c:v>Addl. Lanes</c:v>
                </c:pt>
              </c:strCache>
            </c:strRef>
          </c:tx>
          <c:spPr>
            <a:solidFill>
              <a:schemeClr val="accent4"/>
            </a:solidFill>
            <a:ln>
              <a:noFill/>
            </a:ln>
            <a:effectLst/>
          </c:spPr>
          <c:invertIfNegative val="0"/>
          <c:cat>
            <c:strRef>
              <c:f>'Volta Static Power Modeling'!$S$192:$S$198</c:f>
              <c:strCache>
                <c:ptCount val="1"/>
                <c:pt idx="0">
                  <c:v>Inactive Chip</c:v>
                </c:pt>
              </c:strCache>
            </c:strRef>
          </c:cat>
          <c:val>
            <c:numRef>
              <c:f>'Volta Static Power Modeling'!$W$192:$W$198</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3-4E4F-4A5A-9F90-4432DDECAA07}"/>
            </c:ext>
          </c:extLst>
        </c:ser>
        <c:dLbls>
          <c:showLegendKey val="0"/>
          <c:showVal val="0"/>
          <c:showCatName val="0"/>
          <c:showSerName val="0"/>
          <c:showPercent val="0"/>
          <c:showBubbleSize val="0"/>
        </c:dLbls>
        <c:gapWidth val="50"/>
        <c:overlap val="100"/>
        <c:axId val="685690336"/>
        <c:axId val="685691152"/>
      </c:barChart>
      <c:catAx>
        <c:axId val="68569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1152"/>
        <c:crosses val="autoZero"/>
        <c:auto val="1"/>
        <c:lblAlgn val="ctr"/>
        <c:lblOffset val="100"/>
        <c:noMultiLvlLbl val="0"/>
      </c:catAx>
      <c:valAx>
        <c:axId val="685691152"/>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800" b="1">
                    <a:solidFill>
                      <a:schemeClr val="tx1"/>
                    </a:solidFill>
                  </a:rPr>
                  <a:t>Measured Power (W)</a:t>
                </a:r>
              </a:p>
            </c:rich>
          </c:tx>
          <c:layout>
            <c:manualLayout>
              <c:xMode val="edge"/>
              <c:yMode val="edge"/>
              <c:x val="0"/>
              <c:y val="8.6334859446768747E-2"/>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0336"/>
        <c:crosses val="autoZero"/>
        <c:crossBetween val="between"/>
      </c:valAx>
      <c:spPr>
        <a:noFill/>
        <a:ln w="25400">
          <a:noFill/>
        </a:ln>
        <a:effectLst/>
      </c:spPr>
    </c:plotArea>
    <c:legend>
      <c:legendPos val="r"/>
      <c:layout>
        <c:manualLayout>
          <c:xMode val="edge"/>
          <c:yMode val="edge"/>
          <c:x val="0.8321408022864839"/>
          <c:y val="0.22740218399875842"/>
          <c:w val="0.16037028891000363"/>
          <c:h val="0.4560806236977404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35624297962778"/>
          <c:y val="3.7050642974430399E-2"/>
          <c:w val="0.7246674442388279"/>
          <c:h val="0.68852893060617992"/>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Volta_Hybrid!$AD$3:$AD$27</c:f>
              <c:numCache>
                <c:formatCode>0.00</c:formatCode>
                <c:ptCount val="25"/>
                <c:pt idx="0">
                  <c:v>172.69880000000001</c:v>
                </c:pt>
                <c:pt idx="1">
                  <c:v>156.97620000000001</c:v>
                </c:pt>
                <c:pt idx="2">
                  <c:v>219.7978</c:v>
                </c:pt>
                <c:pt idx="3">
                  <c:v>152.1182</c:v>
                </c:pt>
                <c:pt idx="4">
                  <c:v>169.6574</c:v>
                </c:pt>
                <c:pt idx="5">
                  <c:v>181.99199999999999</c:v>
                </c:pt>
                <c:pt idx="6">
                  <c:v>101.92142</c:v>
                </c:pt>
                <c:pt idx="7">
                  <c:v>121.6066</c:v>
                </c:pt>
                <c:pt idx="8">
                  <c:v>177.99639999999999</c:v>
                </c:pt>
                <c:pt idx="9">
                  <c:v>111.86036</c:v>
                </c:pt>
                <c:pt idx="10">
                  <c:v>130.0522</c:v>
                </c:pt>
                <c:pt idx="11">
                  <c:v>121.5072</c:v>
                </c:pt>
                <c:pt idx="12">
                  <c:v>167.12520000000001</c:v>
                </c:pt>
                <c:pt idx="13">
                  <c:v>194.54820000000001</c:v>
                </c:pt>
                <c:pt idx="14">
                  <c:v>229.55340000000001</c:v>
                </c:pt>
                <c:pt idx="15">
                  <c:v>151.86259999999999</c:v>
                </c:pt>
                <c:pt idx="16">
                  <c:v>172.8844</c:v>
                </c:pt>
                <c:pt idx="17">
                  <c:v>201.33680000000001</c:v>
                </c:pt>
                <c:pt idx="18">
                  <c:v>189.4032</c:v>
                </c:pt>
                <c:pt idx="19">
                  <c:v>142.4556</c:v>
                </c:pt>
                <c:pt idx="20">
                  <c:v>217.49260000000001</c:v>
                </c:pt>
                <c:pt idx="21">
                  <c:v>153.00640000000001</c:v>
                </c:pt>
                <c:pt idx="22">
                  <c:v>145.70959999999999</c:v>
                </c:pt>
                <c:pt idx="23">
                  <c:v>200.44399999999999</c:v>
                </c:pt>
                <c:pt idx="24">
                  <c:v>188.54500000000002</c:v>
                </c:pt>
              </c:numCache>
            </c:numRef>
          </c:xVal>
          <c:yVal>
            <c:numRef>
              <c:f>Volta_Hybrid!$AC$3:$AC$27</c:f>
              <c:numCache>
                <c:formatCode>0.00</c:formatCode>
                <c:ptCount val="25"/>
                <c:pt idx="0">
                  <c:v>151.16893000000002</c:v>
                </c:pt>
                <c:pt idx="1">
                  <c:v>134.82057200000003</c:v>
                </c:pt>
                <c:pt idx="2">
                  <c:v>207.13694499999997</c:v>
                </c:pt>
                <c:pt idx="3">
                  <c:v>148.72789800000001</c:v>
                </c:pt>
                <c:pt idx="4">
                  <c:v>168.24639272300001</c:v>
                </c:pt>
                <c:pt idx="5">
                  <c:v>162.91145081009989</c:v>
                </c:pt>
                <c:pt idx="6">
                  <c:v>99.565488170142856</c:v>
                </c:pt>
                <c:pt idx="7">
                  <c:v>131.28382852157131</c:v>
                </c:pt>
                <c:pt idx="8">
                  <c:v>217.13703099014268</c:v>
                </c:pt>
                <c:pt idx="9">
                  <c:v>102.87977859999988</c:v>
                </c:pt>
                <c:pt idx="10">
                  <c:v>124.17565088118796</c:v>
                </c:pt>
                <c:pt idx="11">
                  <c:v>131.40941399999988</c:v>
                </c:pt>
                <c:pt idx="12">
                  <c:v>193.30369033333329</c:v>
                </c:pt>
                <c:pt idx="13">
                  <c:v>190.93770723529394</c:v>
                </c:pt>
                <c:pt idx="14">
                  <c:v>237.50561899999991</c:v>
                </c:pt>
                <c:pt idx="15">
                  <c:v>136.9095275</c:v>
                </c:pt>
                <c:pt idx="16">
                  <c:v>195.93556099999986</c:v>
                </c:pt>
                <c:pt idx="17">
                  <c:v>235.02890000000002</c:v>
                </c:pt>
                <c:pt idx="18">
                  <c:v>181.4468487</c:v>
                </c:pt>
                <c:pt idx="19">
                  <c:v>123.88927629999999</c:v>
                </c:pt>
                <c:pt idx="20">
                  <c:v>198.88826700000004</c:v>
                </c:pt>
                <c:pt idx="21">
                  <c:v>152.42335776190464</c:v>
                </c:pt>
                <c:pt idx="22">
                  <c:v>131.26488299999974</c:v>
                </c:pt>
                <c:pt idx="23">
                  <c:v>206.24096999999995</c:v>
                </c:pt>
                <c:pt idx="24">
                  <c:v>178.95809099999985</c:v>
                </c:pt>
              </c:numCache>
            </c:numRef>
          </c:yVal>
          <c:smooth val="0"/>
          <c:extLst>
            <c:ext xmlns:c16="http://schemas.microsoft.com/office/drawing/2014/chart" uri="{C3380CC4-5D6E-409C-BE32-E72D297353CC}">
              <c16:uniqueId val="{00000000-0CEF-3C4B-AC35-CFA1ED659CB0}"/>
            </c:ext>
          </c:extLst>
        </c:ser>
        <c:ser>
          <c:idx val="1"/>
          <c:order val="1"/>
          <c:spPr>
            <a:ln w="19050" cap="rnd">
              <a:solidFill>
                <a:schemeClr val="tx1"/>
              </a:solidFill>
              <a:round/>
            </a:ln>
            <a:effectLst/>
          </c:spPr>
          <c:marker>
            <c:symbol val="none"/>
          </c:marker>
          <c:xVal>
            <c:numRef>
              <c:f>'Correlation plots (Fig 7,10)'!$AR$27:$AR$28</c:f>
              <c:numCache>
                <c:formatCode>General</c:formatCode>
                <c:ptCount val="2"/>
                <c:pt idx="0">
                  <c:v>0</c:v>
                </c:pt>
                <c:pt idx="1">
                  <c:v>270</c:v>
                </c:pt>
              </c:numCache>
            </c:numRef>
          </c:xVal>
          <c:yVal>
            <c:numRef>
              <c:f>'Correlation plots (Fig 7,10)'!$AR$27:$AR$28</c:f>
              <c:numCache>
                <c:formatCode>General</c:formatCode>
                <c:ptCount val="2"/>
                <c:pt idx="0">
                  <c:v>0</c:v>
                </c:pt>
                <c:pt idx="1">
                  <c:v>270</c:v>
                </c:pt>
              </c:numCache>
            </c:numRef>
          </c:yVal>
          <c:smooth val="0"/>
          <c:extLst>
            <c:ext xmlns:c16="http://schemas.microsoft.com/office/drawing/2014/chart" uri="{C3380CC4-5D6E-409C-BE32-E72D297353CC}">
              <c16:uniqueId val="{00000001-0CEF-3C4B-AC35-CFA1ED659CB0}"/>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6.5541998488394119E-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36353607972917"/>
          <c:y val="4.3577508435634689E-2"/>
          <c:w val="0.72702518163490437"/>
          <c:h val="0.67621033167799294"/>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Volta_SASS_SIM!$AF$3:$AF$28</c:f>
              <c:numCache>
                <c:formatCode>0.00</c:formatCode>
                <c:ptCount val="26"/>
                <c:pt idx="0">
                  <c:v>172.69880000000001</c:v>
                </c:pt>
                <c:pt idx="1">
                  <c:v>156.97620000000001</c:v>
                </c:pt>
                <c:pt idx="2">
                  <c:v>219.7978</c:v>
                </c:pt>
                <c:pt idx="3">
                  <c:v>152.1182</c:v>
                </c:pt>
                <c:pt idx="4">
                  <c:v>169.6574</c:v>
                </c:pt>
                <c:pt idx="5">
                  <c:v>181.99199999999999</c:v>
                </c:pt>
                <c:pt idx="6">
                  <c:v>101.92142</c:v>
                </c:pt>
                <c:pt idx="7">
                  <c:v>121.6066</c:v>
                </c:pt>
                <c:pt idx="8">
                  <c:v>177.99639999999999</c:v>
                </c:pt>
                <c:pt idx="9">
                  <c:v>111.86036</c:v>
                </c:pt>
                <c:pt idx="10">
                  <c:v>130.0522</c:v>
                </c:pt>
                <c:pt idx="11">
                  <c:v>121.5072</c:v>
                </c:pt>
                <c:pt idx="12">
                  <c:v>167.12520000000001</c:v>
                </c:pt>
                <c:pt idx="13">
                  <c:v>194.54820000000001</c:v>
                </c:pt>
                <c:pt idx="14">
                  <c:v>229.55340000000001</c:v>
                </c:pt>
                <c:pt idx="15">
                  <c:v>151.86259999999999</c:v>
                </c:pt>
                <c:pt idx="16">
                  <c:v>172.8844</c:v>
                </c:pt>
                <c:pt idx="17">
                  <c:v>201.33680000000001</c:v>
                </c:pt>
                <c:pt idx="18">
                  <c:v>189.4032</c:v>
                </c:pt>
                <c:pt idx="19">
                  <c:v>142.4556</c:v>
                </c:pt>
                <c:pt idx="20">
                  <c:v>217.49260000000001</c:v>
                </c:pt>
                <c:pt idx="21">
                  <c:v>152.56379999999999</c:v>
                </c:pt>
                <c:pt idx="22">
                  <c:v>153.00640000000001</c:v>
                </c:pt>
                <c:pt idx="23">
                  <c:v>145.70959999999999</c:v>
                </c:pt>
                <c:pt idx="24">
                  <c:v>200.44399999999999</c:v>
                </c:pt>
                <c:pt idx="25">
                  <c:v>188.54500000000002</c:v>
                </c:pt>
              </c:numCache>
            </c:numRef>
          </c:xVal>
          <c:yVal>
            <c:numRef>
              <c:f>Volta_SASS_SIM!$AE$3:$AE$28</c:f>
              <c:numCache>
                <c:formatCode>0.00</c:formatCode>
                <c:ptCount val="26"/>
                <c:pt idx="0">
                  <c:v>168.70287459999997</c:v>
                </c:pt>
                <c:pt idx="1">
                  <c:v>151.64211499999999</c:v>
                </c:pt>
                <c:pt idx="2">
                  <c:v>158.86785420000001</c:v>
                </c:pt>
                <c:pt idx="3">
                  <c:v>155.47432079000001</c:v>
                </c:pt>
                <c:pt idx="4">
                  <c:v>173.111291792</c:v>
                </c:pt>
                <c:pt idx="5">
                  <c:v>203.8045747413</c:v>
                </c:pt>
                <c:pt idx="6">
                  <c:v>97.529406779142789</c:v>
                </c:pt>
                <c:pt idx="7">
                  <c:v>126.13960830985695</c:v>
                </c:pt>
                <c:pt idx="8">
                  <c:v>216.98144175314269</c:v>
                </c:pt>
                <c:pt idx="9">
                  <c:v>100.56037121999991</c:v>
                </c:pt>
                <c:pt idx="10">
                  <c:v>91.052533895049308</c:v>
                </c:pt>
                <c:pt idx="11">
                  <c:v>130.31900445555539</c:v>
                </c:pt>
                <c:pt idx="12">
                  <c:v>196.22867339999976</c:v>
                </c:pt>
                <c:pt idx="13">
                  <c:v>200.91777065294093</c:v>
                </c:pt>
                <c:pt idx="14">
                  <c:v>221.73983999999996</c:v>
                </c:pt>
                <c:pt idx="15">
                  <c:v>166.77745376250002</c:v>
                </c:pt>
                <c:pt idx="16">
                  <c:v>194.38816821666651</c:v>
                </c:pt>
                <c:pt idx="17">
                  <c:v>198.8916643</c:v>
                </c:pt>
                <c:pt idx="18">
                  <c:v>179.40126899999987</c:v>
                </c:pt>
                <c:pt idx="19">
                  <c:v>152.10258384000002</c:v>
                </c:pt>
                <c:pt idx="20">
                  <c:v>211.74549400000001</c:v>
                </c:pt>
                <c:pt idx="21">
                  <c:v>185.48980703999982</c:v>
                </c:pt>
                <c:pt idx="22">
                  <c:v>165.61565337619024</c:v>
                </c:pt>
                <c:pt idx="23">
                  <c:v>147.29663302857108</c:v>
                </c:pt>
                <c:pt idx="24">
                  <c:v>228.21529299999997</c:v>
                </c:pt>
                <c:pt idx="25">
                  <c:v>177.38674322482183</c:v>
                </c:pt>
              </c:numCache>
            </c:numRef>
          </c:yVal>
          <c:smooth val="0"/>
          <c:extLst>
            <c:ext xmlns:c16="http://schemas.microsoft.com/office/drawing/2014/chart" uri="{C3380CC4-5D6E-409C-BE32-E72D297353CC}">
              <c16:uniqueId val="{00000000-01E1-F645-BB4C-6460E620F256}"/>
            </c:ext>
          </c:extLst>
        </c:ser>
        <c:ser>
          <c:idx val="1"/>
          <c:order val="1"/>
          <c:spPr>
            <a:ln w="19050" cap="rnd">
              <a:solidFill>
                <a:schemeClr val="tx1"/>
              </a:solidFill>
              <a:round/>
            </a:ln>
            <a:effectLst/>
          </c:spPr>
          <c:marker>
            <c:symbol val="none"/>
          </c:marker>
          <c:xVal>
            <c:numRef>
              <c:f>'Correlation plots (Fig 7,10)'!$AR$27:$AR$28</c:f>
              <c:numCache>
                <c:formatCode>General</c:formatCode>
                <c:ptCount val="2"/>
                <c:pt idx="0">
                  <c:v>0</c:v>
                </c:pt>
                <c:pt idx="1">
                  <c:v>270</c:v>
                </c:pt>
              </c:numCache>
            </c:numRef>
          </c:xVal>
          <c:yVal>
            <c:numRef>
              <c:f>'Correlation plots (Fig 7,10)'!$AR$27:$AR$28</c:f>
              <c:numCache>
                <c:formatCode>General</c:formatCode>
                <c:ptCount val="2"/>
                <c:pt idx="0">
                  <c:v>0</c:v>
                </c:pt>
                <c:pt idx="1">
                  <c:v>270</c:v>
                </c:pt>
              </c:numCache>
            </c:numRef>
          </c:yVal>
          <c:smooth val="0"/>
          <c:extLst>
            <c:ext xmlns:c16="http://schemas.microsoft.com/office/drawing/2014/chart" uri="{C3380CC4-5D6E-409C-BE32-E72D297353CC}">
              <c16:uniqueId val="{00000001-01E1-F645-BB4C-6460E620F256}"/>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6.86306486441131E-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79272763514805"/>
          <c:y val="3.9463337227969519E-2"/>
          <c:w val="0.7266311282069241"/>
          <c:h val="0.68889290942285231"/>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Volta_PTX_SIM!$AL$3:$AL$23</c:f>
              <c:numCache>
                <c:formatCode>0.00</c:formatCode>
                <c:ptCount val="21"/>
                <c:pt idx="0">
                  <c:v>172.69880000000001</c:v>
                </c:pt>
                <c:pt idx="1">
                  <c:v>156.97620000000001</c:v>
                </c:pt>
                <c:pt idx="2">
                  <c:v>219.7978</c:v>
                </c:pt>
                <c:pt idx="3">
                  <c:v>152.1182</c:v>
                </c:pt>
                <c:pt idx="4">
                  <c:v>169.6574</c:v>
                </c:pt>
                <c:pt idx="5">
                  <c:v>181.99199999999999</c:v>
                </c:pt>
                <c:pt idx="6">
                  <c:v>111.86036</c:v>
                </c:pt>
                <c:pt idx="7">
                  <c:v>130.0522</c:v>
                </c:pt>
                <c:pt idx="8">
                  <c:v>121.5072</c:v>
                </c:pt>
                <c:pt idx="9">
                  <c:v>167.12520000000001</c:v>
                </c:pt>
                <c:pt idx="10">
                  <c:v>194.54820000000001</c:v>
                </c:pt>
                <c:pt idx="11">
                  <c:v>151.86259999999999</c:v>
                </c:pt>
                <c:pt idx="12">
                  <c:v>172.8844</c:v>
                </c:pt>
                <c:pt idx="13">
                  <c:v>201.33680000000001</c:v>
                </c:pt>
                <c:pt idx="14">
                  <c:v>189.4032</c:v>
                </c:pt>
                <c:pt idx="15">
                  <c:v>142.4556</c:v>
                </c:pt>
                <c:pt idx="16">
                  <c:v>217.49260000000001</c:v>
                </c:pt>
                <c:pt idx="17">
                  <c:v>153.00640000000001</c:v>
                </c:pt>
                <c:pt idx="18">
                  <c:v>145.70959999999999</c:v>
                </c:pt>
                <c:pt idx="19">
                  <c:v>200.44399999999999</c:v>
                </c:pt>
                <c:pt idx="20">
                  <c:v>188.54500000000002</c:v>
                </c:pt>
              </c:numCache>
            </c:numRef>
          </c:xVal>
          <c:yVal>
            <c:numRef>
              <c:f>Volta_PTX_SIM!$AK$3:$AK$23</c:f>
              <c:numCache>
                <c:formatCode>0.00</c:formatCode>
                <c:ptCount val="21"/>
                <c:pt idx="0">
                  <c:v>151.49689330000001</c:v>
                </c:pt>
                <c:pt idx="1">
                  <c:v>144.5911433</c:v>
                </c:pt>
                <c:pt idx="2">
                  <c:v>210.33214096000006</c:v>
                </c:pt>
                <c:pt idx="3">
                  <c:v>168.03911921000002</c:v>
                </c:pt>
                <c:pt idx="4">
                  <c:v>171.38557327500001</c:v>
                </c:pt>
                <c:pt idx="5">
                  <c:v>136.6084569022</c:v>
                </c:pt>
                <c:pt idx="6">
                  <c:v>119.19213591499999</c:v>
                </c:pt>
                <c:pt idx="7">
                  <c:v>90.917151390098965</c:v>
                </c:pt>
                <c:pt idx="8">
                  <c:v>137.02818599620258</c:v>
                </c:pt>
                <c:pt idx="9">
                  <c:v>214.18291969999967</c:v>
                </c:pt>
                <c:pt idx="10">
                  <c:v>216.79366477588201</c:v>
                </c:pt>
                <c:pt idx="11">
                  <c:v>148.65604012857131</c:v>
                </c:pt>
                <c:pt idx="12">
                  <c:v>183.57759725166642</c:v>
                </c:pt>
                <c:pt idx="13">
                  <c:v>195.0790275</c:v>
                </c:pt>
                <c:pt idx="14">
                  <c:v>219.22806349999999</c:v>
                </c:pt>
                <c:pt idx="15">
                  <c:v>122.03845334000002</c:v>
                </c:pt>
                <c:pt idx="16">
                  <c:v>162.77081188</c:v>
                </c:pt>
                <c:pt idx="17">
                  <c:v>204.33521539523792</c:v>
                </c:pt>
                <c:pt idx="18">
                  <c:v>147.44211862380919</c:v>
                </c:pt>
                <c:pt idx="19">
                  <c:v>256.55481400000002</c:v>
                </c:pt>
                <c:pt idx="20">
                  <c:v>174.63331023457255</c:v>
                </c:pt>
              </c:numCache>
            </c:numRef>
          </c:yVal>
          <c:smooth val="0"/>
          <c:extLst>
            <c:ext xmlns:c16="http://schemas.microsoft.com/office/drawing/2014/chart" uri="{C3380CC4-5D6E-409C-BE32-E72D297353CC}">
              <c16:uniqueId val="{00000000-ABB4-EC4C-8D41-BED7B3C1276D}"/>
            </c:ext>
          </c:extLst>
        </c:ser>
        <c:ser>
          <c:idx val="1"/>
          <c:order val="1"/>
          <c:spPr>
            <a:ln w="19050" cap="rnd">
              <a:solidFill>
                <a:schemeClr val="tx1"/>
              </a:solidFill>
              <a:round/>
            </a:ln>
            <a:effectLst/>
          </c:spPr>
          <c:marker>
            <c:symbol val="none"/>
          </c:marker>
          <c:xVal>
            <c:numRef>
              <c:f>'Correlation plots (Fig 7,10)'!$AR$27:$AR$28</c:f>
              <c:numCache>
                <c:formatCode>General</c:formatCode>
                <c:ptCount val="2"/>
                <c:pt idx="0">
                  <c:v>0</c:v>
                </c:pt>
                <c:pt idx="1">
                  <c:v>270</c:v>
                </c:pt>
              </c:numCache>
            </c:numRef>
          </c:xVal>
          <c:yVal>
            <c:numRef>
              <c:f>'Correlation plots (Fig 7,10)'!$AR$27:$AR$28</c:f>
              <c:numCache>
                <c:formatCode>General</c:formatCode>
                <c:ptCount val="2"/>
                <c:pt idx="0">
                  <c:v>0</c:v>
                </c:pt>
                <c:pt idx="1">
                  <c:v>270</c:v>
                </c:pt>
              </c:numCache>
            </c:numRef>
          </c:yVal>
          <c:smooth val="0"/>
          <c:extLst>
            <c:ext xmlns:c16="http://schemas.microsoft.com/office/drawing/2014/chart" uri="{C3380CC4-5D6E-409C-BE32-E72D297353CC}">
              <c16:uniqueId val="{00000001-ABB4-EC4C-8D41-BED7B3C1276D}"/>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2.1722597006526654E-3"/>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03229797714513"/>
          <c:y val="4.4247367566419768E-2"/>
          <c:w val="0.73553998615454652"/>
          <c:h val="0.68979414507617498"/>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Volta_SASS_HW!$AD$3:$AD$27</c:f>
              <c:numCache>
                <c:formatCode>0.00</c:formatCode>
                <c:ptCount val="25"/>
                <c:pt idx="0">
                  <c:v>172.69880000000001</c:v>
                </c:pt>
                <c:pt idx="1">
                  <c:v>156.97620000000001</c:v>
                </c:pt>
                <c:pt idx="2">
                  <c:v>219.7978</c:v>
                </c:pt>
                <c:pt idx="3">
                  <c:v>152.1182</c:v>
                </c:pt>
                <c:pt idx="4">
                  <c:v>169.6574</c:v>
                </c:pt>
                <c:pt idx="5">
                  <c:v>111.86036</c:v>
                </c:pt>
                <c:pt idx="6">
                  <c:v>130.0522</c:v>
                </c:pt>
                <c:pt idx="7">
                  <c:v>121.5072</c:v>
                </c:pt>
                <c:pt idx="8">
                  <c:v>167.12520000000001</c:v>
                </c:pt>
                <c:pt idx="9">
                  <c:v>194.54820000000001</c:v>
                </c:pt>
                <c:pt idx="10">
                  <c:v>229.55340000000001</c:v>
                </c:pt>
                <c:pt idx="11">
                  <c:v>151.86259999999999</c:v>
                </c:pt>
                <c:pt idx="12">
                  <c:v>172.8844</c:v>
                </c:pt>
                <c:pt idx="13">
                  <c:v>201.33680000000001</c:v>
                </c:pt>
                <c:pt idx="14">
                  <c:v>189.4032</c:v>
                </c:pt>
                <c:pt idx="15">
                  <c:v>142.4556</c:v>
                </c:pt>
                <c:pt idx="16">
                  <c:v>217.49260000000001</c:v>
                </c:pt>
                <c:pt idx="17">
                  <c:v>153.00640000000001</c:v>
                </c:pt>
                <c:pt idx="18">
                  <c:v>145.70959999999999</c:v>
                </c:pt>
                <c:pt idx="19">
                  <c:v>200.44399999999999</c:v>
                </c:pt>
                <c:pt idx="20">
                  <c:v>188.54500000000002</c:v>
                </c:pt>
                <c:pt idx="21">
                  <c:v>181.99199999999999</c:v>
                </c:pt>
                <c:pt idx="22">
                  <c:v>101.92142</c:v>
                </c:pt>
                <c:pt idx="23">
                  <c:v>121.6066</c:v>
                </c:pt>
                <c:pt idx="24">
                  <c:v>177.99639999999999</c:v>
                </c:pt>
              </c:numCache>
            </c:numRef>
          </c:xVal>
          <c:yVal>
            <c:numRef>
              <c:f>Volta_SASS_HW!$AC$3:$AC$27</c:f>
              <c:numCache>
                <c:formatCode>0.00</c:formatCode>
                <c:ptCount val="25"/>
                <c:pt idx="0">
                  <c:v>154.31796</c:v>
                </c:pt>
                <c:pt idx="1">
                  <c:v>137.24273200000002</c:v>
                </c:pt>
                <c:pt idx="2">
                  <c:v>208.76855199999997</c:v>
                </c:pt>
                <c:pt idx="3">
                  <c:v>157.48014190000001</c:v>
                </c:pt>
                <c:pt idx="4">
                  <c:v>172.09084875100001</c:v>
                </c:pt>
                <c:pt idx="5">
                  <c:v>112.64522129999989</c:v>
                </c:pt>
                <c:pt idx="6">
                  <c:v>124.82138899999988</c:v>
                </c:pt>
                <c:pt idx="7">
                  <c:v>139.97034099999991</c:v>
                </c:pt>
                <c:pt idx="8">
                  <c:v>192.50099500000002</c:v>
                </c:pt>
                <c:pt idx="9">
                  <c:v>191.21037999999979</c:v>
                </c:pt>
                <c:pt idx="10">
                  <c:v>237.775273</c:v>
                </c:pt>
                <c:pt idx="11">
                  <c:v>158.19850699999989</c:v>
                </c:pt>
                <c:pt idx="12">
                  <c:v>200.95021433333335</c:v>
                </c:pt>
                <c:pt idx="13">
                  <c:v>226.37866000000002</c:v>
                </c:pt>
                <c:pt idx="14">
                  <c:v>199.79254510000001</c:v>
                </c:pt>
                <c:pt idx="15">
                  <c:v>124.78957279999999</c:v>
                </c:pt>
                <c:pt idx="16">
                  <c:v>202.64081200000004</c:v>
                </c:pt>
                <c:pt idx="17">
                  <c:v>151.3536696999999</c:v>
                </c:pt>
                <c:pt idx="18">
                  <c:v>137.69177599999975</c:v>
                </c:pt>
                <c:pt idx="19">
                  <c:v>209.79117199999996</c:v>
                </c:pt>
                <c:pt idx="20">
                  <c:v>186.33810229999943</c:v>
                </c:pt>
                <c:pt idx="21">
                  <c:v>162.13564551019999</c:v>
                </c:pt>
                <c:pt idx="22">
                  <c:v>99.557402190999966</c:v>
                </c:pt>
                <c:pt idx="23">
                  <c:v>132.13917737609981</c:v>
                </c:pt>
                <c:pt idx="24">
                  <c:v>215.34071473400002</c:v>
                </c:pt>
              </c:numCache>
            </c:numRef>
          </c:yVal>
          <c:smooth val="0"/>
          <c:extLst>
            <c:ext xmlns:c16="http://schemas.microsoft.com/office/drawing/2014/chart" uri="{C3380CC4-5D6E-409C-BE32-E72D297353CC}">
              <c16:uniqueId val="{00000000-811D-924B-A30B-AED3AE6B4D73}"/>
            </c:ext>
          </c:extLst>
        </c:ser>
        <c:ser>
          <c:idx val="1"/>
          <c:order val="1"/>
          <c:spPr>
            <a:ln w="19050" cap="rnd">
              <a:solidFill>
                <a:schemeClr val="tx1"/>
              </a:solidFill>
              <a:round/>
            </a:ln>
            <a:effectLst/>
          </c:spPr>
          <c:marker>
            <c:symbol val="none"/>
          </c:marker>
          <c:xVal>
            <c:numRef>
              <c:f>'Correlation plots'!$AQ$18:$AQ$19</c:f>
              <c:numCache>
                <c:formatCode>General</c:formatCode>
                <c:ptCount val="2"/>
                <c:pt idx="0">
                  <c:v>0</c:v>
                </c:pt>
                <c:pt idx="1">
                  <c:v>270</c:v>
                </c:pt>
              </c:numCache>
            </c:numRef>
          </c:xVal>
          <c:yVal>
            <c:numRef>
              <c:f>'Correlation plots'!$AQ$18:$AQ$19</c:f>
              <c:numCache>
                <c:formatCode>General</c:formatCode>
                <c:ptCount val="2"/>
                <c:pt idx="0">
                  <c:v>0</c:v>
                </c:pt>
                <c:pt idx="1">
                  <c:v>270</c:v>
                </c:pt>
              </c:numCache>
            </c:numRef>
          </c:yVal>
          <c:smooth val="0"/>
          <c:extLst>
            <c:ext xmlns:c16="http://schemas.microsoft.com/office/drawing/2014/chart" uri="{C3380CC4-5D6E-409C-BE32-E72D297353CC}">
              <c16:uniqueId val="{00000001-811D-924B-A30B-AED3AE6B4D73}"/>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1.0810627817618617E-2"/>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01035141148442"/>
          <c:y val="4.8690547048319904E-2"/>
          <c:w val="0.80870862459827797"/>
          <c:h val="0.73024417438602773"/>
        </c:manualLayout>
      </c:layout>
      <c:scatterChart>
        <c:scatterStyle val="lineMarker"/>
        <c:varyColors val="0"/>
        <c:ser>
          <c:idx val="0"/>
          <c:order val="0"/>
          <c:tx>
            <c:strRef>
              <c:f>DeepBench!$A$4:$A$9</c:f>
              <c:strCache>
                <c:ptCount val="6"/>
                <c:pt idx="0">
                  <c:v>conv-train</c:v>
                </c:pt>
                <c:pt idx="1">
                  <c:v>conv-inference</c:v>
                </c:pt>
                <c:pt idx="2">
                  <c:v>gemm-train</c:v>
                </c:pt>
                <c:pt idx="3">
                  <c:v>gemm-inference</c:v>
                </c:pt>
                <c:pt idx="4">
                  <c:v>rnn-lstm-train</c:v>
                </c:pt>
                <c:pt idx="5">
                  <c:v>rnn-lstm-inference</c:v>
                </c:pt>
              </c:strCache>
            </c:strRef>
          </c:tx>
          <c:spPr>
            <a:ln w="25400" cap="rnd">
              <a:noFill/>
              <a:round/>
            </a:ln>
            <a:effectLst>
              <a:outerShdw blurRad="57150" dist="19050" dir="5400000" algn="ctr" rotWithShape="0">
                <a:srgbClr val="000000">
                  <a:alpha val="63000"/>
                </a:srgbClr>
              </a:outerShdw>
            </a:effectLst>
          </c:spPr>
          <c:marker>
            <c:symbol val="circle"/>
            <c:size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c:spPr>
          </c:marker>
          <c:dLbls>
            <c:dLbl>
              <c:idx val="0"/>
              <c:tx>
                <c:rich>
                  <a:bodyPr/>
                  <a:lstStyle/>
                  <a:p>
                    <a:fld id="{F07AE82A-ED63-4319-B4C0-C13BCF92BC3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0DAC-4D4F-8B49-7E3F0AF04076}"/>
                </c:ext>
              </c:extLst>
            </c:dLbl>
            <c:dLbl>
              <c:idx val="1"/>
              <c:layout>
                <c:manualLayout>
                  <c:x val="-7.3159269800438147E-3"/>
                  <c:y val="-1.7767599328743784E-2"/>
                </c:manualLayout>
              </c:layout>
              <c:tx>
                <c:rich>
                  <a:bodyPr/>
                  <a:lstStyle/>
                  <a:p>
                    <a:fld id="{84301DC9-DEE4-431E-B2D4-0AB2950DE97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21366370063836812"/>
                      <c:h val="0.13475308283598686"/>
                    </c:manualLayout>
                  </c15:layout>
                  <c15:dlblFieldTable/>
                  <c15:showDataLabelsRange val="1"/>
                </c:ext>
                <c:ext xmlns:c16="http://schemas.microsoft.com/office/drawing/2014/chart" uri="{C3380CC4-5D6E-409C-BE32-E72D297353CC}">
                  <c16:uniqueId val="{00000001-0DAC-4D4F-8B49-7E3F0AF04076}"/>
                </c:ext>
              </c:extLst>
            </c:dLbl>
            <c:dLbl>
              <c:idx val="2"/>
              <c:layout>
                <c:manualLayout>
                  <c:x val="-2.7608811447866373E-2"/>
                  <c:y val="4.0114892772757607E-2"/>
                </c:manualLayout>
              </c:layout>
              <c:tx>
                <c:rich>
                  <a:bodyPr/>
                  <a:lstStyle/>
                  <a:p>
                    <a:fld id="{0B1FF364-857F-4405-9236-296293C90FB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DAC-4D4F-8B49-7E3F0AF04076}"/>
                </c:ext>
              </c:extLst>
            </c:dLbl>
            <c:dLbl>
              <c:idx val="3"/>
              <c:layout>
                <c:manualLayout>
                  <c:x val="-0.27075116091954393"/>
                  <c:y val="-5.356698323530542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fld id="{DDAE7468-F4FB-40EA-A357-884072AE1E5D}" type="CELLRANGE">
                      <a:rPr lang="en-US"/>
                      <a:pPr>
                        <a:defRPr sz="20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34143259962585898"/>
                      <c:h val="8.0057864063553308E-2"/>
                    </c:manualLayout>
                  </c15:layout>
                  <c15:dlblFieldTable/>
                  <c15:showDataLabelsRange val="1"/>
                </c:ext>
                <c:ext xmlns:c16="http://schemas.microsoft.com/office/drawing/2014/chart" uri="{C3380CC4-5D6E-409C-BE32-E72D297353CC}">
                  <c16:uniqueId val="{00000003-0DAC-4D4F-8B49-7E3F0AF04076}"/>
                </c:ext>
              </c:extLst>
            </c:dLbl>
            <c:dLbl>
              <c:idx val="4"/>
              <c:layout>
                <c:manualLayout>
                  <c:x val="-0.11715099736608908"/>
                  <c:y val="-5.151074076078143E-2"/>
                </c:manualLayout>
              </c:layout>
              <c:tx>
                <c:rich>
                  <a:bodyPr/>
                  <a:lstStyle/>
                  <a:p>
                    <a:fld id="{817B6568-B523-43E6-B810-8BA0F89F3C5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DAC-4D4F-8B49-7E3F0AF04076}"/>
                </c:ext>
              </c:extLst>
            </c:dLbl>
            <c:dLbl>
              <c:idx val="5"/>
              <c:layout>
                <c:manualLayout>
                  <c:x val="-1.5559248783485821E-2"/>
                  <c:y val="2.8690328545840662E-2"/>
                </c:manualLayout>
              </c:layout>
              <c:tx>
                <c:rich>
                  <a:bodyPr/>
                  <a:lstStyle/>
                  <a:p>
                    <a:fld id="{83CF1328-AB6A-43E7-B46F-3A54D0C8219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27993119502602426"/>
                      <c:h val="0.10754558735999133"/>
                    </c:manualLayout>
                  </c15:layout>
                  <c15:dlblFieldTable/>
                  <c15:showDataLabelsRange val="1"/>
                </c:ext>
                <c:ext xmlns:c16="http://schemas.microsoft.com/office/drawing/2014/chart" uri="{C3380CC4-5D6E-409C-BE32-E72D297353CC}">
                  <c16:uniqueId val="{00000005-0DAC-4D4F-8B49-7E3F0AF0407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DeepBench!$E$4:$E$9</c:f>
              <c:numCache>
                <c:formatCode>General</c:formatCode>
                <c:ptCount val="6"/>
                <c:pt idx="0">
                  <c:v>177.18</c:v>
                </c:pt>
                <c:pt idx="1">
                  <c:v>170.46</c:v>
                </c:pt>
                <c:pt idx="2">
                  <c:v>143.98169999999999</c:v>
                </c:pt>
                <c:pt idx="3">
                  <c:v>149.04</c:v>
                </c:pt>
                <c:pt idx="4">
                  <c:v>69.38</c:v>
                </c:pt>
                <c:pt idx="5">
                  <c:v>85.33</c:v>
                </c:pt>
              </c:numCache>
            </c:numRef>
          </c:xVal>
          <c:yVal>
            <c:numRef>
              <c:f>DeepBench!$K$4:$K$9</c:f>
              <c:numCache>
                <c:formatCode>_(* #,##0.00_);_(* \(#,##0.00\);_(* "-"??_);_(@_)</c:formatCode>
                <c:ptCount val="6"/>
                <c:pt idx="0">
                  <c:v>236.37441099205728</c:v>
                </c:pt>
                <c:pt idx="1">
                  <c:v>152.3719655770218</c:v>
                </c:pt>
                <c:pt idx="2">
                  <c:v>144.27904799125267</c:v>
                </c:pt>
                <c:pt idx="3">
                  <c:v>149.62819254376748</c:v>
                </c:pt>
                <c:pt idx="4">
                  <c:v>88.516656358163303</c:v>
                </c:pt>
                <c:pt idx="5">
                  <c:v>89.214359856561614</c:v>
                </c:pt>
              </c:numCache>
            </c:numRef>
          </c:yVal>
          <c:smooth val="0"/>
          <c:extLst>
            <c:ext xmlns:c15="http://schemas.microsoft.com/office/drawing/2012/chart" uri="{02D57815-91ED-43cb-92C2-25804820EDAC}">
              <c15:datalabelsRange>
                <c15:f>DeepBench!$A$4:$A$9</c15:f>
                <c15:dlblRangeCache>
                  <c:ptCount val="6"/>
                  <c:pt idx="0">
                    <c:v>conv-train</c:v>
                  </c:pt>
                  <c:pt idx="1">
                    <c:v>conv-inference</c:v>
                  </c:pt>
                  <c:pt idx="2">
                    <c:v>gemm-train</c:v>
                  </c:pt>
                  <c:pt idx="3">
                    <c:v>gemm-inference</c:v>
                  </c:pt>
                  <c:pt idx="4">
                    <c:v>rnn-lstm-train</c:v>
                  </c:pt>
                  <c:pt idx="5">
                    <c:v>rnn-lstm-inference</c:v>
                  </c:pt>
                </c15:dlblRangeCache>
              </c15:datalabelsRange>
            </c:ext>
            <c:ext xmlns:c16="http://schemas.microsoft.com/office/drawing/2014/chart" uri="{C3380CC4-5D6E-409C-BE32-E72D297353CC}">
              <c16:uniqueId val="{00000006-0DAC-4D4F-8B49-7E3F0AF04076}"/>
            </c:ext>
          </c:extLst>
        </c:ser>
        <c:ser>
          <c:idx val="1"/>
          <c:order val="1"/>
          <c:spPr>
            <a:ln w="25400" cap="rnd">
              <a:solidFill>
                <a:schemeClr val="tx1"/>
              </a:solidFill>
              <a:round/>
            </a:ln>
            <a:effectLst/>
          </c:spPr>
          <c:marker>
            <c:symbol val="none"/>
          </c:marker>
          <c:xVal>
            <c:numRef>
              <c:f>[1]Deepbench!$T$43:$T$44</c:f>
              <c:numCache>
                <c:formatCode>General</c:formatCode>
                <c:ptCount val="2"/>
                <c:pt idx="0">
                  <c:v>0</c:v>
                </c:pt>
                <c:pt idx="1">
                  <c:v>260</c:v>
                </c:pt>
              </c:numCache>
            </c:numRef>
          </c:xVal>
          <c:yVal>
            <c:numRef>
              <c:f>[1]Deepbench!$T$43:$T$44</c:f>
              <c:numCache>
                <c:formatCode>General</c:formatCode>
                <c:ptCount val="2"/>
                <c:pt idx="0">
                  <c:v>0</c:v>
                </c:pt>
                <c:pt idx="1">
                  <c:v>260</c:v>
                </c:pt>
              </c:numCache>
            </c:numRef>
          </c:yVal>
          <c:smooth val="0"/>
          <c:extLst>
            <c:ext xmlns:c16="http://schemas.microsoft.com/office/drawing/2014/chart" uri="{C3380CC4-5D6E-409C-BE32-E72D297353CC}">
              <c16:uniqueId val="{00000007-0DAC-4D4F-8B49-7E3F0AF04076}"/>
            </c:ext>
          </c:extLst>
        </c:ser>
        <c:dLbls>
          <c:showLegendKey val="0"/>
          <c:showVal val="0"/>
          <c:showCatName val="0"/>
          <c:showSerName val="0"/>
          <c:showPercent val="0"/>
          <c:showBubbleSize val="0"/>
        </c:dLbls>
        <c:axId val="1594756879"/>
        <c:axId val="1565069551"/>
      </c:scatterChart>
      <c:valAx>
        <c:axId val="1594756879"/>
        <c:scaling>
          <c:orientation val="minMax"/>
          <c:max val="26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b="1">
                    <a:solidFill>
                      <a:schemeClr val="tx1"/>
                    </a:solidFill>
                  </a:rPr>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b="1" dirty="0">
                    <a:solidFill>
                      <a:schemeClr val="tx1"/>
                    </a:solidFill>
                  </a:rPr>
                  <a:t>AccelWattch Power (W)</a:t>
                </a:r>
              </a:p>
            </c:rich>
          </c:tx>
          <c:layout>
            <c:manualLayout>
              <c:xMode val="edge"/>
              <c:yMode val="edge"/>
              <c:x val="1.1025068509722858E-2"/>
              <c:y val="5.0887594504165322E-2"/>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012770569756"/>
          <c:y val="0.18608009450796051"/>
          <c:w val="0.86563676529276512"/>
          <c:h val="0.66829613606120086"/>
        </c:manualLayout>
      </c:layout>
      <c:barChart>
        <c:barDir val="col"/>
        <c:grouping val="clustered"/>
        <c:varyColors val="0"/>
        <c:ser>
          <c:idx val="0"/>
          <c:order val="0"/>
          <c:tx>
            <c:strRef>
              <c:f>'Relative Accuracy'!$DG$91</c:f>
              <c:strCache>
                <c:ptCount val="1"/>
                <c:pt idx="0">
                  <c:v>Modeled</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Accuracy'!$DG$92:$DG$94</c:f>
              <c:numCache>
                <c:formatCode>0%</c:formatCode>
                <c:ptCount val="3"/>
                <c:pt idx="0">
                  <c:v>-0.2693723047736763</c:v>
                </c:pt>
                <c:pt idx="1">
                  <c:v>0.25612748707600302</c:v>
                </c:pt>
                <c:pt idx="2">
                  <c:v>-8.2292435324534008E-2</c:v>
                </c:pt>
              </c:numCache>
            </c:numRef>
          </c:val>
          <c:extLst>
            <c:ext xmlns:c16="http://schemas.microsoft.com/office/drawing/2014/chart" uri="{C3380CC4-5D6E-409C-BE32-E72D297353CC}">
              <c16:uniqueId val="{00000000-EBB2-9A4B-B000-4B63792A9531}"/>
            </c:ext>
          </c:extLst>
        </c:ser>
        <c:ser>
          <c:idx val="1"/>
          <c:order val="1"/>
          <c:tx>
            <c:strRef>
              <c:f>'Relative Accuracy'!$DH$91</c:f>
              <c:strCache>
                <c:ptCount val="1"/>
                <c:pt idx="0">
                  <c:v>Measured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Accuracy'!$DH$92:$DH$94</c:f>
              <c:numCache>
                <c:formatCode>0%</c:formatCode>
                <c:ptCount val="3"/>
                <c:pt idx="0">
                  <c:v>-0.256473642265728</c:v>
                </c:pt>
                <c:pt idx="1">
                  <c:v>0.26625509171380357</c:v>
                </c:pt>
                <c:pt idx="2">
                  <c:v>-5.2310116260437495E-2</c:v>
                </c:pt>
              </c:numCache>
            </c:numRef>
          </c:val>
          <c:extLst>
            <c:ext xmlns:c16="http://schemas.microsoft.com/office/drawing/2014/chart" uri="{C3380CC4-5D6E-409C-BE32-E72D297353CC}">
              <c16:uniqueId val="{00000001-EBB2-9A4B-B000-4B63792A9531}"/>
            </c:ext>
          </c:extLst>
        </c:ser>
        <c:dLbls>
          <c:dLblPos val="outEnd"/>
          <c:showLegendKey val="0"/>
          <c:showVal val="1"/>
          <c:showCatName val="0"/>
          <c:showSerName val="0"/>
          <c:showPercent val="0"/>
          <c:showBubbleSize val="0"/>
        </c:dLbls>
        <c:gapWidth val="100"/>
        <c:overlap val="-5"/>
        <c:axId val="905451312"/>
        <c:axId val="900089944"/>
      </c:barChart>
      <c:catAx>
        <c:axId val="90545131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low"/>
        <c:spPr>
          <a:noFill/>
          <a:ln w="9525" cap="flat" cmpd="sng" algn="ctr">
            <a:solidFill>
              <a:sysClr val="windowText" lastClr="000000"/>
            </a:solidFill>
            <a:round/>
          </a:ln>
          <a:effectLst/>
        </c:spPr>
        <c:txPr>
          <a:bodyPr rot="0" spcFirstLastPara="1" vertOverflow="ellipsis"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0089944"/>
        <c:crosses val="autoZero"/>
        <c:auto val="1"/>
        <c:lblAlgn val="ctr"/>
        <c:lblOffset val="100"/>
        <c:noMultiLvlLbl val="0"/>
      </c:catAx>
      <c:valAx>
        <c:axId val="900089944"/>
        <c:scaling>
          <c:orientation val="minMax"/>
          <c:max val="0.4"/>
          <c:min val="-0.4"/>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dirty="0"/>
                  <a:t>Avg. Relative</a:t>
                </a:r>
                <a:r>
                  <a:rPr lang="en-US" sz="2400" baseline="0" dirty="0"/>
                  <a:t> Power</a:t>
                </a:r>
                <a:endParaRPr lang="en-US" sz="2400" dirty="0"/>
              </a:p>
            </c:rich>
          </c:tx>
          <c:layout>
            <c:manualLayout>
              <c:xMode val="edge"/>
              <c:yMode val="edge"/>
              <c:x val="0"/>
              <c:y val="0.20164023540640602"/>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numFmt formatCode="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5451312"/>
        <c:crosses val="autoZero"/>
        <c:crossBetween val="between"/>
      </c:valAx>
      <c:spPr>
        <a:noFill/>
        <a:ln>
          <a:noFill/>
        </a:ln>
        <a:effectLst/>
      </c:spPr>
    </c:plotArea>
    <c:legend>
      <c:legendPos val="t"/>
      <c:layout>
        <c:manualLayout>
          <c:xMode val="edge"/>
          <c:yMode val="edge"/>
          <c:x val="0.35043353738642546"/>
          <c:y val="1.8832391713747645E-2"/>
          <c:w val="0.37410797286883635"/>
          <c:h val="9.4682444355472517E-2"/>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012770569756"/>
          <c:y val="0.18608009450796051"/>
          <c:w val="0.86563676529276512"/>
          <c:h val="0.66829613606120086"/>
        </c:manualLayout>
      </c:layout>
      <c:barChart>
        <c:barDir val="col"/>
        <c:grouping val="clustered"/>
        <c:varyColors val="0"/>
        <c:ser>
          <c:idx val="0"/>
          <c:order val="0"/>
          <c:tx>
            <c:strRef>
              <c:f>'Relative Accuracy'!$DG$91</c:f>
              <c:strCache>
                <c:ptCount val="1"/>
                <c:pt idx="0">
                  <c:v>Modeled</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Accuracy'!$DG$92:$DG$94</c:f>
              <c:numCache>
                <c:formatCode>0%</c:formatCode>
                <c:ptCount val="3"/>
                <c:pt idx="0">
                  <c:v>-0.2693723047736763</c:v>
                </c:pt>
                <c:pt idx="1">
                  <c:v>0.25612748707600302</c:v>
                </c:pt>
                <c:pt idx="2">
                  <c:v>-8.2292435324534008E-2</c:v>
                </c:pt>
              </c:numCache>
            </c:numRef>
          </c:val>
          <c:extLst>
            <c:ext xmlns:c16="http://schemas.microsoft.com/office/drawing/2014/chart" uri="{C3380CC4-5D6E-409C-BE32-E72D297353CC}">
              <c16:uniqueId val="{00000000-EBB2-9A4B-B000-4B63792A9531}"/>
            </c:ext>
          </c:extLst>
        </c:ser>
        <c:ser>
          <c:idx val="1"/>
          <c:order val="1"/>
          <c:tx>
            <c:strRef>
              <c:f>'Relative Accuracy'!$DH$91</c:f>
              <c:strCache>
                <c:ptCount val="1"/>
                <c:pt idx="0">
                  <c:v>Measured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Accuracy'!$DH$92:$DH$94</c:f>
              <c:numCache>
                <c:formatCode>0%</c:formatCode>
                <c:ptCount val="3"/>
                <c:pt idx="0">
                  <c:v>-0.256473642265728</c:v>
                </c:pt>
                <c:pt idx="1">
                  <c:v>0.26625509171380357</c:v>
                </c:pt>
                <c:pt idx="2">
                  <c:v>-5.2310116260437495E-2</c:v>
                </c:pt>
              </c:numCache>
            </c:numRef>
          </c:val>
          <c:extLst>
            <c:ext xmlns:c16="http://schemas.microsoft.com/office/drawing/2014/chart" uri="{C3380CC4-5D6E-409C-BE32-E72D297353CC}">
              <c16:uniqueId val="{00000001-EBB2-9A4B-B000-4B63792A9531}"/>
            </c:ext>
          </c:extLst>
        </c:ser>
        <c:dLbls>
          <c:dLblPos val="outEnd"/>
          <c:showLegendKey val="0"/>
          <c:showVal val="1"/>
          <c:showCatName val="0"/>
          <c:showSerName val="0"/>
          <c:showPercent val="0"/>
          <c:showBubbleSize val="0"/>
        </c:dLbls>
        <c:gapWidth val="100"/>
        <c:overlap val="-5"/>
        <c:axId val="905451312"/>
        <c:axId val="900089944"/>
      </c:barChart>
      <c:catAx>
        <c:axId val="90545131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low"/>
        <c:spPr>
          <a:noFill/>
          <a:ln w="9525" cap="flat" cmpd="sng" algn="ctr">
            <a:solidFill>
              <a:sysClr val="windowText" lastClr="000000"/>
            </a:solidFill>
            <a:round/>
          </a:ln>
          <a:effectLst/>
        </c:spPr>
        <c:txPr>
          <a:bodyPr rot="0" spcFirstLastPara="1" vertOverflow="ellipsis"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0089944"/>
        <c:crosses val="autoZero"/>
        <c:auto val="1"/>
        <c:lblAlgn val="ctr"/>
        <c:lblOffset val="100"/>
        <c:noMultiLvlLbl val="0"/>
      </c:catAx>
      <c:valAx>
        <c:axId val="900089944"/>
        <c:scaling>
          <c:orientation val="minMax"/>
          <c:max val="0.4"/>
          <c:min val="-0.4"/>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dirty="0"/>
                  <a:t>Avg. Relative</a:t>
                </a:r>
                <a:r>
                  <a:rPr lang="en-US" sz="2400" baseline="0" dirty="0"/>
                  <a:t> Power</a:t>
                </a:r>
                <a:endParaRPr lang="en-US" sz="2400" dirty="0"/>
              </a:p>
            </c:rich>
          </c:tx>
          <c:layout>
            <c:manualLayout>
              <c:xMode val="edge"/>
              <c:yMode val="edge"/>
              <c:x val="0"/>
              <c:y val="0.20164023540640602"/>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numFmt formatCode="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5451312"/>
        <c:crosses val="autoZero"/>
        <c:crossBetween val="between"/>
      </c:valAx>
      <c:spPr>
        <a:noFill/>
        <a:ln>
          <a:noFill/>
        </a:ln>
        <a:effectLst/>
      </c:spPr>
    </c:plotArea>
    <c:legend>
      <c:legendPos val="t"/>
      <c:layout>
        <c:manualLayout>
          <c:xMode val="edge"/>
          <c:yMode val="edge"/>
          <c:x val="0.35043353738642546"/>
          <c:y val="1.8832391713747645E-2"/>
          <c:w val="0.37410797286883635"/>
          <c:h val="9.4682444355472517E-2"/>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012770569756"/>
          <c:y val="0.18608009450796051"/>
          <c:w val="0.86563676529276512"/>
          <c:h val="0.66829613606120086"/>
        </c:manualLayout>
      </c:layout>
      <c:barChart>
        <c:barDir val="col"/>
        <c:grouping val="clustered"/>
        <c:varyColors val="0"/>
        <c:ser>
          <c:idx val="0"/>
          <c:order val="0"/>
          <c:tx>
            <c:strRef>
              <c:f>'Relative Accuracy'!$DG$91</c:f>
              <c:strCache>
                <c:ptCount val="1"/>
                <c:pt idx="0">
                  <c:v>Modeled</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Accuracy'!$DG$92:$DG$94</c:f>
              <c:numCache>
                <c:formatCode>0%</c:formatCode>
                <c:ptCount val="3"/>
                <c:pt idx="0">
                  <c:v>-0.2693723047736763</c:v>
                </c:pt>
                <c:pt idx="1">
                  <c:v>0.25612748707600302</c:v>
                </c:pt>
                <c:pt idx="2">
                  <c:v>-8.2292435324534008E-2</c:v>
                </c:pt>
              </c:numCache>
            </c:numRef>
          </c:val>
          <c:extLst>
            <c:ext xmlns:c16="http://schemas.microsoft.com/office/drawing/2014/chart" uri="{C3380CC4-5D6E-409C-BE32-E72D297353CC}">
              <c16:uniqueId val="{00000000-EBB2-9A4B-B000-4B63792A9531}"/>
            </c:ext>
          </c:extLst>
        </c:ser>
        <c:ser>
          <c:idx val="1"/>
          <c:order val="1"/>
          <c:tx>
            <c:strRef>
              <c:f>'Relative Accuracy'!$DH$91</c:f>
              <c:strCache>
                <c:ptCount val="1"/>
                <c:pt idx="0">
                  <c:v>Measured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Accuracy'!$DH$92:$DH$94</c:f>
              <c:numCache>
                <c:formatCode>0%</c:formatCode>
                <c:ptCount val="3"/>
                <c:pt idx="0">
                  <c:v>-0.256473642265728</c:v>
                </c:pt>
                <c:pt idx="1">
                  <c:v>0.26625509171380357</c:v>
                </c:pt>
                <c:pt idx="2">
                  <c:v>-5.2310116260437495E-2</c:v>
                </c:pt>
              </c:numCache>
            </c:numRef>
          </c:val>
          <c:extLst>
            <c:ext xmlns:c16="http://schemas.microsoft.com/office/drawing/2014/chart" uri="{C3380CC4-5D6E-409C-BE32-E72D297353CC}">
              <c16:uniqueId val="{00000001-EBB2-9A4B-B000-4B63792A9531}"/>
            </c:ext>
          </c:extLst>
        </c:ser>
        <c:dLbls>
          <c:dLblPos val="outEnd"/>
          <c:showLegendKey val="0"/>
          <c:showVal val="1"/>
          <c:showCatName val="0"/>
          <c:showSerName val="0"/>
          <c:showPercent val="0"/>
          <c:showBubbleSize val="0"/>
        </c:dLbls>
        <c:gapWidth val="100"/>
        <c:overlap val="-5"/>
        <c:axId val="905451312"/>
        <c:axId val="900089944"/>
      </c:barChart>
      <c:catAx>
        <c:axId val="90545131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low"/>
        <c:spPr>
          <a:noFill/>
          <a:ln w="9525" cap="flat" cmpd="sng" algn="ctr">
            <a:solidFill>
              <a:sysClr val="windowText" lastClr="000000"/>
            </a:solidFill>
            <a:round/>
          </a:ln>
          <a:effectLst/>
        </c:spPr>
        <c:txPr>
          <a:bodyPr rot="0" spcFirstLastPara="1" vertOverflow="ellipsis"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0089944"/>
        <c:crosses val="autoZero"/>
        <c:auto val="1"/>
        <c:lblAlgn val="ctr"/>
        <c:lblOffset val="100"/>
        <c:noMultiLvlLbl val="0"/>
      </c:catAx>
      <c:valAx>
        <c:axId val="900089944"/>
        <c:scaling>
          <c:orientation val="minMax"/>
          <c:max val="0.4"/>
          <c:min val="-0.4"/>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dirty="0"/>
                  <a:t>Avg. Relative</a:t>
                </a:r>
                <a:r>
                  <a:rPr lang="en-US" sz="2400" baseline="0" dirty="0"/>
                  <a:t> Power</a:t>
                </a:r>
                <a:endParaRPr lang="en-US" sz="2400" dirty="0"/>
              </a:p>
            </c:rich>
          </c:tx>
          <c:layout>
            <c:manualLayout>
              <c:xMode val="edge"/>
              <c:yMode val="edge"/>
              <c:x val="0"/>
              <c:y val="0.20164023540640602"/>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numFmt formatCode="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5451312"/>
        <c:crosses val="autoZero"/>
        <c:crossBetween val="between"/>
      </c:valAx>
      <c:spPr>
        <a:noFill/>
        <a:ln>
          <a:noFill/>
        </a:ln>
        <a:effectLst/>
      </c:spPr>
    </c:plotArea>
    <c:legend>
      <c:legendPos val="t"/>
      <c:layout>
        <c:manualLayout>
          <c:xMode val="edge"/>
          <c:yMode val="edge"/>
          <c:x val="0.35043353738642546"/>
          <c:y val="1.8832391713747645E-2"/>
          <c:w val="0.37410797286883635"/>
          <c:h val="9.4682444355472517E-2"/>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012770569756"/>
          <c:y val="0.18608009450796051"/>
          <c:w val="0.86563676529276512"/>
          <c:h val="0.66829613606120086"/>
        </c:manualLayout>
      </c:layout>
      <c:barChart>
        <c:barDir val="col"/>
        <c:grouping val="clustered"/>
        <c:varyColors val="0"/>
        <c:ser>
          <c:idx val="0"/>
          <c:order val="0"/>
          <c:tx>
            <c:strRef>
              <c:f>'Relative Accuracy'!$DG$91</c:f>
              <c:strCache>
                <c:ptCount val="1"/>
                <c:pt idx="0">
                  <c:v>Modeled</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Accuracy'!$DG$92:$DG$94</c:f>
              <c:numCache>
                <c:formatCode>0%</c:formatCode>
                <c:ptCount val="3"/>
                <c:pt idx="0">
                  <c:v>-0.2693723047736763</c:v>
                </c:pt>
                <c:pt idx="1">
                  <c:v>0.25612748707600302</c:v>
                </c:pt>
                <c:pt idx="2">
                  <c:v>-8.2292435324534008E-2</c:v>
                </c:pt>
              </c:numCache>
            </c:numRef>
          </c:val>
          <c:extLst>
            <c:ext xmlns:c16="http://schemas.microsoft.com/office/drawing/2014/chart" uri="{C3380CC4-5D6E-409C-BE32-E72D297353CC}">
              <c16:uniqueId val="{00000000-EBB2-9A4B-B000-4B63792A9531}"/>
            </c:ext>
          </c:extLst>
        </c:ser>
        <c:ser>
          <c:idx val="1"/>
          <c:order val="1"/>
          <c:tx>
            <c:strRef>
              <c:f>'Relative Accuracy'!$DH$91</c:f>
              <c:strCache>
                <c:ptCount val="1"/>
                <c:pt idx="0">
                  <c:v>Measured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Accuracy'!$DH$92:$DH$94</c:f>
              <c:numCache>
                <c:formatCode>0%</c:formatCode>
                <c:ptCount val="3"/>
                <c:pt idx="0">
                  <c:v>-0.256473642265728</c:v>
                </c:pt>
                <c:pt idx="1">
                  <c:v>0.26625509171380357</c:v>
                </c:pt>
                <c:pt idx="2">
                  <c:v>-5.2310116260437495E-2</c:v>
                </c:pt>
              </c:numCache>
            </c:numRef>
          </c:val>
          <c:extLst>
            <c:ext xmlns:c16="http://schemas.microsoft.com/office/drawing/2014/chart" uri="{C3380CC4-5D6E-409C-BE32-E72D297353CC}">
              <c16:uniqueId val="{00000001-EBB2-9A4B-B000-4B63792A9531}"/>
            </c:ext>
          </c:extLst>
        </c:ser>
        <c:dLbls>
          <c:dLblPos val="outEnd"/>
          <c:showLegendKey val="0"/>
          <c:showVal val="1"/>
          <c:showCatName val="0"/>
          <c:showSerName val="0"/>
          <c:showPercent val="0"/>
          <c:showBubbleSize val="0"/>
        </c:dLbls>
        <c:gapWidth val="100"/>
        <c:overlap val="-5"/>
        <c:axId val="905451312"/>
        <c:axId val="900089944"/>
      </c:barChart>
      <c:catAx>
        <c:axId val="90545131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low"/>
        <c:spPr>
          <a:noFill/>
          <a:ln w="9525" cap="flat" cmpd="sng" algn="ctr">
            <a:solidFill>
              <a:sysClr val="windowText" lastClr="000000"/>
            </a:solidFill>
            <a:round/>
          </a:ln>
          <a:effectLst/>
        </c:spPr>
        <c:txPr>
          <a:bodyPr rot="0" spcFirstLastPara="1" vertOverflow="ellipsis"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0089944"/>
        <c:crosses val="autoZero"/>
        <c:auto val="1"/>
        <c:lblAlgn val="ctr"/>
        <c:lblOffset val="100"/>
        <c:noMultiLvlLbl val="0"/>
      </c:catAx>
      <c:valAx>
        <c:axId val="900089944"/>
        <c:scaling>
          <c:orientation val="minMax"/>
          <c:max val="0.4"/>
          <c:min val="-0.4"/>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dirty="0"/>
                  <a:t>Avg. Relative</a:t>
                </a:r>
                <a:r>
                  <a:rPr lang="en-US" sz="2400" baseline="0" dirty="0"/>
                  <a:t> Power</a:t>
                </a:r>
                <a:endParaRPr lang="en-US" sz="2400" dirty="0"/>
              </a:p>
            </c:rich>
          </c:tx>
          <c:layout>
            <c:manualLayout>
              <c:xMode val="edge"/>
              <c:yMode val="edge"/>
              <c:x val="0"/>
              <c:y val="0.20164023540640602"/>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numFmt formatCode="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5451312"/>
        <c:crosses val="autoZero"/>
        <c:crossBetween val="between"/>
      </c:valAx>
      <c:spPr>
        <a:noFill/>
        <a:ln>
          <a:noFill/>
        </a:ln>
        <a:effectLst/>
      </c:spPr>
    </c:plotArea>
    <c:legend>
      <c:legendPos val="t"/>
      <c:layout>
        <c:manualLayout>
          <c:xMode val="edge"/>
          <c:yMode val="edge"/>
          <c:x val="0.35043353738642546"/>
          <c:y val="1.8832391713747645E-2"/>
          <c:w val="0.37410797286883635"/>
          <c:h val="9.4682444355472517E-2"/>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012770569756"/>
          <c:y val="0.18608009450796051"/>
          <c:w val="0.86563676529276512"/>
          <c:h val="0.66829613606120086"/>
        </c:manualLayout>
      </c:layout>
      <c:barChart>
        <c:barDir val="col"/>
        <c:grouping val="clustered"/>
        <c:varyColors val="0"/>
        <c:ser>
          <c:idx val="0"/>
          <c:order val="0"/>
          <c:tx>
            <c:strRef>
              <c:f>'Relative Accuracy'!$DG$91</c:f>
              <c:strCache>
                <c:ptCount val="1"/>
                <c:pt idx="0">
                  <c:v>Modeled</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Accuracy'!$DG$92:$DG$94</c:f>
              <c:numCache>
                <c:formatCode>0%</c:formatCode>
                <c:ptCount val="3"/>
                <c:pt idx="0">
                  <c:v>-0.2693723047736763</c:v>
                </c:pt>
                <c:pt idx="1">
                  <c:v>0.25612748707600302</c:v>
                </c:pt>
                <c:pt idx="2">
                  <c:v>-8.2292435324534008E-2</c:v>
                </c:pt>
              </c:numCache>
            </c:numRef>
          </c:val>
          <c:extLst>
            <c:ext xmlns:c16="http://schemas.microsoft.com/office/drawing/2014/chart" uri="{C3380CC4-5D6E-409C-BE32-E72D297353CC}">
              <c16:uniqueId val="{00000000-EBB2-9A4B-B000-4B63792A9531}"/>
            </c:ext>
          </c:extLst>
        </c:ser>
        <c:ser>
          <c:idx val="1"/>
          <c:order val="1"/>
          <c:tx>
            <c:strRef>
              <c:f>'Relative Accuracy'!$DH$91</c:f>
              <c:strCache>
                <c:ptCount val="1"/>
                <c:pt idx="0">
                  <c:v>Measured</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'Relative Accuracy'!$DF$92:$DF$94</c:f>
              <c:strCache>
                <c:ptCount val="3"/>
                <c:pt idx="0">
                  <c:v>Pascal (rel. to Volta)</c:v>
                </c:pt>
                <c:pt idx="1">
                  <c:v>Turing (rel. to Pascal)</c:v>
                </c:pt>
                <c:pt idx="2">
                  <c:v>Turing (rel. to Volta)</c:v>
                </c:pt>
              </c:strCache>
            </c:strRef>
          </c:cat>
          <c:val>
            <c:numRef>
              <c:f>'Relative Accuracy'!$DH$92:$DH$94</c:f>
              <c:numCache>
                <c:formatCode>0%</c:formatCode>
                <c:ptCount val="3"/>
                <c:pt idx="0">
                  <c:v>-0.256473642265728</c:v>
                </c:pt>
                <c:pt idx="1">
                  <c:v>0.26625509171380357</c:v>
                </c:pt>
                <c:pt idx="2">
                  <c:v>-5.2310116260437495E-2</c:v>
                </c:pt>
              </c:numCache>
            </c:numRef>
          </c:val>
          <c:extLst>
            <c:ext xmlns:c16="http://schemas.microsoft.com/office/drawing/2014/chart" uri="{C3380CC4-5D6E-409C-BE32-E72D297353CC}">
              <c16:uniqueId val="{00000001-EBB2-9A4B-B000-4B63792A9531}"/>
            </c:ext>
          </c:extLst>
        </c:ser>
        <c:dLbls>
          <c:dLblPos val="outEnd"/>
          <c:showLegendKey val="0"/>
          <c:showVal val="1"/>
          <c:showCatName val="0"/>
          <c:showSerName val="0"/>
          <c:showPercent val="0"/>
          <c:showBubbleSize val="0"/>
        </c:dLbls>
        <c:gapWidth val="100"/>
        <c:overlap val="-5"/>
        <c:axId val="905451312"/>
        <c:axId val="900089944"/>
      </c:barChart>
      <c:catAx>
        <c:axId val="90545131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out"/>
        <c:minorTickMark val="none"/>
        <c:tickLblPos val="low"/>
        <c:spPr>
          <a:noFill/>
          <a:ln w="9525" cap="flat" cmpd="sng" algn="ctr">
            <a:solidFill>
              <a:sysClr val="windowText" lastClr="000000"/>
            </a:solidFill>
            <a:round/>
          </a:ln>
          <a:effectLst/>
        </c:spPr>
        <c:txPr>
          <a:bodyPr rot="0" spcFirstLastPara="1" vertOverflow="ellipsis"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0089944"/>
        <c:crosses val="autoZero"/>
        <c:auto val="1"/>
        <c:lblAlgn val="ctr"/>
        <c:lblOffset val="100"/>
        <c:noMultiLvlLbl val="0"/>
      </c:catAx>
      <c:valAx>
        <c:axId val="900089944"/>
        <c:scaling>
          <c:orientation val="minMax"/>
          <c:max val="0.4"/>
          <c:min val="-0.4"/>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dirty="0"/>
                  <a:t>Avg. Relative</a:t>
                </a:r>
                <a:r>
                  <a:rPr lang="en-US" sz="2400" baseline="0" dirty="0"/>
                  <a:t> Power</a:t>
                </a:r>
                <a:endParaRPr lang="en-US" sz="2400" dirty="0"/>
              </a:p>
            </c:rich>
          </c:tx>
          <c:layout>
            <c:manualLayout>
              <c:xMode val="edge"/>
              <c:yMode val="edge"/>
              <c:x val="0"/>
              <c:y val="0.20164023540640602"/>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numFmt formatCode="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905451312"/>
        <c:crosses val="autoZero"/>
        <c:crossBetween val="between"/>
      </c:valAx>
      <c:spPr>
        <a:noFill/>
        <a:ln>
          <a:noFill/>
        </a:ln>
        <a:effectLst/>
      </c:spPr>
    </c:plotArea>
    <c:legend>
      <c:legendPos val="t"/>
      <c:layout>
        <c:manualLayout>
          <c:xMode val="edge"/>
          <c:yMode val="edge"/>
          <c:x val="0.35043353738642546"/>
          <c:y val="1.8832391713747645E-2"/>
          <c:w val="0.37410797286883635"/>
          <c:h val="9.4682444355472517E-2"/>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'Volta Static Power Modeling'!$T$191</c:f>
              <c:strCache>
                <c:ptCount val="1"/>
                <c:pt idx="0">
                  <c:v>Constant</c:v>
                </c:pt>
              </c:strCache>
            </c:strRef>
          </c:tx>
          <c:spPr>
            <a:solidFill>
              <a:schemeClr val="accent1"/>
            </a:solidFill>
            <a:ln>
              <a:noFill/>
            </a:ln>
            <a:effectLst/>
          </c:spPr>
          <c:invertIfNegative val="0"/>
          <c:cat>
            <c:strRef>
              <c:f>'Volta Static Power Modeling'!$S$192:$S$198</c:f>
              <c:strCache>
                <c:ptCount val="2"/>
                <c:pt idx="0">
                  <c:v>Inactive Chip</c:v>
                </c:pt>
                <c:pt idx="1">
                  <c:v>1 Lane      × 1 SM</c:v>
                </c:pt>
              </c:strCache>
            </c:strRef>
          </c:cat>
          <c:val>
            <c:numRef>
              <c:f>'Volta Static Power Modeling'!$T$192:$T$198</c:f>
              <c:numCache>
                <c:formatCode>0</c:formatCode>
                <c:ptCount val="7"/>
                <c:pt idx="0">
                  <c:v>32.507056020754789</c:v>
                </c:pt>
                <c:pt idx="1">
                  <c:v>32.507056020754789</c:v>
                </c:pt>
              </c:numCache>
            </c:numRef>
          </c:val>
          <c:extLst>
            <c:ext xmlns:c16="http://schemas.microsoft.com/office/drawing/2014/chart" uri="{C3380CC4-5D6E-409C-BE32-E72D297353CC}">
              <c16:uniqueId val="{00000000-4E4F-4A5A-9F90-4432DDECAA07}"/>
            </c:ext>
          </c:extLst>
        </c:ser>
        <c:ser>
          <c:idx val="1"/>
          <c:order val="1"/>
          <c:tx>
            <c:strRef>
              <c:f>'Volta Static Power Modeling'!$U$191</c:f>
              <c:strCache>
                <c:ptCount val="1"/>
                <c:pt idx="0">
                  <c:v>Chip Global</c:v>
                </c:pt>
              </c:strCache>
            </c:strRef>
          </c:tx>
          <c:spPr>
            <a:solidFill>
              <a:schemeClr val="accent2"/>
            </a:solidFill>
            <a:ln>
              <a:noFill/>
            </a:ln>
            <a:effectLst/>
          </c:spPr>
          <c:invertIfNegative val="0"/>
          <c:cat>
            <c:strRef>
              <c:f>'Volta Static Power Modeling'!$S$192:$S$198</c:f>
              <c:strCache>
                <c:ptCount val="2"/>
                <c:pt idx="0">
                  <c:v>Inactive Chip</c:v>
                </c:pt>
                <c:pt idx="1">
                  <c:v>1 Lane      × 1 SM</c:v>
                </c:pt>
              </c:strCache>
            </c:strRef>
          </c:cat>
          <c:val>
            <c:numRef>
              <c:f>'Volta Static Power Modeling'!$U$192:$U$198</c:f>
              <c:numCache>
                <c:formatCode>0</c:formatCode>
                <c:ptCount val="7"/>
                <c:pt idx="0" formatCode="General">
                  <c:v>0</c:v>
                </c:pt>
                <c:pt idx="1">
                  <c:v>23.247229693530929</c:v>
                </c:pt>
              </c:numCache>
            </c:numRef>
          </c:val>
          <c:extLst>
            <c:ext xmlns:c16="http://schemas.microsoft.com/office/drawing/2014/chart" uri="{C3380CC4-5D6E-409C-BE32-E72D297353CC}">
              <c16:uniqueId val="{00000001-4E4F-4A5A-9F90-4432DDECAA07}"/>
            </c:ext>
          </c:extLst>
        </c:ser>
        <c:ser>
          <c:idx val="2"/>
          <c:order val="2"/>
          <c:tx>
            <c:strRef>
              <c:f>'Volta Static Power Modeling'!$V$191</c:f>
              <c:strCache>
                <c:ptCount val="1"/>
                <c:pt idx="0">
                  <c:v>SM Activation</c:v>
                </c:pt>
              </c:strCache>
            </c:strRef>
          </c:tx>
          <c:spPr>
            <a:solidFill>
              <a:schemeClr val="accent3"/>
            </a:solidFill>
            <a:ln>
              <a:noFill/>
            </a:ln>
            <a:effectLst/>
          </c:spPr>
          <c:invertIfNegative val="0"/>
          <c:cat>
            <c:strRef>
              <c:f>'Volta Static Power Modeling'!$S$192:$S$198</c:f>
              <c:strCache>
                <c:ptCount val="2"/>
                <c:pt idx="0">
                  <c:v>Inactive Chip</c:v>
                </c:pt>
                <c:pt idx="1">
                  <c:v>1 Lane      × 1 SM</c:v>
                </c:pt>
              </c:strCache>
            </c:strRef>
          </c:cat>
          <c:val>
            <c:numRef>
              <c:f>'Volta Static Power Modeling'!$V$192:$V$198</c:f>
              <c:numCache>
                <c:formatCode>0</c:formatCode>
                <c:ptCount val="7"/>
                <c:pt idx="0" formatCode="General">
                  <c:v>0</c:v>
                </c:pt>
                <c:pt idx="1">
                  <c:v>0.49821428571428589</c:v>
                </c:pt>
              </c:numCache>
            </c:numRef>
          </c:val>
          <c:extLst>
            <c:ext xmlns:c16="http://schemas.microsoft.com/office/drawing/2014/chart" uri="{C3380CC4-5D6E-409C-BE32-E72D297353CC}">
              <c16:uniqueId val="{00000002-4E4F-4A5A-9F90-4432DDECAA07}"/>
            </c:ext>
          </c:extLst>
        </c:ser>
        <c:ser>
          <c:idx val="3"/>
          <c:order val="3"/>
          <c:tx>
            <c:strRef>
              <c:f>'Volta Static Power Modeling'!$W$191</c:f>
              <c:strCache>
                <c:ptCount val="1"/>
                <c:pt idx="0">
                  <c:v>Addl. Lanes</c:v>
                </c:pt>
              </c:strCache>
            </c:strRef>
          </c:tx>
          <c:spPr>
            <a:solidFill>
              <a:schemeClr val="accent4"/>
            </a:solidFill>
            <a:ln>
              <a:noFill/>
            </a:ln>
            <a:effectLst/>
          </c:spPr>
          <c:invertIfNegative val="0"/>
          <c:cat>
            <c:strRef>
              <c:f>'Volta Static Power Modeling'!$S$192:$S$198</c:f>
              <c:strCache>
                <c:ptCount val="2"/>
                <c:pt idx="0">
                  <c:v>Inactive Chip</c:v>
                </c:pt>
                <c:pt idx="1">
                  <c:v>1 Lane      × 1 SM</c:v>
                </c:pt>
              </c:strCache>
            </c:strRef>
          </c:cat>
          <c:val>
            <c:numRef>
              <c:f>'Volta Static Power Modeling'!$W$192:$W$198</c:f>
              <c:numCache>
                <c:formatCode>0</c:formatCode>
                <c:ptCount val="7"/>
                <c:pt idx="0" formatCode="General">
                  <c:v>0</c:v>
                </c:pt>
                <c:pt idx="1">
                  <c:v>0</c:v>
                </c:pt>
              </c:numCache>
            </c:numRef>
          </c:val>
          <c:extLst>
            <c:ext xmlns:c16="http://schemas.microsoft.com/office/drawing/2014/chart" uri="{C3380CC4-5D6E-409C-BE32-E72D297353CC}">
              <c16:uniqueId val="{00000003-4E4F-4A5A-9F90-4432DDECAA07}"/>
            </c:ext>
          </c:extLst>
        </c:ser>
        <c:dLbls>
          <c:showLegendKey val="0"/>
          <c:showVal val="0"/>
          <c:showCatName val="0"/>
          <c:showSerName val="0"/>
          <c:showPercent val="0"/>
          <c:showBubbleSize val="0"/>
        </c:dLbls>
        <c:gapWidth val="50"/>
        <c:overlap val="100"/>
        <c:axId val="685690336"/>
        <c:axId val="685691152"/>
      </c:barChart>
      <c:catAx>
        <c:axId val="68569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1152"/>
        <c:crosses val="autoZero"/>
        <c:auto val="1"/>
        <c:lblAlgn val="ctr"/>
        <c:lblOffset val="100"/>
        <c:noMultiLvlLbl val="0"/>
      </c:catAx>
      <c:valAx>
        <c:axId val="685691152"/>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800" b="1">
                    <a:solidFill>
                      <a:schemeClr val="tx1"/>
                    </a:solidFill>
                  </a:rPr>
                  <a:t>Measured Power (W)</a:t>
                </a:r>
              </a:p>
            </c:rich>
          </c:tx>
          <c:layout>
            <c:manualLayout>
              <c:xMode val="edge"/>
              <c:yMode val="edge"/>
              <c:x val="0"/>
              <c:y val="8.6334859446768747E-2"/>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0336"/>
        <c:crosses val="autoZero"/>
        <c:crossBetween val="between"/>
      </c:valAx>
      <c:spPr>
        <a:noFill/>
        <a:ln>
          <a:noFill/>
        </a:ln>
        <a:effectLst/>
      </c:spPr>
    </c:plotArea>
    <c:legend>
      <c:legendPos val="r"/>
      <c:layout>
        <c:manualLayout>
          <c:xMode val="edge"/>
          <c:yMode val="edge"/>
          <c:x val="0.8321408022864839"/>
          <c:y val="0.22740218399875842"/>
          <c:w val="0.16037028891000363"/>
          <c:h val="0.4560806236977404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6085189386828"/>
          <c:y val="5.9249404176899799E-2"/>
          <c:w val="0.59586060002173613"/>
          <c:h val="0.67138512813194473"/>
        </c:manualLayout>
      </c:layout>
      <c:scatterChart>
        <c:scatterStyle val="smoothMarker"/>
        <c:varyColors val="0"/>
        <c:ser>
          <c:idx val="5"/>
          <c:order val="0"/>
          <c:tx>
            <c:strRef>
              <c:f>'Volta Static Power Modeling'!$A$165</c:f>
              <c:strCache>
                <c:ptCount val="1"/>
                <c:pt idx="0">
                  <c:v>MIX</c:v>
                </c:pt>
              </c:strCache>
            </c:strRef>
          </c:tx>
          <c:spPr>
            <a:ln w="19050" cap="rnd">
              <a:solidFill>
                <a:schemeClr val="accent6"/>
              </a:solidFill>
              <a:round/>
            </a:ln>
            <a:effectLst/>
          </c:spPr>
          <c:marker>
            <c:symbol val="diamond"/>
            <c:size val="11"/>
            <c:spPr>
              <a:solidFill>
                <a:schemeClr val="accent6"/>
              </a:solidFill>
              <a:ln w="9525">
                <a:solidFill>
                  <a:schemeClr val="accent6"/>
                </a:solidFill>
              </a:ln>
              <a:effectLst/>
            </c:spPr>
          </c:marker>
          <c:xVal>
            <c:numRef>
              <c:f>'Volta Static Power Modeling'!$B$168:$B$178</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Modeling'!$C$168:$C$178</c:f>
              <c:numCache>
                <c:formatCode>General</c:formatCode>
                <c:ptCount val="11"/>
                <c:pt idx="0">
                  <c:v>38.733333333333327</c:v>
                </c:pt>
                <c:pt idx="1">
                  <c:v>38.793333333333329</c:v>
                </c:pt>
                <c:pt idx="2">
                  <c:v>45.302500000000002</c:v>
                </c:pt>
                <c:pt idx="3">
                  <c:v>68.499999999999986</c:v>
                </c:pt>
                <c:pt idx="4">
                  <c:v>81.946666666666673</c:v>
                </c:pt>
                <c:pt idx="5">
                  <c:v>91.676874999999995</c:v>
                </c:pt>
                <c:pt idx="6">
                  <c:v>121.922</c:v>
                </c:pt>
                <c:pt idx="7">
                  <c:v>140.24</c:v>
                </c:pt>
                <c:pt idx="8">
                  <c:v>162.14999999999998</c:v>
                </c:pt>
                <c:pt idx="9">
                  <c:v>203.69</c:v>
                </c:pt>
                <c:pt idx="10">
                  <c:v>239.43</c:v>
                </c:pt>
              </c:numCache>
            </c:numRef>
          </c:yVal>
          <c:smooth val="1"/>
          <c:extLst>
            <c:ext xmlns:c16="http://schemas.microsoft.com/office/drawing/2014/chart" uri="{C3380CC4-5D6E-409C-BE32-E72D297353CC}">
              <c16:uniqueId val="{00000000-D42F-6642-AE27-8655A8857189}"/>
            </c:ext>
          </c:extLst>
        </c:ser>
        <c:ser>
          <c:idx val="6"/>
          <c:order val="1"/>
          <c:tx>
            <c:strRef>
              <c:f>'Volta Static Power Modeling'!$A$100</c:f>
              <c:strCache>
                <c:ptCount val="1"/>
                <c:pt idx="0">
                  <c:v>INT_ADD</c:v>
                </c:pt>
              </c:strCache>
            </c:strRef>
          </c:tx>
          <c:spPr>
            <a:ln w="19050" cap="rnd">
              <a:solidFill>
                <a:schemeClr val="accent2"/>
              </a:solidFill>
              <a:round/>
            </a:ln>
            <a:effectLst/>
          </c:spPr>
          <c:marker>
            <c:symbol val="square"/>
            <c:size val="9"/>
            <c:spPr>
              <a:solidFill>
                <a:schemeClr val="accent2"/>
              </a:solidFill>
              <a:ln w="9525">
                <a:solidFill>
                  <a:schemeClr val="accent2"/>
                </a:solidFill>
              </a:ln>
              <a:effectLst/>
            </c:spPr>
          </c:marker>
          <c:xVal>
            <c:numRef>
              <c:f>'Volta Static Power Modeling'!$B$103:$B$113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Modeling'!$C$103:$C$113</c:f>
              <c:numCache>
                <c:formatCode>General</c:formatCode>
                <c:ptCount val="11"/>
                <c:pt idx="0">
                  <c:v>35.136666666666663</c:v>
                </c:pt>
                <c:pt idx="1">
                  <c:v>35.28</c:v>
                </c:pt>
                <c:pt idx="2">
                  <c:v>37.96</c:v>
                </c:pt>
                <c:pt idx="3">
                  <c:v>47.870000000000005</c:v>
                </c:pt>
                <c:pt idx="4">
                  <c:v>53.491999999999997</c:v>
                </c:pt>
                <c:pt idx="5">
                  <c:v>60.587500000000006</c:v>
                </c:pt>
                <c:pt idx="6">
                  <c:v>73.3125</c:v>
                </c:pt>
                <c:pt idx="7">
                  <c:v>81.588999999999999</c:v>
                </c:pt>
                <c:pt idx="8">
                  <c:v>99.268333333333331</c:v>
                </c:pt>
                <c:pt idx="9">
                  <c:v>111.601666666667</c:v>
                </c:pt>
                <c:pt idx="10">
                  <c:v>129.92249999999999</c:v>
                </c:pt>
              </c:numCache>
            </c:numRef>
          </c:yVal>
          <c:smooth val="1"/>
          <c:extLst>
            <c:ext xmlns:c16="http://schemas.microsoft.com/office/drawing/2014/chart" uri="{C3380CC4-5D6E-409C-BE32-E72D297353CC}">
              <c16:uniqueId val="{00000001-D42F-6642-AE27-8655A8857189}"/>
            </c:ext>
          </c:extLst>
        </c:ser>
        <c:ser>
          <c:idx val="2"/>
          <c:order val="2"/>
          <c:tx>
            <c:strRef>
              <c:f>'Volta Static Power Modeling'!$A$20</c:f>
              <c:strCache>
                <c:ptCount val="1"/>
                <c:pt idx="0">
                  <c:v>FP_ADD</c:v>
                </c:pt>
              </c:strCache>
            </c:strRef>
          </c:tx>
          <c:spPr>
            <a:ln w="19050" cap="rnd">
              <a:solidFill>
                <a:schemeClr val="bg1">
                  <a:lumMod val="65000"/>
                </a:schemeClr>
              </a:solidFill>
              <a:round/>
            </a:ln>
            <a:effectLst/>
          </c:spPr>
          <c:marker>
            <c:symbol val="triangle"/>
            <c:size val="10"/>
            <c:spPr>
              <a:solidFill>
                <a:schemeClr val="bg1">
                  <a:lumMod val="65000"/>
                </a:schemeClr>
              </a:solidFill>
              <a:ln w="38100">
                <a:solidFill>
                  <a:schemeClr val="bg1">
                    <a:lumMod val="65000"/>
                  </a:schemeClr>
                </a:solidFill>
              </a:ln>
              <a:effectLst/>
            </c:spPr>
          </c:marker>
          <c:xVal>
            <c:numRef>
              <c:f>'Volta Static Power Modeling'!$B$23:$B$33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Modeling'!$C$23:$C$33</c:f>
              <c:numCache>
                <c:formatCode>General</c:formatCode>
                <c:ptCount val="11"/>
                <c:pt idx="0">
                  <c:v>35.01</c:v>
                </c:pt>
                <c:pt idx="1">
                  <c:v>35.034999999999997</c:v>
                </c:pt>
                <c:pt idx="2">
                  <c:v>37.770000000000003</c:v>
                </c:pt>
                <c:pt idx="3">
                  <c:v>48.067499999999995</c:v>
                </c:pt>
                <c:pt idx="4">
                  <c:v>51.557999999999993</c:v>
                </c:pt>
                <c:pt idx="5">
                  <c:v>56.153333333333329</c:v>
                </c:pt>
                <c:pt idx="6">
                  <c:v>69.680000000000007</c:v>
                </c:pt>
                <c:pt idx="7">
                  <c:v>77.02062500000001</c:v>
                </c:pt>
                <c:pt idx="8">
                  <c:v>88.104000000000013</c:v>
                </c:pt>
                <c:pt idx="9">
                  <c:v>106.58399999999999</c:v>
                </c:pt>
                <c:pt idx="10">
                  <c:v>121.61199999999999</c:v>
                </c:pt>
              </c:numCache>
            </c:numRef>
          </c:yVal>
          <c:smooth val="1"/>
          <c:extLst>
            <c:ext xmlns:c16="http://schemas.microsoft.com/office/drawing/2014/chart" uri="{C3380CC4-5D6E-409C-BE32-E72D297353CC}">
              <c16:uniqueId val="{00000002-D42F-6642-AE27-8655A8857189}"/>
            </c:ext>
          </c:extLst>
        </c:ser>
        <c:ser>
          <c:idx val="0"/>
          <c:order val="3"/>
          <c:tx>
            <c:strRef>
              <c:f>'Volta Static Power Modeling'!$A$4</c:f>
              <c:strCache>
                <c:ptCount val="1"/>
                <c:pt idx="0">
                  <c:v>FP_MUL</c:v>
                </c:pt>
              </c:strCache>
            </c:strRef>
          </c:tx>
          <c:spPr>
            <a:ln w="38100" cap="rnd">
              <a:solidFill>
                <a:schemeClr val="accent1"/>
              </a:solidFill>
              <a:round/>
            </a:ln>
            <a:effectLst/>
          </c:spPr>
          <c:marker>
            <c:symbol val="circle"/>
            <c:size val="10"/>
            <c:spPr>
              <a:solidFill>
                <a:schemeClr val="accent1"/>
              </a:solidFill>
              <a:ln w="9525">
                <a:solidFill>
                  <a:schemeClr val="accent1"/>
                </a:solidFill>
              </a:ln>
              <a:effectLst/>
            </c:spPr>
          </c:marker>
          <c:xVal>
            <c:numRef>
              <c:f>'Volta Static Power Modeling'!$B$7:$B$17</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Modeling'!$C$7:$C$17</c:f>
              <c:numCache>
                <c:formatCode>General</c:formatCode>
                <c:ptCount val="11"/>
                <c:pt idx="0">
                  <c:v>34.683333333333337</c:v>
                </c:pt>
                <c:pt idx="1">
                  <c:v>34.976666666666667</c:v>
                </c:pt>
                <c:pt idx="2">
                  <c:v>37.800000000000004</c:v>
                </c:pt>
                <c:pt idx="3">
                  <c:v>47.042500000000004</c:v>
                </c:pt>
                <c:pt idx="4">
                  <c:v>53.148000000000003</c:v>
                </c:pt>
                <c:pt idx="5">
                  <c:v>58.873333333333335</c:v>
                </c:pt>
                <c:pt idx="6">
                  <c:v>70.043333333333322</c:v>
                </c:pt>
                <c:pt idx="7">
                  <c:v>77.811538461538447</c:v>
                </c:pt>
                <c:pt idx="8">
                  <c:v>86.863600000000019</c:v>
                </c:pt>
                <c:pt idx="9">
                  <c:v>105.327</c:v>
                </c:pt>
                <c:pt idx="10">
                  <c:v>122.41800000000001</c:v>
                </c:pt>
              </c:numCache>
            </c:numRef>
          </c:yVal>
          <c:smooth val="1"/>
          <c:extLst>
            <c:ext xmlns:c16="http://schemas.microsoft.com/office/drawing/2014/chart" uri="{C3380CC4-5D6E-409C-BE32-E72D297353CC}">
              <c16:uniqueId val="{00000003-D42F-6642-AE27-8655A8857189}"/>
            </c:ext>
          </c:extLst>
        </c:ser>
        <c:ser>
          <c:idx val="4"/>
          <c:order val="4"/>
          <c:tx>
            <c:strRef>
              <c:f>'Volta Static Power Modeling'!$A$132</c:f>
              <c:strCache>
                <c:ptCount val="1"/>
                <c:pt idx="0">
                  <c:v>NANOSLEEP</c:v>
                </c:pt>
              </c:strCache>
            </c:strRef>
          </c:tx>
          <c:spPr>
            <a:ln w="19050" cap="rnd">
              <a:solidFill>
                <a:schemeClr val="accent5"/>
              </a:solidFill>
              <a:round/>
            </a:ln>
            <a:effectLst/>
          </c:spPr>
          <c:marker>
            <c:symbol val="triangle"/>
            <c:size val="11"/>
            <c:spPr>
              <a:noFill/>
              <a:ln w="19050">
                <a:solidFill>
                  <a:schemeClr val="accent5"/>
                </a:solidFill>
              </a:ln>
              <a:effectLst/>
            </c:spPr>
          </c:marker>
          <c:xVal>
            <c:numRef>
              <c:f>'Volta Static Power Modeling'!$B$135:$B$145</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Modeling'!$C$135:$C$145</c:f>
              <c:numCache>
                <c:formatCode>General</c:formatCode>
                <c:ptCount val="11"/>
                <c:pt idx="0">
                  <c:v>32.715000000000003</c:v>
                </c:pt>
                <c:pt idx="1">
                  <c:v>32.770000000000003</c:v>
                </c:pt>
                <c:pt idx="2">
                  <c:v>33.383333333333333</c:v>
                </c:pt>
                <c:pt idx="3">
                  <c:v>35.036666666666662</c:v>
                </c:pt>
                <c:pt idx="4">
                  <c:v>36.03</c:v>
                </c:pt>
                <c:pt idx="5">
                  <c:v>37.196666666666665</c:v>
                </c:pt>
                <c:pt idx="6">
                  <c:v>41.32</c:v>
                </c:pt>
                <c:pt idx="7">
                  <c:v>43.726666666666667</c:v>
                </c:pt>
                <c:pt idx="8">
                  <c:v>46.370000000000005</c:v>
                </c:pt>
                <c:pt idx="9">
                  <c:v>52.547499999999999</c:v>
                </c:pt>
                <c:pt idx="10">
                  <c:v>56.94</c:v>
                </c:pt>
              </c:numCache>
            </c:numRef>
          </c:yVal>
          <c:smooth val="1"/>
          <c:extLst>
            <c:ext xmlns:c16="http://schemas.microsoft.com/office/drawing/2014/chart" uri="{C3380CC4-5D6E-409C-BE32-E72D297353CC}">
              <c16:uniqueId val="{00000004-D42F-6642-AE27-8655A8857189}"/>
            </c:ext>
          </c:extLst>
        </c:ser>
        <c:ser>
          <c:idx val="7"/>
          <c:order val="5"/>
          <c:tx>
            <c:v>Modeled</c:v>
          </c:tx>
          <c:spPr>
            <a:ln w="25400" cap="rnd">
              <a:solidFill>
                <a:srgbClr val="C00000"/>
              </a:solidFill>
              <a:prstDash val="dash"/>
              <a:round/>
            </a:ln>
            <a:effectLst/>
          </c:spPr>
          <c:marker>
            <c:symbol val="none"/>
          </c:marker>
          <c:xVal>
            <c:numRef>
              <c:f>'Volta Static Power Modeling'!$B$134:$B$145</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Modeling'!$G$134:$G$145</c:f>
              <c:numCache>
                <c:formatCode>General</c:formatCode>
                <c:ptCount val="12"/>
                <c:pt idx="0">
                  <c:v>27.244869269127115</c:v>
                </c:pt>
                <c:pt idx="1">
                  <c:v>29.533840195558277</c:v>
                </c:pt>
                <c:pt idx="2">
                  <c:v>30.669847988675965</c:v>
                </c:pt>
                <c:pt idx="3">
                  <c:v>33.213149018043922</c:v>
                </c:pt>
                <c:pt idx="4">
                  <c:v>35.756450047411882</c:v>
                </c:pt>
                <c:pt idx="5">
                  <c:v>38.299751076779842</c:v>
                </c:pt>
                <c:pt idx="6">
                  <c:v>40.843052106147795</c:v>
                </c:pt>
                <c:pt idx="7">
                  <c:v>44.284986165892434</c:v>
                </c:pt>
                <c:pt idx="8">
                  <c:v>45.929654164883715</c:v>
                </c:pt>
                <c:pt idx="9">
                  <c:v>47.591277504070774</c:v>
                </c:pt>
                <c:pt idx="10">
                  <c:v>50.134578533438741</c:v>
                </c:pt>
                <c:pt idx="11">
                  <c:v>51.779246532430022</c:v>
                </c:pt>
              </c:numCache>
            </c:numRef>
          </c:yVal>
          <c:smooth val="1"/>
          <c:extLst>
            <c:ext xmlns:c16="http://schemas.microsoft.com/office/drawing/2014/chart" uri="{C3380CC4-5D6E-409C-BE32-E72D297353CC}">
              <c16:uniqueId val="{00000005-D42F-6642-AE27-8655A8857189}"/>
            </c:ext>
          </c:extLst>
        </c:ser>
        <c:ser>
          <c:idx val="8"/>
          <c:order val="6"/>
          <c:tx>
            <c:strRef>
              <c:f>'Volta Static Power Modeling'!$L$164</c:f>
              <c:strCache>
                <c:ptCount val="1"/>
                <c:pt idx="0">
                  <c:v>MIX model</c:v>
                </c:pt>
              </c:strCache>
            </c:strRef>
          </c:tx>
          <c:spPr>
            <a:ln w="25400" cap="rnd">
              <a:solidFill>
                <a:srgbClr val="C00000"/>
              </a:solidFill>
              <a:prstDash val="dash"/>
              <a:round/>
            </a:ln>
            <a:effectLst/>
          </c:spPr>
          <c:marker>
            <c:symbol val="none"/>
          </c:marker>
          <c:xVal>
            <c:numRef>
              <c:f>'Volta Static Power Modeling'!$B$167:$B$178</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Modeling'!$G$167:$G$178</c:f>
              <c:numCache>
                <c:formatCode>General</c:formatCode>
                <c:ptCount val="12"/>
                <c:pt idx="0">
                  <c:v>-1.4501992119527216</c:v>
                </c:pt>
                <c:pt idx="1">
                  <c:v>17.812057212181443</c:v>
                </c:pt>
                <c:pt idx="2">
                  <c:v>27.371843733788772</c:v>
                </c:pt>
                <c:pt idx="3">
                  <c:v>48.774350871715619</c:v>
                </c:pt>
                <c:pt idx="4">
                  <c:v>70.176858009642473</c:v>
                </c:pt>
                <c:pt idx="5">
                  <c:v>91.57936514756932</c:v>
                </c:pt>
                <c:pt idx="6">
                  <c:v>112.98187228549618</c:v>
                </c:pt>
                <c:pt idx="7">
                  <c:v>141.94659861215717</c:v>
                </c:pt>
                <c:pt idx="8">
                  <c:v>155.78688656134989</c:v>
                </c:pt>
                <c:pt idx="9">
                  <c:v>169.7698578914621</c:v>
                </c:pt>
                <c:pt idx="10">
                  <c:v>191.17236502938891</c:v>
                </c:pt>
                <c:pt idx="11">
                  <c:v>205.01265297858163</c:v>
                </c:pt>
              </c:numCache>
            </c:numRef>
          </c:yVal>
          <c:smooth val="1"/>
          <c:extLst>
            <c:ext xmlns:c16="http://schemas.microsoft.com/office/drawing/2014/chart" uri="{C3380CC4-5D6E-409C-BE32-E72D297353CC}">
              <c16:uniqueId val="{00000006-D42F-6642-AE27-8655A8857189}"/>
            </c:ext>
          </c:extLst>
        </c:ser>
        <c:ser>
          <c:idx val="9"/>
          <c:order val="7"/>
          <c:tx>
            <c:strRef>
              <c:f>'Volta Static Power Modeling'!$L$99</c:f>
              <c:strCache>
                <c:ptCount val="1"/>
                <c:pt idx="0">
                  <c:v>INT_ADD model</c:v>
                </c:pt>
              </c:strCache>
            </c:strRef>
          </c:tx>
          <c:spPr>
            <a:ln w="25400" cap="rnd">
              <a:solidFill>
                <a:srgbClr val="C00000"/>
              </a:solidFill>
              <a:prstDash val="dash"/>
              <a:round/>
            </a:ln>
            <a:effectLst/>
          </c:spPr>
          <c:marker>
            <c:symbol val="none"/>
          </c:marker>
          <c:xVal>
            <c:numRef>
              <c:f>'Volta Static Power Modeling'!$B$102:$B$113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Modeling'!$G$102:$G$113</c:f>
              <c:numCache>
                <c:formatCode>General</c:formatCode>
                <c:ptCount val="12"/>
                <c:pt idx="0">
                  <c:v>15.435690264508153</c:v>
                </c:pt>
                <c:pt idx="1">
                  <c:v>24.635681401461571</c:v>
                </c:pt>
                <c:pt idx="2">
                  <c:v>29.201602928690306</c:v>
                </c:pt>
                <c:pt idx="3">
                  <c:v>39.423815303082989</c:v>
                </c:pt>
                <c:pt idx="4">
                  <c:v>49.646027677475679</c:v>
                </c:pt>
                <c:pt idx="5">
                  <c:v>59.868240051868362</c:v>
                </c:pt>
                <c:pt idx="6">
                  <c:v>70.090452426261052</c:v>
                </c:pt>
                <c:pt idx="7">
                  <c:v>83.924513172939143</c:v>
                </c:pt>
                <c:pt idx="8">
                  <c:v>90.534877175046432</c:v>
                </c:pt>
                <c:pt idx="9">
                  <c:v>97.213389259649645</c:v>
                </c:pt>
                <c:pt idx="10">
                  <c:v>107.43560163404234</c:v>
                </c:pt>
                <c:pt idx="11">
                  <c:v>114.0459656361496</c:v>
                </c:pt>
              </c:numCache>
            </c:numRef>
          </c:yVal>
          <c:smooth val="1"/>
          <c:extLst>
            <c:ext xmlns:c16="http://schemas.microsoft.com/office/drawing/2014/chart" uri="{C3380CC4-5D6E-409C-BE32-E72D297353CC}">
              <c16:uniqueId val="{00000007-D42F-6642-AE27-8655A8857189}"/>
            </c:ext>
          </c:extLst>
        </c:ser>
        <c:ser>
          <c:idx val="3"/>
          <c:order val="8"/>
          <c:tx>
            <c:strRef>
              <c:f>'Volta Static Power Modeling'!$L$19</c:f>
              <c:strCache>
                <c:ptCount val="1"/>
                <c:pt idx="0">
                  <c:v>FP_ADD model</c:v>
                </c:pt>
              </c:strCache>
            </c:strRef>
          </c:tx>
          <c:spPr>
            <a:ln w="25400" cap="rnd">
              <a:solidFill>
                <a:srgbClr val="C00000"/>
              </a:solidFill>
              <a:prstDash val="dash"/>
              <a:round/>
            </a:ln>
            <a:effectLst/>
          </c:spPr>
          <c:marker>
            <c:symbol val="none"/>
          </c:marker>
          <c:xVal>
            <c:numRef>
              <c:f>'Volta Static Power Modeling'!$B$22:$B$33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Modeling'!$G$22:$G$33</c:f>
              <c:numCache>
                <c:formatCode>General</c:formatCode>
                <c:ptCount val="12"/>
                <c:pt idx="0">
                  <c:v>17.23108686797795</c:v>
                </c:pt>
                <c:pt idx="1">
                  <c:v>25.517986842381056</c:v>
                </c:pt>
                <c:pt idx="2">
                  <c:v>29.630744607455185</c:v>
                </c:pt>
                <c:pt idx="3">
                  <c:v>38.838411245680859</c:v>
                </c:pt>
                <c:pt idx="4">
                  <c:v>48.046077883906527</c:v>
                </c:pt>
                <c:pt idx="5">
                  <c:v>57.253744522132202</c:v>
                </c:pt>
                <c:pt idx="6">
                  <c:v>66.461411160357869</c:v>
                </c:pt>
                <c:pt idx="7">
                  <c:v>78.922453344089945</c:v>
                </c:pt>
                <c:pt idx="8">
                  <c:v>84.876744436809219</c:v>
                </c:pt>
                <c:pt idx="9">
                  <c:v>90.892419973783305</c:v>
                </c:pt>
                <c:pt idx="10">
                  <c:v>100.10008661200899</c:v>
                </c:pt>
                <c:pt idx="11">
                  <c:v>106.05437770472825</c:v>
                </c:pt>
              </c:numCache>
            </c:numRef>
          </c:yVal>
          <c:smooth val="1"/>
          <c:extLst>
            <c:ext xmlns:c16="http://schemas.microsoft.com/office/drawing/2014/chart" uri="{C3380CC4-5D6E-409C-BE32-E72D297353CC}">
              <c16:uniqueId val="{00000008-D42F-6642-AE27-8655A8857189}"/>
            </c:ext>
          </c:extLst>
        </c:ser>
        <c:ser>
          <c:idx val="1"/>
          <c:order val="9"/>
          <c:tx>
            <c:strRef>
              <c:f>'Volta Static Power Modeling'!$L$3</c:f>
              <c:strCache>
                <c:ptCount val="1"/>
                <c:pt idx="0">
                  <c:v>FP_MUL model</c:v>
                </c:pt>
              </c:strCache>
            </c:strRef>
          </c:tx>
          <c:spPr>
            <a:ln w="25400" cap="rnd">
              <a:solidFill>
                <a:srgbClr val="C00000"/>
              </a:solidFill>
              <a:prstDash val="dash"/>
              <a:round/>
            </a:ln>
            <a:effectLst/>
          </c:spPr>
          <c:marker>
            <c:symbol val="none"/>
          </c:marker>
          <c:xVal>
            <c:numRef>
              <c:f>'Volta Static Power Modeling'!$B$6:$B$17</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Modeling'!$G$6:$G$17</c:f>
              <c:numCache>
                <c:formatCode>General</c:formatCode>
                <c:ptCount val="12"/>
                <c:pt idx="0">
                  <c:v>17.458852785052919</c:v>
                </c:pt>
                <c:pt idx="1">
                  <c:v>25.744015638693806</c:v>
                </c:pt>
                <c:pt idx="2">
                  <c:v>29.855911277167429</c:v>
                </c:pt>
                <c:pt idx="3">
                  <c:v>39.061647781212855</c:v>
                </c:pt>
                <c:pt idx="4">
                  <c:v>48.267384285258288</c:v>
                </c:pt>
                <c:pt idx="5">
                  <c:v>57.473120789303721</c:v>
                </c:pt>
                <c:pt idx="6">
                  <c:v>66.678857293349154</c:v>
                </c:pt>
                <c:pt idx="7">
                  <c:v>79.137287362157281</c:v>
                </c:pt>
                <c:pt idx="8">
                  <c:v>85.090330301440019</c:v>
                </c:pt>
                <c:pt idx="9">
                  <c:v>91.104744817416361</c:v>
                </c:pt>
                <c:pt idx="10">
                  <c:v>100.31048132146179</c:v>
                </c:pt>
                <c:pt idx="11">
                  <c:v>106.2635242607445</c:v>
                </c:pt>
              </c:numCache>
            </c:numRef>
          </c:yVal>
          <c:smooth val="1"/>
          <c:extLst>
            <c:ext xmlns:c16="http://schemas.microsoft.com/office/drawing/2014/chart" uri="{C3380CC4-5D6E-409C-BE32-E72D297353CC}">
              <c16:uniqueId val="{00000009-D42F-6642-AE27-8655A8857189}"/>
            </c:ext>
          </c:extLst>
        </c:ser>
        <c:dLbls>
          <c:showLegendKey val="0"/>
          <c:showVal val="0"/>
          <c:showCatName val="0"/>
          <c:showSerName val="0"/>
          <c:showPercent val="0"/>
          <c:showBubbleSize val="0"/>
        </c:dLbls>
        <c:axId val="2020827344"/>
        <c:axId val="2020828976"/>
      </c:scatterChart>
      <c:valAx>
        <c:axId val="2020827344"/>
        <c:scaling>
          <c:orientation val="minMax"/>
          <c:max val="1.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Processor Frequency (GHz)</a:t>
                </a:r>
              </a:p>
            </c:rich>
          </c:tx>
          <c:layout>
            <c:manualLayout>
              <c:xMode val="edge"/>
              <c:yMode val="edge"/>
              <c:x val="0.2002227884508048"/>
              <c:y val="0.8725416550871043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0.2"/>
        <c:minorUnit val="5.000000000000001E-2"/>
      </c:valAx>
      <c:valAx>
        <c:axId val="2020828976"/>
        <c:scaling>
          <c:orientation val="minMax"/>
          <c:max val="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Power</a:t>
                </a:r>
                <a:r>
                  <a:rPr lang="en-US" sz="2400" b="1" baseline="0"/>
                  <a:t> (W)</a:t>
                </a:r>
                <a:endParaRPr lang="en-US" sz="2400" b="1"/>
              </a:p>
            </c:rich>
          </c:tx>
          <c:layout>
            <c:manualLayout>
              <c:xMode val="edge"/>
              <c:yMode val="edge"/>
              <c:x val="8.8006451840283038E-4"/>
              <c:y val="0.1556577512444017"/>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inorUnit val="5"/>
      </c:valAx>
      <c:spPr>
        <a:noFill/>
        <a:ln>
          <a:noFill/>
        </a:ln>
        <a:effectLst/>
      </c:spPr>
    </c:plotArea>
    <c:legend>
      <c:legendPos val="r"/>
      <c:layout>
        <c:manualLayout>
          <c:xMode val="edge"/>
          <c:yMode val="edge"/>
          <c:x val="0.77688299963974572"/>
          <c:y val="3.344846664804111E-2"/>
          <c:w val="0.21373151337327936"/>
          <c:h val="0.811714442976084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6085189386828"/>
          <c:y val="5.9249404176899799E-2"/>
          <c:w val="0.59586060002173613"/>
          <c:h val="0.67138512813194473"/>
        </c:manualLayout>
      </c:layout>
      <c:scatterChart>
        <c:scatterStyle val="smoothMarker"/>
        <c:varyColors val="0"/>
        <c:ser>
          <c:idx val="5"/>
          <c:order val="0"/>
          <c:tx>
            <c:strRef>
              <c:f>'Volta Static Power Modeling'!$A$165</c:f>
              <c:strCache>
                <c:ptCount val="1"/>
                <c:pt idx="0">
                  <c:v>MIX</c:v>
                </c:pt>
              </c:strCache>
            </c:strRef>
          </c:tx>
          <c:spPr>
            <a:ln w="19050" cap="rnd">
              <a:solidFill>
                <a:schemeClr val="accent6"/>
              </a:solidFill>
              <a:round/>
            </a:ln>
            <a:effectLst/>
          </c:spPr>
          <c:marker>
            <c:symbol val="diamond"/>
            <c:size val="11"/>
            <c:spPr>
              <a:solidFill>
                <a:schemeClr val="accent6"/>
              </a:solidFill>
              <a:ln w="9525">
                <a:solidFill>
                  <a:schemeClr val="accent6"/>
                </a:solidFill>
              </a:ln>
              <a:effectLst/>
            </c:spPr>
          </c:marker>
          <c:xVal>
            <c:numRef>
              <c:f>'Volta Static Power Modeling'!$B$168:$B$178</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Modeling'!$C$168:$C$178</c:f>
              <c:numCache>
                <c:formatCode>General</c:formatCode>
                <c:ptCount val="11"/>
                <c:pt idx="0">
                  <c:v>38.733333333333327</c:v>
                </c:pt>
                <c:pt idx="1">
                  <c:v>38.793333333333329</c:v>
                </c:pt>
                <c:pt idx="2">
                  <c:v>45.302500000000002</c:v>
                </c:pt>
                <c:pt idx="3">
                  <c:v>68.499999999999986</c:v>
                </c:pt>
                <c:pt idx="4">
                  <c:v>81.946666666666673</c:v>
                </c:pt>
                <c:pt idx="5">
                  <c:v>91.676874999999995</c:v>
                </c:pt>
                <c:pt idx="6">
                  <c:v>121.922</c:v>
                </c:pt>
                <c:pt idx="7">
                  <c:v>140.24</c:v>
                </c:pt>
                <c:pt idx="8">
                  <c:v>162.14999999999998</c:v>
                </c:pt>
                <c:pt idx="9">
                  <c:v>203.69</c:v>
                </c:pt>
                <c:pt idx="10">
                  <c:v>239.43</c:v>
                </c:pt>
              </c:numCache>
            </c:numRef>
          </c:yVal>
          <c:smooth val="1"/>
          <c:extLst>
            <c:ext xmlns:c16="http://schemas.microsoft.com/office/drawing/2014/chart" uri="{C3380CC4-5D6E-409C-BE32-E72D297353CC}">
              <c16:uniqueId val="{00000000-1456-E149-AA87-355DDFE36476}"/>
            </c:ext>
          </c:extLst>
        </c:ser>
        <c:ser>
          <c:idx val="6"/>
          <c:order val="1"/>
          <c:tx>
            <c:strRef>
              <c:f>'Volta Static Power Modeling'!$A$100</c:f>
              <c:strCache>
                <c:ptCount val="1"/>
                <c:pt idx="0">
                  <c:v>INT_ADD</c:v>
                </c:pt>
              </c:strCache>
            </c:strRef>
          </c:tx>
          <c:spPr>
            <a:ln w="19050" cap="rnd">
              <a:solidFill>
                <a:schemeClr val="accent2"/>
              </a:solidFill>
              <a:round/>
            </a:ln>
            <a:effectLst/>
          </c:spPr>
          <c:marker>
            <c:symbol val="square"/>
            <c:size val="9"/>
            <c:spPr>
              <a:solidFill>
                <a:schemeClr val="accent2"/>
              </a:solidFill>
              <a:ln w="9525">
                <a:solidFill>
                  <a:schemeClr val="accent2"/>
                </a:solidFill>
              </a:ln>
              <a:effectLst/>
            </c:spPr>
          </c:marker>
          <c:xVal>
            <c:numRef>
              <c:f>'Volta Static Power Modeling'!$B$103:$B$113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Modeling'!$C$103:$C$113</c:f>
              <c:numCache>
                <c:formatCode>General</c:formatCode>
                <c:ptCount val="11"/>
                <c:pt idx="0">
                  <c:v>35.136666666666663</c:v>
                </c:pt>
                <c:pt idx="1">
                  <c:v>35.28</c:v>
                </c:pt>
                <c:pt idx="2">
                  <c:v>37.96</c:v>
                </c:pt>
                <c:pt idx="3">
                  <c:v>47.870000000000005</c:v>
                </c:pt>
                <c:pt idx="4">
                  <c:v>53.491999999999997</c:v>
                </c:pt>
                <c:pt idx="5">
                  <c:v>60.587500000000006</c:v>
                </c:pt>
                <c:pt idx="6">
                  <c:v>73.3125</c:v>
                </c:pt>
                <c:pt idx="7">
                  <c:v>81.588999999999999</c:v>
                </c:pt>
                <c:pt idx="8">
                  <c:v>99.268333333333331</c:v>
                </c:pt>
                <c:pt idx="9">
                  <c:v>111.601666666667</c:v>
                </c:pt>
                <c:pt idx="10">
                  <c:v>129.92249999999999</c:v>
                </c:pt>
              </c:numCache>
            </c:numRef>
          </c:yVal>
          <c:smooth val="1"/>
          <c:extLst>
            <c:ext xmlns:c16="http://schemas.microsoft.com/office/drawing/2014/chart" uri="{C3380CC4-5D6E-409C-BE32-E72D297353CC}">
              <c16:uniqueId val="{00000001-1456-E149-AA87-355DDFE36476}"/>
            </c:ext>
          </c:extLst>
        </c:ser>
        <c:ser>
          <c:idx val="2"/>
          <c:order val="2"/>
          <c:tx>
            <c:strRef>
              <c:f>'Volta Static Power Modeling'!$A$20</c:f>
              <c:strCache>
                <c:ptCount val="1"/>
                <c:pt idx="0">
                  <c:v>FP_ADD</c:v>
                </c:pt>
              </c:strCache>
            </c:strRef>
          </c:tx>
          <c:spPr>
            <a:ln w="19050" cap="rnd">
              <a:solidFill>
                <a:schemeClr val="bg1">
                  <a:lumMod val="65000"/>
                </a:schemeClr>
              </a:solidFill>
              <a:round/>
            </a:ln>
            <a:effectLst/>
          </c:spPr>
          <c:marker>
            <c:symbol val="triangle"/>
            <c:size val="10"/>
            <c:spPr>
              <a:solidFill>
                <a:schemeClr val="bg1">
                  <a:lumMod val="65000"/>
                </a:schemeClr>
              </a:solidFill>
              <a:ln w="38100">
                <a:solidFill>
                  <a:schemeClr val="bg1">
                    <a:lumMod val="65000"/>
                  </a:schemeClr>
                </a:solidFill>
              </a:ln>
              <a:effectLst/>
            </c:spPr>
          </c:marker>
          <c:xVal>
            <c:numRef>
              <c:f>'Volta Static Power Modeling'!$B$23:$B$33</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Modeling'!$C$23:$C$33</c:f>
              <c:numCache>
                <c:formatCode>General</c:formatCode>
                <c:ptCount val="11"/>
                <c:pt idx="0">
                  <c:v>35.01</c:v>
                </c:pt>
                <c:pt idx="1">
                  <c:v>35.034999999999997</c:v>
                </c:pt>
                <c:pt idx="2">
                  <c:v>37.770000000000003</c:v>
                </c:pt>
                <c:pt idx="3">
                  <c:v>48.067499999999995</c:v>
                </c:pt>
                <c:pt idx="4">
                  <c:v>51.557999999999993</c:v>
                </c:pt>
                <c:pt idx="5">
                  <c:v>56.153333333333329</c:v>
                </c:pt>
                <c:pt idx="6">
                  <c:v>69.680000000000007</c:v>
                </c:pt>
                <c:pt idx="7">
                  <c:v>77.02062500000001</c:v>
                </c:pt>
                <c:pt idx="8">
                  <c:v>88.104000000000013</c:v>
                </c:pt>
                <c:pt idx="9">
                  <c:v>106.58399999999999</c:v>
                </c:pt>
                <c:pt idx="10">
                  <c:v>121.61199999999999</c:v>
                </c:pt>
              </c:numCache>
            </c:numRef>
          </c:yVal>
          <c:smooth val="1"/>
          <c:extLst>
            <c:ext xmlns:c16="http://schemas.microsoft.com/office/drawing/2014/chart" uri="{C3380CC4-5D6E-409C-BE32-E72D297353CC}">
              <c16:uniqueId val="{00000002-1456-E149-AA87-355DDFE36476}"/>
            </c:ext>
          </c:extLst>
        </c:ser>
        <c:ser>
          <c:idx val="0"/>
          <c:order val="3"/>
          <c:tx>
            <c:strRef>
              <c:f>'Volta Static Power Modeling'!$A$4</c:f>
              <c:strCache>
                <c:ptCount val="1"/>
                <c:pt idx="0">
                  <c:v>FP_MUL</c:v>
                </c:pt>
              </c:strCache>
            </c:strRef>
          </c:tx>
          <c:spPr>
            <a:ln w="38100" cap="rnd">
              <a:solidFill>
                <a:schemeClr val="accent1"/>
              </a:solidFill>
              <a:round/>
            </a:ln>
            <a:effectLst/>
          </c:spPr>
          <c:marker>
            <c:symbol val="circle"/>
            <c:size val="10"/>
            <c:spPr>
              <a:solidFill>
                <a:schemeClr val="accent1"/>
              </a:solidFill>
              <a:ln w="9525">
                <a:solidFill>
                  <a:schemeClr val="accent1"/>
                </a:solidFill>
              </a:ln>
              <a:effectLst/>
            </c:spPr>
          </c:marker>
          <c:xVal>
            <c:numRef>
              <c:f>'Volta Static Power Modeling'!$B$7:$B$17</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Modeling'!$C$7:$C$17</c:f>
              <c:numCache>
                <c:formatCode>General</c:formatCode>
                <c:ptCount val="11"/>
                <c:pt idx="0">
                  <c:v>34.683333333333337</c:v>
                </c:pt>
                <c:pt idx="1">
                  <c:v>34.976666666666667</c:v>
                </c:pt>
                <c:pt idx="2">
                  <c:v>37.800000000000004</c:v>
                </c:pt>
                <c:pt idx="3">
                  <c:v>47.042500000000004</c:v>
                </c:pt>
                <c:pt idx="4">
                  <c:v>53.148000000000003</c:v>
                </c:pt>
                <c:pt idx="5">
                  <c:v>58.873333333333335</c:v>
                </c:pt>
                <c:pt idx="6">
                  <c:v>70.043333333333322</c:v>
                </c:pt>
                <c:pt idx="7">
                  <c:v>77.811538461538447</c:v>
                </c:pt>
                <c:pt idx="8">
                  <c:v>86.863600000000019</c:v>
                </c:pt>
                <c:pt idx="9">
                  <c:v>105.327</c:v>
                </c:pt>
                <c:pt idx="10">
                  <c:v>122.41800000000001</c:v>
                </c:pt>
              </c:numCache>
            </c:numRef>
          </c:yVal>
          <c:smooth val="1"/>
          <c:extLst>
            <c:ext xmlns:c16="http://schemas.microsoft.com/office/drawing/2014/chart" uri="{C3380CC4-5D6E-409C-BE32-E72D297353CC}">
              <c16:uniqueId val="{00000003-1456-E149-AA87-355DDFE36476}"/>
            </c:ext>
          </c:extLst>
        </c:ser>
        <c:ser>
          <c:idx val="4"/>
          <c:order val="4"/>
          <c:tx>
            <c:strRef>
              <c:f>'Volta Static Power Modeling'!$A$132</c:f>
              <c:strCache>
                <c:ptCount val="1"/>
                <c:pt idx="0">
                  <c:v>NANOSLEEP</c:v>
                </c:pt>
              </c:strCache>
            </c:strRef>
          </c:tx>
          <c:spPr>
            <a:ln w="19050" cap="rnd">
              <a:solidFill>
                <a:schemeClr val="accent5"/>
              </a:solidFill>
              <a:round/>
            </a:ln>
            <a:effectLst/>
          </c:spPr>
          <c:marker>
            <c:symbol val="triangle"/>
            <c:size val="11"/>
            <c:spPr>
              <a:noFill/>
              <a:ln w="19050">
                <a:solidFill>
                  <a:schemeClr val="accent5"/>
                </a:solidFill>
              </a:ln>
              <a:effectLst/>
            </c:spPr>
          </c:marker>
          <c:xVal>
            <c:numRef>
              <c:f>'Volta Static Power Modeling'!$B$135:$B$145</c:f>
              <c:numCache>
                <c:formatCode>General</c:formatCode>
                <c:ptCount val="11"/>
                <c:pt idx="0">
                  <c:v>0.13500000000000001</c:v>
                </c:pt>
                <c:pt idx="1">
                  <c:v>0.20200000000000001</c:v>
                </c:pt>
                <c:pt idx="2">
                  <c:v>0.35199999999999998</c:v>
                </c:pt>
                <c:pt idx="3">
                  <c:v>0.502</c:v>
                </c:pt>
                <c:pt idx="4">
                  <c:v>0.65200000000000002</c:v>
                </c:pt>
                <c:pt idx="5">
                  <c:v>0.80200000000000005</c:v>
                </c:pt>
                <c:pt idx="6">
                  <c:v>1.0049999999999999</c:v>
                </c:pt>
                <c:pt idx="7">
                  <c:v>1.1020000000000001</c:v>
                </c:pt>
                <c:pt idx="8">
                  <c:v>1.2</c:v>
                </c:pt>
                <c:pt idx="9">
                  <c:v>1.35</c:v>
                </c:pt>
                <c:pt idx="10">
                  <c:v>1.4470000000000001</c:v>
                </c:pt>
              </c:numCache>
            </c:numRef>
          </c:xVal>
          <c:yVal>
            <c:numRef>
              <c:f>'Volta Static Power Modeling'!$C$135:$C$145</c:f>
              <c:numCache>
                <c:formatCode>General</c:formatCode>
                <c:ptCount val="11"/>
                <c:pt idx="0">
                  <c:v>32.715000000000003</c:v>
                </c:pt>
                <c:pt idx="1">
                  <c:v>32.770000000000003</c:v>
                </c:pt>
                <c:pt idx="2">
                  <c:v>33.383333333333333</c:v>
                </c:pt>
                <c:pt idx="3">
                  <c:v>35.036666666666662</c:v>
                </c:pt>
                <c:pt idx="4">
                  <c:v>36.03</c:v>
                </c:pt>
                <c:pt idx="5">
                  <c:v>37.196666666666665</c:v>
                </c:pt>
                <c:pt idx="6">
                  <c:v>41.32</c:v>
                </c:pt>
                <c:pt idx="7">
                  <c:v>43.726666666666667</c:v>
                </c:pt>
                <c:pt idx="8">
                  <c:v>46.370000000000005</c:v>
                </c:pt>
                <c:pt idx="9">
                  <c:v>52.547499999999999</c:v>
                </c:pt>
                <c:pt idx="10">
                  <c:v>56.94</c:v>
                </c:pt>
              </c:numCache>
            </c:numRef>
          </c:yVal>
          <c:smooth val="1"/>
          <c:extLst>
            <c:ext xmlns:c16="http://schemas.microsoft.com/office/drawing/2014/chart" uri="{C3380CC4-5D6E-409C-BE32-E72D297353CC}">
              <c16:uniqueId val="{00000004-1456-E149-AA87-355DDFE36476}"/>
            </c:ext>
          </c:extLst>
        </c:ser>
        <c:ser>
          <c:idx val="7"/>
          <c:order val="5"/>
          <c:tx>
            <c:v>Modeled</c:v>
          </c:tx>
          <c:spPr>
            <a:ln w="25400" cap="rnd">
              <a:solidFill>
                <a:srgbClr val="C00000"/>
              </a:solidFill>
              <a:prstDash val="dash"/>
              <a:round/>
            </a:ln>
            <a:effectLst/>
          </c:spPr>
          <c:marker>
            <c:symbol val="none"/>
          </c:marker>
          <c:xVal>
            <c:numRef>
              <c:f>'Volta Static Power Modeling'!$B$134:$B$145</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Modeling'!$G$134:$G$145</c:f>
              <c:numCache>
                <c:formatCode>General</c:formatCode>
                <c:ptCount val="12"/>
                <c:pt idx="0">
                  <c:v>27.244869269127115</c:v>
                </c:pt>
                <c:pt idx="1">
                  <c:v>29.533840195558277</c:v>
                </c:pt>
                <c:pt idx="2">
                  <c:v>30.669847988675965</c:v>
                </c:pt>
                <c:pt idx="3">
                  <c:v>33.213149018043922</c:v>
                </c:pt>
                <c:pt idx="4">
                  <c:v>35.756450047411882</c:v>
                </c:pt>
                <c:pt idx="5">
                  <c:v>38.299751076779842</c:v>
                </c:pt>
                <c:pt idx="6">
                  <c:v>40.843052106147795</c:v>
                </c:pt>
                <c:pt idx="7">
                  <c:v>44.284986165892434</c:v>
                </c:pt>
                <c:pt idx="8">
                  <c:v>45.929654164883715</c:v>
                </c:pt>
                <c:pt idx="9">
                  <c:v>47.591277504070774</c:v>
                </c:pt>
                <c:pt idx="10">
                  <c:v>50.134578533438741</c:v>
                </c:pt>
                <c:pt idx="11">
                  <c:v>51.779246532430022</c:v>
                </c:pt>
              </c:numCache>
            </c:numRef>
          </c:yVal>
          <c:smooth val="1"/>
          <c:extLst>
            <c:ext xmlns:c16="http://schemas.microsoft.com/office/drawing/2014/chart" uri="{C3380CC4-5D6E-409C-BE32-E72D297353CC}">
              <c16:uniqueId val="{00000005-1456-E149-AA87-355DDFE36476}"/>
            </c:ext>
          </c:extLst>
        </c:ser>
        <c:ser>
          <c:idx val="8"/>
          <c:order val="6"/>
          <c:tx>
            <c:strRef>
              <c:f>'Volta Static Power Modeling'!$L$164</c:f>
              <c:strCache>
                <c:ptCount val="1"/>
                <c:pt idx="0">
                  <c:v>MIX model</c:v>
                </c:pt>
              </c:strCache>
            </c:strRef>
          </c:tx>
          <c:spPr>
            <a:ln w="25400" cap="rnd">
              <a:solidFill>
                <a:srgbClr val="C00000"/>
              </a:solidFill>
              <a:prstDash val="dash"/>
              <a:round/>
            </a:ln>
            <a:effectLst/>
          </c:spPr>
          <c:marker>
            <c:symbol val="none"/>
          </c:marker>
          <c:xVal>
            <c:numRef>
              <c:f>'Volta Static Power Modeling'!$B$167:$B$178</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Modeling'!$G$167:$G$178</c:f>
              <c:numCache>
                <c:formatCode>General</c:formatCode>
                <c:ptCount val="12"/>
                <c:pt idx="0">
                  <c:v>-1.4501992119527216</c:v>
                </c:pt>
                <c:pt idx="1">
                  <c:v>17.812057212181443</c:v>
                </c:pt>
                <c:pt idx="2">
                  <c:v>27.371843733788772</c:v>
                </c:pt>
                <c:pt idx="3">
                  <c:v>48.774350871715619</c:v>
                </c:pt>
                <c:pt idx="4">
                  <c:v>70.176858009642473</c:v>
                </c:pt>
                <c:pt idx="5">
                  <c:v>91.57936514756932</c:v>
                </c:pt>
                <c:pt idx="6">
                  <c:v>112.98187228549618</c:v>
                </c:pt>
                <c:pt idx="7">
                  <c:v>141.94659861215717</c:v>
                </c:pt>
                <c:pt idx="8">
                  <c:v>155.78688656134989</c:v>
                </c:pt>
                <c:pt idx="9">
                  <c:v>169.7698578914621</c:v>
                </c:pt>
                <c:pt idx="10">
                  <c:v>191.17236502938891</c:v>
                </c:pt>
                <c:pt idx="11">
                  <c:v>205.01265297858163</c:v>
                </c:pt>
              </c:numCache>
            </c:numRef>
          </c:yVal>
          <c:smooth val="1"/>
          <c:extLst>
            <c:ext xmlns:c16="http://schemas.microsoft.com/office/drawing/2014/chart" uri="{C3380CC4-5D6E-409C-BE32-E72D297353CC}">
              <c16:uniqueId val="{00000006-1456-E149-AA87-355DDFE36476}"/>
            </c:ext>
          </c:extLst>
        </c:ser>
        <c:ser>
          <c:idx val="9"/>
          <c:order val="7"/>
          <c:tx>
            <c:strRef>
              <c:f>'Volta Static Power Modeling'!$L$99</c:f>
              <c:strCache>
                <c:ptCount val="1"/>
                <c:pt idx="0">
                  <c:v>INT_ADD model</c:v>
                </c:pt>
              </c:strCache>
            </c:strRef>
          </c:tx>
          <c:spPr>
            <a:ln w="25400" cap="rnd">
              <a:solidFill>
                <a:srgbClr val="C00000"/>
              </a:solidFill>
              <a:prstDash val="dash"/>
              <a:round/>
            </a:ln>
            <a:effectLst/>
          </c:spPr>
          <c:marker>
            <c:symbol val="none"/>
          </c:marker>
          <c:xVal>
            <c:numRef>
              <c:f>'Volta Static Power Modeling'!$B$102:$B$113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Modeling'!$G$102:$G$113</c:f>
              <c:numCache>
                <c:formatCode>General</c:formatCode>
                <c:ptCount val="12"/>
                <c:pt idx="0">
                  <c:v>15.435690264508153</c:v>
                </c:pt>
                <c:pt idx="1">
                  <c:v>24.635681401461571</c:v>
                </c:pt>
                <c:pt idx="2">
                  <c:v>29.201602928690306</c:v>
                </c:pt>
                <c:pt idx="3">
                  <c:v>39.423815303082989</c:v>
                </c:pt>
                <c:pt idx="4">
                  <c:v>49.646027677475679</c:v>
                </c:pt>
                <c:pt idx="5">
                  <c:v>59.868240051868362</c:v>
                </c:pt>
                <c:pt idx="6">
                  <c:v>70.090452426261052</c:v>
                </c:pt>
                <c:pt idx="7">
                  <c:v>83.924513172939143</c:v>
                </c:pt>
                <c:pt idx="8">
                  <c:v>90.534877175046432</c:v>
                </c:pt>
                <c:pt idx="9">
                  <c:v>97.213389259649645</c:v>
                </c:pt>
                <c:pt idx="10">
                  <c:v>107.43560163404234</c:v>
                </c:pt>
                <c:pt idx="11">
                  <c:v>114.0459656361496</c:v>
                </c:pt>
              </c:numCache>
            </c:numRef>
          </c:yVal>
          <c:smooth val="1"/>
          <c:extLst>
            <c:ext xmlns:c16="http://schemas.microsoft.com/office/drawing/2014/chart" uri="{C3380CC4-5D6E-409C-BE32-E72D297353CC}">
              <c16:uniqueId val="{00000007-1456-E149-AA87-355DDFE36476}"/>
            </c:ext>
          </c:extLst>
        </c:ser>
        <c:ser>
          <c:idx val="3"/>
          <c:order val="8"/>
          <c:tx>
            <c:strRef>
              <c:f>'Volta Static Power Modeling'!$L$19</c:f>
              <c:strCache>
                <c:ptCount val="1"/>
                <c:pt idx="0">
                  <c:v>FP_ADD model</c:v>
                </c:pt>
              </c:strCache>
            </c:strRef>
          </c:tx>
          <c:spPr>
            <a:ln w="25400" cap="rnd">
              <a:solidFill>
                <a:srgbClr val="C00000"/>
              </a:solidFill>
              <a:prstDash val="dash"/>
              <a:round/>
            </a:ln>
            <a:effectLst/>
          </c:spPr>
          <c:marker>
            <c:symbol val="none"/>
          </c:marker>
          <c:xVal>
            <c:numRef>
              <c:f>'Volta Static Power Modeling'!$B$22:$B$33</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Modeling'!$G$22:$G$33</c:f>
              <c:numCache>
                <c:formatCode>General</c:formatCode>
                <c:ptCount val="12"/>
                <c:pt idx="0">
                  <c:v>17.23108686797795</c:v>
                </c:pt>
                <c:pt idx="1">
                  <c:v>25.517986842381056</c:v>
                </c:pt>
                <c:pt idx="2">
                  <c:v>29.630744607455185</c:v>
                </c:pt>
                <c:pt idx="3">
                  <c:v>38.838411245680859</c:v>
                </c:pt>
                <c:pt idx="4">
                  <c:v>48.046077883906527</c:v>
                </c:pt>
                <c:pt idx="5">
                  <c:v>57.253744522132202</c:v>
                </c:pt>
                <c:pt idx="6">
                  <c:v>66.461411160357869</c:v>
                </c:pt>
                <c:pt idx="7">
                  <c:v>78.922453344089945</c:v>
                </c:pt>
                <c:pt idx="8">
                  <c:v>84.876744436809219</c:v>
                </c:pt>
                <c:pt idx="9">
                  <c:v>90.892419973783305</c:v>
                </c:pt>
                <c:pt idx="10">
                  <c:v>100.10008661200899</c:v>
                </c:pt>
                <c:pt idx="11">
                  <c:v>106.05437770472825</c:v>
                </c:pt>
              </c:numCache>
            </c:numRef>
          </c:yVal>
          <c:smooth val="1"/>
          <c:extLst>
            <c:ext xmlns:c16="http://schemas.microsoft.com/office/drawing/2014/chart" uri="{C3380CC4-5D6E-409C-BE32-E72D297353CC}">
              <c16:uniqueId val="{00000008-1456-E149-AA87-355DDFE36476}"/>
            </c:ext>
          </c:extLst>
        </c:ser>
        <c:ser>
          <c:idx val="1"/>
          <c:order val="9"/>
          <c:tx>
            <c:strRef>
              <c:f>'Volta Static Power Modeling'!$L$3</c:f>
              <c:strCache>
                <c:ptCount val="1"/>
                <c:pt idx="0">
                  <c:v>FP_MUL model</c:v>
                </c:pt>
              </c:strCache>
            </c:strRef>
          </c:tx>
          <c:spPr>
            <a:ln w="25400" cap="rnd">
              <a:solidFill>
                <a:srgbClr val="C00000"/>
              </a:solidFill>
              <a:prstDash val="dash"/>
              <a:round/>
            </a:ln>
            <a:effectLst/>
          </c:spPr>
          <c:marker>
            <c:symbol val="none"/>
          </c:marker>
          <c:xVal>
            <c:numRef>
              <c:f>'Volta Static Power Modeling'!$B$6:$B$17</c:f>
              <c:numCache>
                <c:formatCode>General</c:formatCode>
                <c:ptCount val="12"/>
                <c:pt idx="0">
                  <c:v>0</c:v>
                </c:pt>
                <c:pt idx="1">
                  <c:v>0.13500000000000001</c:v>
                </c:pt>
                <c:pt idx="2">
                  <c:v>0.20200000000000001</c:v>
                </c:pt>
                <c:pt idx="3">
                  <c:v>0.35199999999999998</c:v>
                </c:pt>
                <c:pt idx="4">
                  <c:v>0.502</c:v>
                </c:pt>
                <c:pt idx="5">
                  <c:v>0.65200000000000002</c:v>
                </c:pt>
                <c:pt idx="6">
                  <c:v>0.80200000000000005</c:v>
                </c:pt>
                <c:pt idx="7">
                  <c:v>1.0049999999999999</c:v>
                </c:pt>
                <c:pt idx="8">
                  <c:v>1.1020000000000001</c:v>
                </c:pt>
                <c:pt idx="9">
                  <c:v>1.2</c:v>
                </c:pt>
                <c:pt idx="10">
                  <c:v>1.35</c:v>
                </c:pt>
                <c:pt idx="11">
                  <c:v>1.4470000000000001</c:v>
                </c:pt>
              </c:numCache>
            </c:numRef>
          </c:xVal>
          <c:yVal>
            <c:numRef>
              <c:f>'Volta Static Power Modeling'!$G$6:$G$17</c:f>
              <c:numCache>
                <c:formatCode>General</c:formatCode>
                <c:ptCount val="12"/>
                <c:pt idx="0">
                  <c:v>17.458852785052919</c:v>
                </c:pt>
                <c:pt idx="1">
                  <c:v>25.744015638693806</c:v>
                </c:pt>
                <c:pt idx="2">
                  <c:v>29.855911277167429</c:v>
                </c:pt>
                <c:pt idx="3">
                  <c:v>39.061647781212855</c:v>
                </c:pt>
                <c:pt idx="4">
                  <c:v>48.267384285258288</c:v>
                </c:pt>
                <c:pt idx="5">
                  <c:v>57.473120789303721</c:v>
                </c:pt>
                <c:pt idx="6">
                  <c:v>66.678857293349154</c:v>
                </c:pt>
                <c:pt idx="7">
                  <c:v>79.137287362157281</c:v>
                </c:pt>
                <c:pt idx="8">
                  <c:v>85.090330301440019</c:v>
                </c:pt>
                <c:pt idx="9">
                  <c:v>91.104744817416361</c:v>
                </c:pt>
                <c:pt idx="10">
                  <c:v>100.31048132146179</c:v>
                </c:pt>
                <c:pt idx="11">
                  <c:v>106.2635242607445</c:v>
                </c:pt>
              </c:numCache>
            </c:numRef>
          </c:yVal>
          <c:smooth val="1"/>
          <c:extLst>
            <c:ext xmlns:c16="http://schemas.microsoft.com/office/drawing/2014/chart" uri="{C3380CC4-5D6E-409C-BE32-E72D297353CC}">
              <c16:uniqueId val="{00000009-1456-E149-AA87-355DDFE36476}"/>
            </c:ext>
          </c:extLst>
        </c:ser>
        <c:dLbls>
          <c:showLegendKey val="0"/>
          <c:showVal val="0"/>
          <c:showCatName val="0"/>
          <c:showSerName val="0"/>
          <c:showPercent val="0"/>
          <c:showBubbleSize val="0"/>
        </c:dLbls>
        <c:axId val="2020827344"/>
        <c:axId val="2020828976"/>
      </c:scatterChart>
      <c:valAx>
        <c:axId val="2020827344"/>
        <c:scaling>
          <c:orientation val="minMax"/>
          <c:max val="1.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Processor Frequency (GHz)</a:t>
                </a:r>
              </a:p>
            </c:rich>
          </c:tx>
          <c:layout>
            <c:manualLayout>
              <c:xMode val="edge"/>
              <c:yMode val="edge"/>
              <c:x val="0.2002227884508048"/>
              <c:y val="0.8725416550871043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8976"/>
        <c:crosses val="autoZero"/>
        <c:crossBetween val="midCat"/>
        <c:majorUnit val="0.2"/>
        <c:minorUnit val="5.000000000000001E-2"/>
      </c:valAx>
      <c:valAx>
        <c:axId val="2020828976"/>
        <c:scaling>
          <c:orientation val="minMax"/>
          <c:max val="2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Power</a:t>
                </a:r>
                <a:r>
                  <a:rPr lang="en-US" sz="2400" b="1" baseline="0"/>
                  <a:t> (W)</a:t>
                </a:r>
                <a:endParaRPr lang="en-US" sz="2400" b="1"/>
              </a:p>
            </c:rich>
          </c:tx>
          <c:layout>
            <c:manualLayout>
              <c:xMode val="edge"/>
              <c:yMode val="edge"/>
              <c:x val="8.8006451840283038E-4"/>
              <c:y val="0.1556577512444017"/>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20827344"/>
        <c:crosses val="autoZero"/>
        <c:crossBetween val="midCat"/>
        <c:minorUnit val="5"/>
      </c:valAx>
      <c:spPr>
        <a:noFill/>
        <a:ln>
          <a:noFill/>
        </a:ln>
        <a:effectLst/>
      </c:spPr>
    </c:plotArea>
    <c:legend>
      <c:legendPos val="r"/>
      <c:layout>
        <c:manualLayout>
          <c:xMode val="edge"/>
          <c:yMode val="edge"/>
          <c:x val="0.77688299963974572"/>
          <c:y val="3.344846664804111E-2"/>
          <c:w val="0.21373151337327936"/>
          <c:h val="0.811714442976084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45985690144896"/>
          <c:y val="3.0787052118222656E-2"/>
          <c:w val="0.72948872829252509"/>
          <c:h val="0.67587890624999991"/>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Pascal_SASS_S2!$AF$38:$AF$59</c:f>
              <c:numCache>
                <c:formatCode>0.00</c:formatCode>
                <c:ptCount val="22"/>
                <c:pt idx="0">
                  <c:v>108.2825</c:v>
                </c:pt>
                <c:pt idx="1">
                  <c:v>101.10499999999999</c:v>
                </c:pt>
                <c:pt idx="2">
                  <c:v>137.13999999999999</c:v>
                </c:pt>
                <c:pt idx="3">
                  <c:v>103.31400000000001</c:v>
                </c:pt>
                <c:pt idx="4">
                  <c:v>105.41333333333334</c:v>
                </c:pt>
                <c:pt idx="5">
                  <c:v>93.59333333333332</c:v>
                </c:pt>
                <c:pt idx="6">
                  <c:v>109.08799999999999</c:v>
                </c:pt>
                <c:pt idx="7">
                  <c:v>109.15999999999998</c:v>
                </c:pt>
                <c:pt idx="8">
                  <c:v>129.26600000000002</c:v>
                </c:pt>
                <c:pt idx="9">
                  <c:v>141.21</c:v>
                </c:pt>
                <c:pt idx="10">
                  <c:v>108.21</c:v>
                </c:pt>
                <c:pt idx="11">
                  <c:v>118.7825</c:v>
                </c:pt>
                <c:pt idx="12">
                  <c:v>138.63666666666666</c:v>
                </c:pt>
                <c:pt idx="13">
                  <c:v>117.23</c:v>
                </c:pt>
                <c:pt idx="14">
                  <c:v>143.9975</c:v>
                </c:pt>
                <c:pt idx="15">
                  <c:v>114.96333333333332</c:v>
                </c:pt>
                <c:pt idx="16">
                  <c:v>151.60666666666668</c:v>
                </c:pt>
                <c:pt idx="17">
                  <c:v>120.57</c:v>
                </c:pt>
                <c:pt idx="18">
                  <c:v>151.8725</c:v>
                </c:pt>
                <c:pt idx="19">
                  <c:v>141.89999999999998</c:v>
                </c:pt>
                <c:pt idx="20">
                  <c:v>149.63250000000002</c:v>
                </c:pt>
                <c:pt idx="21">
                  <c:v>128.88200000000001</c:v>
                </c:pt>
              </c:numCache>
            </c:numRef>
          </c:xVal>
          <c:yVal>
            <c:numRef>
              <c:f>Pascal_SASS_S2!$AE$38:$AE$59</c:f>
              <c:numCache>
                <c:formatCode>0.00</c:formatCode>
                <c:ptCount val="22"/>
                <c:pt idx="0">
                  <c:v>103.44891874789045</c:v>
                </c:pt>
                <c:pt idx="1">
                  <c:v>103.26769574575658</c:v>
                </c:pt>
                <c:pt idx="2">
                  <c:v>130.78383965511117</c:v>
                </c:pt>
                <c:pt idx="3">
                  <c:v>86.492641863933557</c:v>
                </c:pt>
                <c:pt idx="4">
                  <c:v>114.09118704280149</c:v>
                </c:pt>
                <c:pt idx="5">
                  <c:v>88.587556407490354</c:v>
                </c:pt>
                <c:pt idx="6">
                  <c:v>88.221902849059603</c:v>
                </c:pt>
                <c:pt idx="7">
                  <c:v>108.15053700915442</c:v>
                </c:pt>
                <c:pt idx="8">
                  <c:v>126.47808621143679</c:v>
                </c:pt>
                <c:pt idx="9">
                  <c:v>110.20119584041555</c:v>
                </c:pt>
                <c:pt idx="10">
                  <c:v>144.47413602957664</c:v>
                </c:pt>
                <c:pt idx="11">
                  <c:v>136.59819760779612</c:v>
                </c:pt>
                <c:pt idx="12">
                  <c:v>122.40252783214815</c:v>
                </c:pt>
                <c:pt idx="13">
                  <c:v>136.55102383781522</c:v>
                </c:pt>
                <c:pt idx="14">
                  <c:v>142.69673632045567</c:v>
                </c:pt>
                <c:pt idx="15">
                  <c:v>150.11203789578627</c:v>
                </c:pt>
                <c:pt idx="16">
                  <c:v>131.98874677302953</c:v>
                </c:pt>
                <c:pt idx="17">
                  <c:v>119.48357456058541</c:v>
                </c:pt>
                <c:pt idx="18">
                  <c:v>154.85101724888622</c:v>
                </c:pt>
                <c:pt idx="19">
                  <c:v>129.45674141415569</c:v>
                </c:pt>
                <c:pt idx="20">
                  <c:v>133.42309148014209</c:v>
                </c:pt>
                <c:pt idx="21">
                  <c:v>112.2982857068139</c:v>
                </c:pt>
              </c:numCache>
            </c:numRef>
          </c:yVal>
          <c:smooth val="0"/>
          <c:extLst>
            <c:ext xmlns:c16="http://schemas.microsoft.com/office/drawing/2014/chart" uri="{C3380CC4-5D6E-409C-BE32-E72D297353CC}">
              <c16:uniqueId val="{00000000-44A8-44FA-981B-0474C85FC5A2}"/>
            </c:ext>
          </c:extLst>
        </c:ser>
        <c:ser>
          <c:idx val="1"/>
          <c:order val="1"/>
          <c:spPr>
            <a:ln w="19050" cap="rnd">
              <a:solidFill>
                <a:schemeClr val="tx1"/>
              </a:solidFill>
              <a:round/>
            </a:ln>
            <a:effectLst/>
          </c:spPr>
          <c:marker>
            <c:symbol val="none"/>
          </c:marker>
          <c:xVal>
            <c:numRef>
              <c:f>'Correlation plots'!$AQ$18:$AQ$19</c:f>
              <c:numCache>
                <c:formatCode>General</c:formatCode>
                <c:ptCount val="2"/>
                <c:pt idx="0">
                  <c:v>0</c:v>
                </c:pt>
                <c:pt idx="1">
                  <c:v>270</c:v>
                </c:pt>
              </c:numCache>
            </c:numRef>
          </c:xVal>
          <c:yVal>
            <c:numRef>
              <c:f>'Correlation plots'!$AQ$18:$AQ$19</c:f>
              <c:numCache>
                <c:formatCode>General</c:formatCode>
                <c:ptCount val="2"/>
                <c:pt idx="0">
                  <c:v>0</c:v>
                </c:pt>
                <c:pt idx="1">
                  <c:v>270</c:v>
                </c:pt>
              </c:numCache>
            </c:numRef>
          </c:yVal>
          <c:smooth val="0"/>
          <c:extLst>
            <c:ext xmlns:c16="http://schemas.microsoft.com/office/drawing/2014/chart" uri="{C3380CC4-5D6E-409C-BE32-E72D297353CC}">
              <c16:uniqueId val="{00000001-44A8-44FA-981B-0474C85FC5A2}"/>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8.6995019412541364E-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85461286154632"/>
          <c:y val="3.048774962939443E-2"/>
          <c:w val="0.7278768598655142"/>
          <c:h val="0.6763994386192449"/>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Pascal_PTX_S2!$AL$5:$AL$24</c:f>
              <c:numCache>
                <c:formatCode>0.00</c:formatCode>
                <c:ptCount val="20"/>
                <c:pt idx="0">
                  <c:v>108.2825</c:v>
                </c:pt>
                <c:pt idx="1">
                  <c:v>101.10499999999999</c:v>
                </c:pt>
                <c:pt idx="2">
                  <c:v>137.13999999999999</c:v>
                </c:pt>
                <c:pt idx="3">
                  <c:v>103.31400000000001</c:v>
                </c:pt>
                <c:pt idx="4">
                  <c:v>105.41333333333334</c:v>
                </c:pt>
                <c:pt idx="5">
                  <c:v>93.59333333333332</c:v>
                </c:pt>
                <c:pt idx="6">
                  <c:v>109.08799999999999</c:v>
                </c:pt>
                <c:pt idx="7">
                  <c:v>109.15999999999998</c:v>
                </c:pt>
                <c:pt idx="8">
                  <c:v>129.26600000000002</c:v>
                </c:pt>
                <c:pt idx="9">
                  <c:v>141.21</c:v>
                </c:pt>
                <c:pt idx="10">
                  <c:v>118.7825</c:v>
                </c:pt>
                <c:pt idx="11">
                  <c:v>138.63666666666666</c:v>
                </c:pt>
                <c:pt idx="12">
                  <c:v>117.23</c:v>
                </c:pt>
                <c:pt idx="13">
                  <c:v>143.9975</c:v>
                </c:pt>
                <c:pt idx="14">
                  <c:v>114.96333333333332</c:v>
                </c:pt>
                <c:pt idx="15">
                  <c:v>151.60666666666668</c:v>
                </c:pt>
                <c:pt idx="16">
                  <c:v>151.8725</c:v>
                </c:pt>
                <c:pt idx="17">
                  <c:v>141.89999999999998</c:v>
                </c:pt>
                <c:pt idx="18">
                  <c:v>149.63250000000002</c:v>
                </c:pt>
                <c:pt idx="19">
                  <c:v>128.88200000000001</c:v>
                </c:pt>
              </c:numCache>
            </c:numRef>
          </c:xVal>
          <c:yVal>
            <c:numRef>
              <c:f>Pascal_PTX_S2!$AK$5:$AK$24</c:f>
              <c:numCache>
                <c:formatCode>0.00</c:formatCode>
                <c:ptCount val="20"/>
                <c:pt idx="0">
                  <c:v>88.840093512179493</c:v>
                </c:pt>
                <c:pt idx="1">
                  <c:v>91.300062118563403</c:v>
                </c:pt>
                <c:pt idx="2">
                  <c:v>149.42965684706073</c:v>
                </c:pt>
                <c:pt idx="3">
                  <c:v>88.501619493095347</c:v>
                </c:pt>
                <c:pt idx="4">
                  <c:v>116.44313627560814</c:v>
                </c:pt>
                <c:pt idx="5">
                  <c:v>98.69294224158017</c:v>
                </c:pt>
                <c:pt idx="6">
                  <c:v>90.560284886824292</c:v>
                </c:pt>
                <c:pt idx="7">
                  <c:v>109.3174915446688</c:v>
                </c:pt>
                <c:pt idx="8">
                  <c:v>129.56099448866206</c:v>
                </c:pt>
                <c:pt idx="9">
                  <c:v>117.31042389251934</c:v>
                </c:pt>
                <c:pt idx="10">
                  <c:v>112.60525382430771</c:v>
                </c:pt>
                <c:pt idx="11">
                  <c:v>120.8134043568196</c:v>
                </c:pt>
                <c:pt idx="12">
                  <c:v>122.54662234704136</c:v>
                </c:pt>
                <c:pt idx="13">
                  <c:v>148.4604304279631</c:v>
                </c:pt>
                <c:pt idx="14">
                  <c:v>84.970263996135856</c:v>
                </c:pt>
                <c:pt idx="15">
                  <c:v>108.89370802407527</c:v>
                </c:pt>
                <c:pt idx="16">
                  <c:v>136.34925699488696</c:v>
                </c:pt>
                <c:pt idx="17">
                  <c:v>154.54520422663137</c:v>
                </c:pt>
                <c:pt idx="18">
                  <c:v>137.44695304675869</c:v>
                </c:pt>
                <c:pt idx="19">
                  <c:v>119.66883521531781</c:v>
                </c:pt>
              </c:numCache>
            </c:numRef>
          </c:yVal>
          <c:smooth val="0"/>
          <c:extLst>
            <c:ext xmlns:c16="http://schemas.microsoft.com/office/drawing/2014/chart" uri="{C3380CC4-5D6E-409C-BE32-E72D297353CC}">
              <c16:uniqueId val="{00000000-F7E3-403E-B41F-C49A93C197B8}"/>
            </c:ext>
          </c:extLst>
        </c:ser>
        <c:ser>
          <c:idx val="1"/>
          <c:order val="1"/>
          <c:spPr>
            <a:ln w="19050" cap="rnd">
              <a:solidFill>
                <a:schemeClr val="tx1"/>
              </a:solidFill>
              <a:round/>
            </a:ln>
            <a:effectLst/>
          </c:spPr>
          <c:marker>
            <c:symbol val="none"/>
          </c:marker>
          <c:xVal>
            <c:numRef>
              <c:f>'Correlation plots'!$AQ$18:$AQ$19</c:f>
              <c:numCache>
                <c:formatCode>General</c:formatCode>
                <c:ptCount val="2"/>
                <c:pt idx="0">
                  <c:v>0</c:v>
                </c:pt>
                <c:pt idx="1">
                  <c:v>270</c:v>
                </c:pt>
              </c:numCache>
            </c:numRef>
          </c:xVal>
          <c:yVal>
            <c:numRef>
              <c:f>'Correlation plots'!$AQ$18:$AQ$19</c:f>
              <c:numCache>
                <c:formatCode>General</c:formatCode>
                <c:ptCount val="2"/>
                <c:pt idx="0">
                  <c:v>0</c:v>
                </c:pt>
                <c:pt idx="1">
                  <c:v>270</c:v>
                </c:pt>
              </c:numCache>
            </c:numRef>
          </c:yVal>
          <c:smooth val="0"/>
          <c:extLst>
            <c:ext xmlns:c16="http://schemas.microsoft.com/office/drawing/2014/chart" uri="{C3380CC4-5D6E-409C-BE32-E72D297353CC}">
              <c16:uniqueId val="{00000001-F7E3-403E-B41F-C49A93C197B8}"/>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575325282857586"/>
              <c:y val="0.85160187451475788"/>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2.9559590577838156E-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76072821355628"/>
          <c:y val="3.0787052118222656E-2"/>
          <c:w val="0.72492264856769295"/>
          <c:h val="0.69328692703136596"/>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Turing_SASS_S2!$AF$3:$AF$28</c:f>
              <c:numCache>
                <c:formatCode>0.00</c:formatCode>
                <c:ptCount val="26"/>
                <c:pt idx="0">
                  <c:v>145.04285714285714</c:v>
                </c:pt>
                <c:pt idx="1">
                  <c:v>132.75</c:v>
                </c:pt>
                <c:pt idx="2">
                  <c:v>166.71</c:v>
                </c:pt>
                <c:pt idx="3">
                  <c:v>119.81666666666668</c:v>
                </c:pt>
                <c:pt idx="4">
                  <c:v>173.35500000000002</c:v>
                </c:pt>
                <c:pt idx="5">
                  <c:v>117.37666666666667</c:v>
                </c:pt>
                <c:pt idx="6">
                  <c:v>167.4425</c:v>
                </c:pt>
                <c:pt idx="7">
                  <c:v>126.64999999999999</c:v>
                </c:pt>
                <c:pt idx="8">
                  <c:v>157.76999999999998</c:v>
                </c:pt>
                <c:pt idx="9">
                  <c:v>166.86500000000001</c:v>
                </c:pt>
                <c:pt idx="10">
                  <c:v>118.62759999999999</c:v>
                </c:pt>
                <c:pt idx="11">
                  <c:v>163.49333333333334</c:v>
                </c:pt>
                <c:pt idx="12">
                  <c:v>172.56333333333336</c:v>
                </c:pt>
                <c:pt idx="13">
                  <c:v>175.45499999999998</c:v>
                </c:pt>
                <c:pt idx="14">
                  <c:v>173.26666666666668</c:v>
                </c:pt>
                <c:pt idx="15">
                  <c:v>159.4366666666667</c:v>
                </c:pt>
                <c:pt idx="16">
                  <c:v>172.84</c:v>
                </c:pt>
                <c:pt idx="17">
                  <c:v>156.26</c:v>
                </c:pt>
                <c:pt idx="18">
                  <c:v>170.56</c:v>
                </c:pt>
                <c:pt idx="19">
                  <c:v>174.62666666666667</c:v>
                </c:pt>
                <c:pt idx="20">
                  <c:v>175.53</c:v>
                </c:pt>
                <c:pt idx="21">
                  <c:v>137.49166666666667</c:v>
                </c:pt>
                <c:pt idx="22">
                  <c:v>160.9675</c:v>
                </c:pt>
                <c:pt idx="23">
                  <c:v>116.52</c:v>
                </c:pt>
                <c:pt idx="24">
                  <c:v>145.14500000000001</c:v>
                </c:pt>
                <c:pt idx="25">
                  <c:v>133.56</c:v>
                </c:pt>
              </c:numCache>
            </c:numRef>
          </c:xVal>
          <c:yVal>
            <c:numRef>
              <c:f>Turing_SASS_S2!$AE$3:$AE$28</c:f>
              <c:numCache>
                <c:formatCode>0.00</c:formatCode>
                <c:ptCount val="26"/>
                <c:pt idx="0">
                  <c:v>127.21799616485102</c:v>
                </c:pt>
                <c:pt idx="1">
                  <c:v>118.59728516485103</c:v>
                </c:pt>
                <c:pt idx="2">
                  <c:v>159.09086046485103</c:v>
                </c:pt>
                <c:pt idx="3">
                  <c:v>148.37609536485101</c:v>
                </c:pt>
                <c:pt idx="4">
                  <c:v>149.05500386005102</c:v>
                </c:pt>
                <c:pt idx="5">
                  <c:v>111.72326058485096</c:v>
                </c:pt>
                <c:pt idx="6">
                  <c:v>107.06445469653414</c:v>
                </c:pt>
                <c:pt idx="7">
                  <c:v>129.8580619662786</c:v>
                </c:pt>
                <c:pt idx="8">
                  <c:v>160.48405753151752</c:v>
                </c:pt>
                <c:pt idx="9">
                  <c:v>165.8878558942624</c:v>
                </c:pt>
                <c:pt idx="10">
                  <c:v>181.80613736485103</c:v>
                </c:pt>
                <c:pt idx="11">
                  <c:v>115.56669015685101</c:v>
                </c:pt>
                <c:pt idx="12">
                  <c:v>144.86668295651759</c:v>
                </c:pt>
                <c:pt idx="13">
                  <c:v>164.13415340485105</c:v>
                </c:pt>
                <c:pt idx="14">
                  <c:v>154.80502708485102</c:v>
                </c:pt>
                <c:pt idx="15">
                  <c:v>136.81360851485101</c:v>
                </c:pt>
                <c:pt idx="16">
                  <c:v>181.22391686485105</c:v>
                </c:pt>
                <c:pt idx="17">
                  <c:v>156.25999898485099</c:v>
                </c:pt>
                <c:pt idx="18">
                  <c:v>165.72953466961283</c:v>
                </c:pt>
                <c:pt idx="19">
                  <c:v>176.6259405267555</c:v>
                </c:pt>
                <c:pt idx="20">
                  <c:v>179.00069346485105</c:v>
                </c:pt>
                <c:pt idx="21">
                  <c:v>162.09847611993357</c:v>
                </c:pt>
                <c:pt idx="22">
                  <c:v>122.90415947365094</c:v>
                </c:pt>
                <c:pt idx="23">
                  <c:v>135.71424970670802</c:v>
                </c:pt>
                <c:pt idx="24">
                  <c:v>158.28595793070804</c:v>
                </c:pt>
                <c:pt idx="25">
                  <c:v>158.34966426113658</c:v>
                </c:pt>
              </c:numCache>
            </c:numRef>
          </c:yVal>
          <c:smooth val="0"/>
          <c:extLst>
            <c:ext xmlns:c16="http://schemas.microsoft.com/office/drawing/2014/chart" uri="{C3380CC4-5D6E-409C-BE32-E72D297353CC}">
              <c16:uniqueId val="{00000000-0F3A-49EA-B31F-BED8E505C43A}"/>
            </c:ext>
          </c:extLst>
        </c:ser>
        <c:ser>
          <c:idx val="1"/>
          <c:order val="1"/>
          <c:spPr>
            <a:ln w="19050" cap="rnd">
              <a:solidFill>
                <a:schemeClr val="tx1"/>
              </a:solidFill>
              <a:round/>
            </a:ln>
            <a:effectLst/>
          </c:spPr>
          <c:marker>
            <c:symbol val="none"/>
          </c:marker>
          <c:xVal>
            <c:numRef>
              <c:f>'Correlation plots'!$AQ$18:$AQ$19</c:f>
              <c:numCache>
                <c:formatCode>General</c:formatCode>
                <c:ptCount val="2"/>
                <c:pt idx="0">
                  <c:v>0</c:v>
                </c:pt>
                <c:pt idx="1">
                  <c:v>270</c:v>
                </c:pt>
              </c:numCache>
            </c:numRef>
          </c:xVal>
          <c:yVal>
            <c:numRef>
              <c:f>'Correlation plots'!$AQ$18:$AQ$19</c:f>
              <c:numCache>
                <c:formatCode>General</c:formatCode>
                <c:ptCount val="2"/>
                <c:pt idx="0">
                  <c:v>0</c:v>
                </c:pt>
                <c:pt idx="1">
                  <c:v>270</c:v>
                </c:pt>
              </c:numCache>
            </c:numRef>
          </c:yVal>
          <c:smooth val="0"/>
          <c:extLst>
            <c:ext xmlns:c16="http://schemas.microsoft.com/office/drawing/2014/chart" uri="{C3380CC4-5D6E-409C-BE32-E72D297353CC}">
              <c16:uniqueId val="{00000001-0F3A-49EA-B31F-BED8E505C43A}"/>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7.7391464696678917E-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83690379026023"/>
          <c:y val="3.048774962939443E-2"/>
          <c:w val="0.72704990379115808"/>
          <c:h val="0.6912739623913039"/>
        </c:manualLayout>
      </c:layout>
      <c:scatterChart>
        <c:scatterStyle val="lineMarker"/>
        <c:varyColors val="0"/>
        <c:ser>
          <c:idx val="0"/>
          <c:order val="0"/>
          <c:spPr>
            <a:ln w="25400" cap="rnd">
              <a:noFill/>
              <a:round/>
            </a:ln>
            <a:effectLst>
              <a:outerShdw blurRad="57150" dist="19050" dir="5400000" algn="ctr" rotWithShape="0">
                <a:srgbClr val="000000">
                  <a:alpha val="63000"/>
                </a:srgbClr>
              </a:outerShdw>
            </a:effectLst>
          </c:spPr>
          <c:marker>
            <c:symbol val="circle"/>
            <c:size val="7"/>
            <c:spPr>
              <a:solidFill>
                <a:schemeClr val="accent1">
                  <a:alpha val="50000"/>
                </a:schemeClr>
              </a:solidFill>
              <a:ln w="9525" cap="rnd">
                <a:solidFill>
                  <a:schemeClr val="accent1"/>
                </a:solidFill>
                <a:round/>
              </a:ln>
              <a:effectLst/>
            </c:spPr>
          </c:marker>
          <c:xVal>
            <c:numRef>
              <c:f>Turing_PTX_S2!$AL$3:$AL$23</c:f>
              <c:numCache>
                <c:formatCode>0.00</c:formatCode>
                <c:ptCount val="21"/>
                <c:pt idx="0">
                  <c:v>145.04285714285714</c:v>
                </c:pt>
                <c:pt idx="1">
                  <c:v>132.75</c:v>
                </c:pt>
                <c:pt idx="2">
                  <c:v>166.71</c:v>
                </c:pt>
                <c:pt idx="3">
                  <c:v>119.81666666666668</c:v>
                </c:pt>
                <c:pt idx="4">
                  <c:v>173.35500000000002</c:v>
                </c:pt>
                <c:pt idx="5">
                  <c:v>117.37666666666667</c:v>
                </c:pt>
                <c:pt idx="6">
                  <c:v>167.4425</c:v>
                </c:pt>
                <c:pt idx="7">
                  <c:v>126.64999999999999</c:v>
                </c:pt>
                <c:pt idx="8">
                  <c:v>157.76999999999998</c:v>
                </c:pt>
                <c:pt idx="9">
                  <c:v>166.86500000000001</c:v>
                </c:pt>
                <c:pt idx="10">
                  <c:v>163.49333333333334</c:v>
                </c:pt>
                <c:pt idx="11">
                  <c:v>172.56333333333336</c:v>
                </c:pt>
                <c:pt idx="12">
                  <c:v>175.45499999999998</c:v>
                </c:pt>
                <c:pt idx="13">
                  <c:v>173.26666666666668</c:v>
                </c:pt>
                <c:pt idx="14">
                  <c:v>159.4366666666667</c:v>
                </c:pt>
                <c:pt idx="15">
                  <c:v>172.84</c:v>
                </c:pt>
                <c:pt idx="16">
                  <c:v>170.56</c:v>
                </c:pt>
                <c:pt idx="17">
                  <c:v>174.62666666666667</c:v>
                </c:pt>
                <c:pt idx="18">
                  <c:v>175.53</c:v>
                </c:pt>
                <c:pt idx="19">
                  <c:v>137.49166666666667</c:v>
                </c:pt>
                <c:pt idx="20">
                  <c:v>160.9675</c:v>
                </c:pt>
              </c:numCache>
            </c:numRef>
          </c:xVal>
          <c:yVal>
            <c:numRef>
              <c:f>Turing_PTX_S2!$AK$3:$AK$23</c:f>
              <c:numCache>
                <c:formatCode>0.00</c:formatCode>
                <c:ptCount val="21"/>
                <c:pt idx="0">
                  <c:v>131.53297420034778</c:v>
                </c:pt>
                <c:pt idx="1">
                  <c:v>127.65042950034777</c:v>
                </c:pt>
                <c:pt idx="2">
                  <c:v>162.25408450034774</c:v>
                </c:pt>
                <c:pt idx="3">
                  <c:v>164.14538812334777</c:v>
                </c:pt>
                <c:pt idx="4">
                  <c:v>165.99339459334777</c:v>
                </c:pt>
                <c:pt idx="5">
                  <c:v>140.18666880234764</c:v>
                </c:pt>
                <c:pt idx="6">
                  <c:v>124.47449623401101</c:v>
                </c:pt>
                <c:pt idx="7">
                  <c:v>145.91045416701428</c:v>
                </c:pt>
                <c:pt idx="8">
                  <c:v>181.51614160034757</c:v>
                </c:pt>
                <c:pt idx="9">
                  <c:v>185.5399957650535</c:v>
                </c:pt>
                <c:pt idx="10">
                  <c:v>137.01398183234775</c:v>
                </c:pt>
                <c:pt idx="11">
                  <c:v>146.3389197373476</c:v>
                </c:pt>
                <c:pt idx="12">
                  <c:v>167.83743310034777</c:v>
                </c:pt>
                <c:pt idx="13">
                  <c:v>158.47286990034777</c:v>
                </c:pt>
                <c:pt idx="14">
                  <c:v>131.20033810034778</c:v>
                </c:pt>
                <c:pt idx="15">
                  <c:v>169.48967560034777</c:v>
                </c:pt>
                <c:pt idx="16">
                  <c:v>203.66428947653799</c:v>
                </c:pt>
                <c:pt idx="17">
                  <c:v>200.35374508606176</c:v>
                </c:pt>
                <c:pt idx="18">
                  <c:v>196.74631050034776</c:v>
                </c:pt>
                <c:pt idx="19">
                  <c:v>171.76972072477972</c:v>
                </c:pt>
                <c:pt idx="20">
                  <c:v>135.32680486734779</c:v>
                </c:pt>
              </c:numCache>
            </c:numRef>
          </c:yVal>
          <c:smooth val="0"/>
          <c:extLst>
            <c:ext xmlns:c16="http://schemas.microsoft.com/office/drawing/2014/chart" uri="{C3380CC4-5D6E-409C-BE32-E72D297353CC}">
              <c16:uniqueId val="{00000000-38B7-4E19-8251-64D1B77C4D08}"/>
            </c:ext>
          </c:extLst>
        </c:ser>
        <c:ser>
          <c:idx val="1"/>
          <c:order val="1"/>
          <c:spPr>
            <a:ln w="19050" cap="rnd">
              <a:solidFill>
                <a:schemeClr val="tx1"/>
              </a:solidFill>
              <a:round/>
            </a:ln>
            <a:effectLst/>
          </c:spPr>
          <c:marker>
            <c:symbol val="none"/>
          </c:marker>
          <c:xVal>
            <c:numRef>
              <c:f>'Correlation plots'!$AQ$18:$AQ$19</c:f>
              <c:numCache>
                <c:formatCode>General</c:formatCode>
                <c:ptCount val="2"/>
                <c:pt idx="0">
                  <c:v>0</c:v>
                </c:pt>
                <c:pt idx="1">
                  <c:v>270</c:v>
                </c:pt>
              </c:numCache>
            </c:numRef>
          </c:xVal>
          <c:yVal>
            <c:numRef>
              <c:f>'Correlation plots'!$AQ$18:$AQ$19</c:f>
              <c:numCache>
                <c:formatCode>General</c:formatCode>
                <c:ptCount val="2"/>
                <c:pt idx="0">
                  <c:v>0</c:v>
                </c:pt>
                <c:pt idx="1">
                  <c:v>270</c:v>
                </c:pt>
              </c:numCache>
            </c:numRef>
          </c:yVal>
          <c:smooth val="0"/>
          <c:extLst>
            <c:ext xmlns:c16="http://schemas.microsoft.com/office/drawing/2014/chart" uri="{C3380CC4-5D6E-409C-BE32-E72D297353CC}">
              <c16:uniqueId val="{00000001-38B7-4E19-8251-64D1B77C4D08}"/>
            </c:ext>
          </c:extLst>
        </c:ser>
        <c:dLbls>
          <c:showLegendKey val="0"/>
          <c:showVal val="0"/>
          <c:showCatName val="0"/>
          <c:showSerName val="0"/>
          <c:showPercent val="0"/>
          <c:showBubbleSize val="0"/>
        </c:dLbls>
        <c:axId val="1594756879"/>
        <c:axId val="1565069551"/>
      </c:scatterChart>
      <c:valAx>
        <c:axId val="1594756879"/>
        <c:scaling>
          <c:orientation val="minMax"/>
          <c:max val="2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a:t>Measured Power (W)</a:t>
                </a:r>
              </a:p>
            </c:rich>
          </c:tx>
          <c:layout>
            <c:manualLayout>
              <c:xMode val="edge"/>
              <c:yMode val="edge"/>
              <c:x val="0.36354743936284556"/>
              <c:y val="0.91168832652527387"/>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65069551"/>
        <c:crosses val="autoZero"/>
        <c:crossBetween val="midCat"/>
        <c:majorUnit val="30"/>
        <c:minorUnit val="10"/>
      </c:valAx>
      <c:valAx>
        <c:axId val="1565069551"/>
        <c:scaling>
          <c:orientation val="minMax"/>
          <c:max val="2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US" sz="2000" b="1" dirty="0"/>
                  <a:t>AccelWattch  Power (W)</a:t>
                </a:r>
              </a:p>
            </c:rich>
          </c:tx>
          <c:layout>
            <c:manualLayout>
              <c:xMode val="edge"/>
              <c:yMode val="edge"/>
              <c:x val="0"/>
              <c:y val="2.287498438486627E-3"/>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594756879"/>
        <c:crosses val="autoZero"/>
        <c:crossBetween val="midCat"/>
        <c:maj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800">
          <a:solidFill>
            <a:sysClr val="windowText" lastClr="000000"/>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'Volta Static Power Modeling'!$T$191</c:f>
              <c:strCache>
                <c:ptCount val="1"/>
                <c:pt idx="0">
                  <c:v>Constant</c:v>
                </c:pt>
              </c:strCache>
            </c:strRef>
          </c:tx>
          <c:spPr>
            <a:solidFill>
              <a:schemeClr val="accent1"/>
            </a:solidFill>
            <a:ln>
              <a:noFill/>
            </a:ln>
            <a:effectLst/>
          </c:spPr>
          <c:invertIfNegative val="0"/>
          <c:cat>
            <c:strRef>
              <c:f>'Volta Static Power Modeling'!$S$192:$S$198</c:f>
              <c:strCache>
                <c:ptCount val="3"/>
                <c:pt idx="0">
                  <c:v>Inactive Chip</c:v>
                </c:pt>
                <c:pt idx="1">
                  <c:v>1 Lane      × 1 SM</c:v>
                </c:pt>
                <c:pt idx="2">
                  <c:v>1 Lane       × 80 SMs</c:v>
                </c:pt>
              </c:strCache>
            </c:strRef>
          </c:cat>
          <c:val>
            <c:numRef>
              <c:f>'Volta Static Power Modeling'!$T$192:$T$198</c:f>
              <c:numCache>
                <c:formatCode>0</c:formatCode>
                <c:ptCount val="7"/>
                <c:pt idx="0">
                  <c:v>32.507056020754789</c:v>
                </c:pt>
                <c:pt idx="1">
                  <c:v>32.507056020754789</c:v>
                </c:pt>
                <c:pt idx="2">
                  <c:v>32.507056020754789</c:v>
                </c:pt>
              </c:numCache>
            </c:numRef>
          </c:val>
          <c:extLst>
            <c:ext xmlns:c16="http://schemas.microsoft.com/office/drawing/2014/chart" uri="{C3380CC4-5D6E-409C-BE32-E72D297353CC}">
              <c16:uniqueId val="{00000000-4E4F-4A5A-9F90-4432DDECAA07}"/>
            </c:ext>
          </c:extLst>
        </c:ser>
        <c:ser>
          <c:idx val="1"/>
          <c:order val="1"/>
          <c:tx>
            <c:strRef>
              <c:f>'Volta Static Power Modeling'!$U$191</c:f>
              <c:strCache>
                <c:ptCount val="1"/>
                <c:pt idx="0">
                  <c:v>Chip Global</c:v>
                </c:pt>
              </c:strCache>
            </c:strRef>
          </c:tx>
          <c:spPr>
            <a:solidFill>
              <a:schemeClr val="accent2"/>
            </a:solidFill>
            <a:ln>
              <a:noFill/>
            </a:ln>
            <a:effectLst/>
          </c:spPr>
          <c:invertIfNegative val="0"/>
          <c:cat>
            <c:strRef>
              <c:f>'Volta Static Power Modeling'!$S$192:$S$198</c:f>
              <c:strCache>
                <c:ptCount val="3"/>
                <c:pt idx="0">
                  <c:v>Inactive Chip</c:v>
                </c:pt>
                <c:pt idx="1">
                  <c:v>1 Lane      × 1 SM</c:v>
                </c:pt>
                <c:pt idx="2">
                  <c:v>1 Lane       × 80 SMs</c:v>
                </c:pt>
              </c:strCache>
            </c:strRef>
          </c:cat>
          <c:val>
            <c:numRef>
              <c:f>'Volta Static Power Modeling'!$U$192:$U$198</c:f>
              <c:numCache>
                <c:formatCode>0</c:formatCode>
                <c:ptCount val="7"/>
                <c:pt idx="0" formatCode="General">
                  <c:v>0</c:v>
                </c:pt>
                <c:pt idx="1">
                  <c:v>23.247229693530929</c:v>
                </c:pt>
                <c:pt idx="2">
                  <c:v>23.247229693530929</c:v>
                </c:pt>
              </c:numCache>
            </c:numRef>
          </c:val>
          <c:extLst>
            <c:ext xmlns:c16="http://schemas.microsoft.com/office/drawing/2014/chart" uri="{C3380CC4-5D6E-409C-BE32-E72D297353CC}">
              <c16:uniqueId val="{00000001-4E4F-4A5A-9F90-4432DDECAA07}"/>
            </c:ext>
          </c:extLst>
        </c:ser>
        <c:ser>
          <c:idx val="2"/>
          <c:order val="2"/>
          <c:tx>
            <c:strRef>
              <c:f>'Volta Static Power Modeling'!$V$191</c:f>
              <c:strCache>
                <c:ptCount val="1"/>
                <c:pt idx="0">
                  <c:v>SM Activation</c:v>
                </c:pt>
              </c:strCache>
            </c:strRef>
          </c:tx>
          <c:spPr>
            <a:solidFill>
              <a:schemeClr val="accent3"/>
            </a:solidFill>
            <a:ln>
              <a:noFill/>
            </a:ln>
            <a:effectLst/>
          </c:spPr>
          <c:invertIfNegative val="0"/>
          <c:cat>
            <c:strRef>
              <c:f>'Volta Static Power Modeling'!$S$192:$S$198</c:f>
              <c:strCache>
                <c:ptCount val="3"/>
                <c:pt idx="0">
                  <c:v>Inactive Chip</c:v>
                </c:pt>
                <c:pt idx="1">
                  <c:v>1 Lane      × 1 SM</c:v>
                </c:pt>
                <c:pt idx="2">
                  <c:v>1 Lane       × 80 SMs</c:v>
                </c:pt>
              </c:strCache>
            </c:strRef>
          </c:cat>
          <c:val>
            <c:numRef>
              <c:f>'Volta Static Power Modeling'!$V$192:$V$198</c:f>
              <c:numCache>
                <c:formatCode>0</c:formatCode>
                <c:ptCount val="7"/>
                <c:pt idx="0" formatCode="General">
                  <c:v>0</c:v>
                </c:pt>
                <c:pt idx="1">
                  <c:v>0.49821428571428589</c:v>
                </c:pt>
                <c:pt idx="2">
                  <c:v>39.857142857142868</c:v>
                </c:pt>
              </c:numCache>
            </c:numRef>
          </c:val>
          <c:extLst>
            <c:ext xmlns:c16="http://schemas.microsoft.com/office/drawing/2014/chart" uri="{C3380CC4-5D6E-409C-BE32-E72D297353CC}">
              <c16:uniqueId val="{00000002-4E4F-4A5A-9F90-4432DDECAA07}"/>
            </c:ext>
          </c:extLst>
        </c:ser>
        <c:ser>
          <c:idx val="3"/>
          <c:order val="3"/>
          <c:tx>
            <c:strRef>
              <c:f>'Volta Static Power Modeling'!$W$191</c:f>
              <c:strCache>
                <c:ptCount val="1"/>
                <c:pt idx="0">
                  <c:v>Addl. Lanes</c:v>
                </c:pt>
              </c:strCache>
            </c:strRef>
          </c:tx>
          <c:spPr>
            <a:solidFill>
              <a:schemeClr val="accent4"/>
            </a:solidFill>
            <a:ln>
              <a:noFill/>
            </a:ln>
            <a:effectLst/>
          </c:spPr>
          <c:invertIfNegative val="0"/>
          <c:cat>
            <c:strRef>
              <c:f>'Volta Static Power Modeling'!$S$192:$S$198</c:f>
              <c:strCache>
                <c:ptCount val="3"/>
                <c:pt idx="0">
                  <c:v>Inactive Chip</c:v>
                </c:pt>
                <c:pt idx="1">
                  <c:v>1 Lane      × 1 SM</c:v>
                </c:pt>
                <c:pt idx="2">
                  <c:v>1 Lane       × 80 SMs</c:v>
                </c:pt>
              </c:strCache>
            </c:strRef>
          </c:cat>
          <c:val>
            <c:numRef>
              <c:f>'Volta Static Power Modeling'!$W$192:$W$198</c:f>
              <c:numCache>
                <c:formatCode>0</c:formatCode>
                <c:ptCount val="7"/>
                <c:pt idx="0" formatCode="General">
                  <c:v>0</c:v>
                </c:pt>
                <c:pt idx="1">
                  <c:v>0</c:v>
                </c:pt>
                <c:pt idx="2">
                  <c:v>0</c:v>
                </c:pt>
              </c:numCache>
            </c:numRef>
          </c:val>
          <c:extLst>
            <c:ext xmlns:c16="http://schemas.microsoft.com/office/drawing/2014/chart" uri="{C3380CC4-5D6E-409C-BE32-E72D297353CC}">
              <c16:uniqueId val="{00000003-4E4F-4A5A-9F90-4432DDECAA07}"/>
            </c:ext>
          </c:extLst>
        </c:ser>
        <c:dLbls>
          <c:showLegendKey val="0"/>
          <c:showVal val="0"/>
          <c:showCatName val="0"/>
          <c:showSerName val="0"/>
          <c:showPercent val="0"/>
          <c:showBubbleSize val="0"/>
        </c:dLbls>
        <c:gapWidth val="50"/>
        <c:overlap val="100"/>
        <c:axId val="685690336"/>
        <c:axId val="685691152"/>
      </c:barChart>
      <c:catAx>
        <c:axId val="68569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1152"/>
        <c:crosses val="autoZero"/>
        <c:auto val="1"/>
        <c:lblAlgn val="ctr"/>
        <c:lblOffset val="100"/>
        <c:noMultiLvlLbl val="0"/>
      </c:catAx>
      <c:valAx>
        <c:axId val="685691152"/>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800" b="1">
                    <a:solidFill>
                      <a:schemeClr val="tx1"/>
                    </a:solidFill>
                  </a:rPr>
                  <a:t>Measured Power (W)</a:t>
                </a:r>
              </a:p>
            </c:rich>
          </c:tx>
          <c:layout>
            <c:manualLayout>
              <c:xMode val="edge"/>
              <c:yMode val="edge"/>
              <c:x val="0"/>
              <c:y val="8.6334859446768747E-2"/>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0336"/>
        <c:crosses val="autoZero"/>
        <c:crossBetween val="between"/>
      </c:valAx>
      <c:spPr>
        <a:noFill/>
        <a:ln>
          <a:noFill/>
        </a:ln>
        <a:effectLst/>
      </c:spPr>
    </c:plotArea>
    <c:legend>
      <c:legendPos val="r"/>
      <c:layout>
        <c:manualLayout>
          <c:xMode val="edge"/>
          <c:yMode val="edge"/>
          <c:x val="0.8321408022864839"/>
          <c:y val="0.22740218399875842"/>
          <c:w val="0.16037028891000363"/>
          <c:h val="0.4560806236977404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'Volta Static Power Modeling'!$T$191</c:f>
              <c:strCache>
                <c:ptCount val="1"/>
                <c:pt idx="0">
                  <c:v>Constant</c:v>
                </c:pt>
              </c:strCache>
            </c:strRef>
          </c:tx>
          <c:spPr>
            <a:solidFill>
              <a:schemeClr val="accent1"/>
            </a:solidFill>
            <a:ln>
              <a:noFill/>
            </a:ln>
            <a:effectLst/>
          </c:spPr>
          <c:invertIfNegative val="0"/>
          <c:cat>
            <c:strRef>
              <c:f>'Volta Static Power Modeling'!$S$192:$S$198</c:f>
              <c:strCache>
                <c:ptCount val="7"/>
                <c:pt idx="0">
                  <c:v>Inactive Chip</c:v>
                </c:pt>
                <c:pt idx="1">
                  <c:v>1 Lane      × 1 SM</c:v>
                </c:pt>
                <c:pt idx="2">
                  <c:v>1 Lane       × 80 SMs</c:v>
                </c:pt>
                <c:pt idx="3">
                  <c:v>8 Lanes        × 80 SMs</c:v>
                </c:pt>
                <c:pt idx="4">
                  <c:v>16 Lanes     × 80 SMs</c:v>
                </c:pt>
                <c:pt idx="5">
                  <c:v>24 Lanes     × 80 SMs</c:v>
                </c:pt>
                <c:pt idx="6">
                  <c:v>32 Lanes     × 80 SMs</c:v>
                </c:pt>
              </c:strCache>
            </c:strRef>
          </c:cat>
          <c:val>
            <c:numRef>
              <c:f>'Volta Static Power Modeling'!$T$192:$T$198</c:f>
              <c:numCache>
                <c:formatCode>0</c:formatCode>
                <c:ptCount val="7"/>
                <c:pt idx="0">
                  <c:v>32.507056020754789</c:v>
                </c:pt>
                <c:pt idx="1">
                  <c:v>32.507056020754789</c:v>
                </c:pt>
                <c:pt idx="2">
                  <c:v>32.507056020754789</c:v>
                </c:pt>
                <c:pt idx="3">
                  <c:v>32.507056020754789</c:v>
                </c:pt>
                <c:pt idx="4">
                  <c:v>32.507056020754789</c:v>
                </c:pt>
                <c:pt idx="5">
                  <c:v>32.507056020754789</c:v>
                </c:pt>
                <c:pt idx="6">
                  <c:v>32.507056020754789</c:v>
                </c:pt>
              </c:numCache>
            </c:numRef>
          </c:val>
          <c:extLst>
            <c:ext xmlns:c16="http://schemas.microsoft.com/office/drawing/2014/chart" uri="{C3380CC4-5D6E-409C-BE32-E72D297353CC}">
              <c16:uniqueId val="{00000000-4E4F-4A5A-9F90-4432DDECAA07}"/>
            </c:ext>
          </c:extLst>
        </c:ser>
        <c:ser>
          <c:idx val="1"/>
          <c:order val="1"/>
          <c:tx>
            <c:strRef>
              <c:f>'Volta Static Power Modeling'!$U$191</c:f>
              <c:strCache>
                <c:ptCount val="1"/>
                <c:pt idx="0">
                  <c:v>Chip Global</c:v>
                </c:pt>
              </c:strCache>
            </c:strRef>
          </c:tx>
          <c:spPr>
            <a:solidFill>
              <a:schemeClr val="accent2"/>
            </a:solidFill>
            <a:ln>
              <a:noFill/>
            </a:ln>
            <a:effectLst/>
          </c:spPr>
          <c:invertIfNegative val="0"/>
          <c:cat>
            <c:strRef>
              <c:f>'Volta Static Power Modeling'!$S$192:$S$198</c:f>
              <c:strCache>
                <c:ptCount val="7"/>
                <c:pt idx="0">
                  <c:v>Inactive Chip</c:v>
                </c:pt>
                <c:pt idx="1">
                  <c:v>1 Lane      × 1 SM</c:v>
                </c:pt>
                <c:pt idx="2">
                  <c:v>1 Lane       × 80 SMs</c:v>
                </c:pt>
                <c:pt idx="3">
                  <c:v>8 Lanes        × 80 SMs</c:v>
                </c:pt>
                <c:pt idx="4">
                  <c:v>16 Lanes     × 80 SMs</c:v>
                </c:pt>
                <c:pt idx="5">
                  <c:v>24 Lanes     × 80 SMs</c:v>
                </c:pt>
                <c:pt idx="6">
                  <c:v>32 Lanes     × 80 SMs</c:v>
                </c:pt>
              </c:strCache>
            </c:strRef>
          </c:cat>
          <c:val>
            <c:numRef>
              <c:f>'Volta Static Power Modeling'!$U$192:$U$198</c:f>
              <c:numCache>
                <c:formatCode>0</c:formatCode>
                <c:ptCount val="7"/>
                <c:pt idx="0" formatCode="General">
                  <c:v>0</c:v>
                </c:pt>
                <c:pt idx="1">
                  <c:v>23.247229693530929</c:v>
                </c:pt>
                <c:pt idx="2">
                  <c:v>23.247229693530929</c:v>
                </c:pt>
                <c:pt idx="3">
                  <c:v>23.247229693530929</c:v>
                </c:pt>
                <c:pt idx="4">
                  <c:v>23.247229693530929</c:v>
                </c:pt>
                <c:pt idx="5">
                  <c:v>23.247229693530929</c:v>
                </c:pt>
                <c:pt idx="6">
                  <c:v>23.247229693530929</c:v>
                </c:pt>
              </c:numCache>
            </c:numRef>
          </c:val>
          <c:extLst>
            <c:ext xmlns:c16="http://schemas.microsoft.com/office/drawing/2014/chart" uri="{C3380CC4-5D6E-409C-BE32-E72D297353CC}">
              <c16:uniqueId val="{00000001-4E4F-4A5A-9F90-4432DDECAA07}"/>
            </c:ext>
          </c:extLst>
        </c:ser>
        <c:ser>
          <c:idx val="2"/>
          <c:order val="2"/>
          <c:tx>
            <c:strRef>
              <c:f>'Volta Static Power Modeling'!$V$191</c:f>
              <c:strCache>
                <c:ptCount val="1"/>
                <c:pt idx="0">
                  <c:v>SM Activation</c:v>
                </c:pt>
              </c:strCache>
            </c:strRef>
          </c:tx>
          <c:spPr>
            <a:solidFill>
              <a:schemeClr val="accent3"/>
            </a:solidFill>
            <a:ln>
              <a:noFill/>
            </a:ln>
            <a:effectLst/>
          </c:spPr>
          <c:invertIfNegative val="0"/>
          <c:cat>
            <c:strRef>
              <c:f>'Volta Static Power Modeling'!$S$192:$S$198</c:f>
              <c:strCache>
                <c:ptCount val="7"/>
                <c:pt idx="0">
                  <c:v>Inactive Chip</c:v>
                </c:pt>
                <c:pt idx="1">
                  <c:v>1 Lane      × 1 SM</c:v>
                </c:pt>
                <c:pt idx="2">
                  <c:v>1 Lane       × 80 SMs</c:v>
                </c:pt>
                <c:pt idx="3">
                  <c:v>8 Lanes        × 80 SMs</c:v>
                </c:pt>
                <c:pt idx="4">
                  <c:v>16 Lanes     × 80 SMs</c:v>
                </c:pt>
                <c:pt idx="5">
                  <c:v>24 Lanes     × 80 SMs</c:v>
                </c:pt>
                <c:pt idx="6">
                  <c:v>32 Lanes     × 80 SMs</c:v>
                </c:pt>
              </c:strCache>
            </c:strRef>
          </c:cat>
          <c:val>
            <c:numRef>
              <c:f>'Volta Static Power Modeling'!$V$192:$V$198</c:f>
              <c:numCache>
                <c:formatCode>0</c:formatCode>
                <c:ptCount val="7"/>
                <c:pt idx="0" formatCode="General">
                  <c:v>0</c:v>
                </c:pt>
                <c:pt idx="1">
                  <c:v>0.49821428571428589</c:v>
                </c:pt>
                <c:pt idx="2">
                  <c:v>39.857142857142868</c:v>
                </c:pt>
                <c:pt idx="3">
                  <c:v>39.857142857142868</c:v>
                </c:pt>
                <c:pt idx="4">
                  <c:v>39.857142857142868</c:v>
                </c:pt>
                <c:pt idx="5">
                  <c:v>39.857142857142868</c:v>
                </c:pt>
                <c:pt idx="6">
                  <c:v>39.857142857142868</c:v>
                </c:pt>
              </c:numCache>
            </c:numRef>
          </c:val>
          <c:extLst>
            <c:ext xmlns:c16="http://schemas.microsoft.com/office/drawing/2014/chart" uri="{C3380CC4-5D6E-409C-BE32-E72D297353CC}">
              <c16:uniqueId val="{00000002-4E4F-4A5A-9F90-4432DDECAA07}"/>
            </c:ext>
          </c:extLst>
        </c:ser>
        <c:ser>
          <c:idx val="3"/>
          <c:order val="3"/>
          <c:tx>
            <c:strRef>
              <c:f>'Volta Static Power Modeling'!$W$191</c:f>
              <c:strCache>
                <c:ptCount val="1"/>
                <c:pt idx="0">
                  <c:v>Addl. Lanes</c:v>
                </c:pt>
              </c:strCache>
            </c:strRef>
          </c:tx>
          <c:spPr>
            <a:solidFill>
              <a:schemeClr val="accent4"/>
            </a:solidFill>
            <a:ln>
              <a:noFill/>
            </a:ln>
            <a:effectLst/>
          </c:spPr>
          <c:invertIfNegative val="0"/>
          <c:cat>
            <c:strRef>
              <c:f>'Volta Static Power Modeling'!$S$192:$S$198</c:f>
              <c:strCache>
                <c:ptCount val="7"/>
                <c:pt idx="0">
                  <c:v>Inactive Chip</c:v>
                </c:pt>
                <c:pt idx="1">
                  <c:v>1 Lane      × 1 SM</c:v>
                </c:pt>
                <c:pt idx="2">
                  <c:v>1 Lane       × 80 SMs</c:v>
                </c:pt>
                <c:pt idx="3">
                  <c:v>8 Lanes        × 80 SMs</c:v>
                </c:pt>
                <c:pt idx="4">
                  <c:v>16 Lanes     × 80 SMs</c:v>
                </c:pt>
                <c:pt idx="5">
                  <c:v>24 Lanes     × 80 SMs</c:v>
                </c:pt>
                <c:pt idx="6">
                  <c:v>32 Lanes     × 80 SMs</c:v>
                </c:pt>
              </c:strCache>
            </c:strRef>
          </c:cat>
          <c:val>
            <c:numRef>
              <c:f>'Volta Static Power Modeling'!$W$192:$W$198</c:f>
              <c:numCache>
                <c:formatCode>0</c:formatCode>
                <c:ptCount val="7"/>
                <c:pt idx="0" formatCode="General">
                  <c:v>0</c:v>
                </c:pt>
                <c:pt idx="1">
                  <c:v>0</c:v>
                </c:pt>
                <c:pt idx="2">
                  <c:v>0</c:v>
                </c:pt>
                <c:pt idx="3">
                  <c:v>9.1355714285714527</c:v>
                </c:pt>
                <c:pt idx="4">
                  <c:v>24.684571428571431</c:v>
                </c:pt>
                <c:pt idx="5">
                  <c:v>48.098571428571432</c:v>
                </c:pt>
                <c:pt idx="6">
                  <c:v>60.931904761904747</c:v>
                </c:pt>
              </c:numCache>
            </c:numRef>
          </c:val>
          <c:extLst>
            <c:ext xmlns:c16="http://schemas.microsoft.com/office/drawing/2014/chart" uri="{C3380CC4-5D6E-409C-BE32-E72D297353CC}">
              <c16:uniqueId val="{00000003-4E4F-4A5A-9F90-4432DDECAA07}"/>
            </c:ext>
          </c:extLst>
        </c:ser>
        <c:dLbls>
          <c:showLegendKey val="0"/>
          <c:showVal val="0"/>
          <c:showCatName val="0"/>
          <c:showSerName val="0"/>
          <c:showPercent val="0"/>
          <c:showBubbleSize val="0"/>
        </c:dLbls>
        <c:gapWidth val="50"/>
        <c:overlap val="100"/>
        <c:axId val="685690336"/>
        <c:axId val="685691152"/>
      </c:barChart>
      <c:catAx>
        <c:axId val="68569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1152"/>
        <c:crosses val="autoZero"/>
        <c:auto val="1"/>
        <c:lblAlgn val="ctr"/>
        <c:lblOffset val="100"/>
        <c:noMultiLvlLbl val="0"/>
      </c:catAx>
      <c:valAx>
        <c:axId val="685691152"/>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800" b="1">
                    <a:solidFill>
                      <a:schemeClr val="tx1"/>
                    </a:solidFill>
                  </a:rPr>
                  <a:t>Measured Power (W)</a:t>
                </a:r>
              </a:p>
            </c:rich>
          </c:tx>
          <c:layout>
            <c:manualLayout>
              <c:xMode val="edge"/>
              <c:yMode val="edge"/>
              <c:x val="0"/>
              <c:y val="8.6334859446768747E-2"/>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0336"/>
        <c:crosses val="autoZero"/>
        <c:crossBetween val="between"/>
      </c:valAx>
      <c:spPr>
        <a:noFill/>
        <a:ln>
          <a:noFill/>
        </a:ln>
        <a:effectLst/>
      </c:spPr>
    </c:plotArea>
    <c:legend>
      <c:legendPos val="r"/>
      <c:layout>
        <c:manualLayout>
          <c:xMode val="edge"/>
          <c:yMode val="edge"/>
          <c:x val="0.8321408022864839"/>
          <c:y val="0.22740218399875842"/>
          <c:w val="0.16037028891000363"/>
          <c:h val="0.4560806236977404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'Volta Static Power Modeling'!$T$191</c:f>
              <c:strCache>
                <c:ptCount val="1"/>
                <c:pt idx="0">
                  <c:v>Constant</c:v>
                </c:pt>
              </c:strCache>
            </c:strRef>
          </c:tx>
          <c:spPr>
            <a:solidFill>
              <a:schemeClr val="accent1"/>
            </a:solidFill>
            <a:ln>
              <a:noFill/>
            </a:ln>
            <a:effectLst/>
          </c:spPr>
          <c:invertIfNegative val="0"/>
          <c:cat>
            <c:strRef>
              <c:f>'Volta Static Power Modeling'!$S$192:$S$198</c:f>
              <c:strCache>
                <c:ptCount val="7"/>
                <c:pt idx="0">
                  <c:v>Inactive Chip</c:v>
                </c:pt>
                <c:pt idx="1">
                  <c:v>1 Lane      × 1 SM</c:v>
                </c:pt>
                <c:pt idx="2">
                  <c:v>1 Lane       × 80 SMs</c:v>
                </c:pt>
                <c:pt idx="3">
                  <c:v>8 Lanes        × 80 SMs</c:v>
                </c:pt>
                <c:pt idx="4">
                  <c:v>16 Lanes     × 80 SMs</c:v>
                </c:pt>
                <c:pt idx="5">
                  <c:v>24 Lanes     × 80 SMs</c:v>
                </c:pt>
                <c:pt idx="6">
                  <c:v>32 Lanes     × 80 SMs</c:v>
                </c:pt>
              </c:strCache>
            </c:strRef>
          </c:cat>
          <c:val>
            <c:numRef>
              <c:f>'Volta Static Power Modeling'!$T$192:$T$198</c:f>
              <c:numCache>
                <c:formatCode>0</c:formatCode>
                <c:ptCount val="7"/>
                <c:pt idx="0">
                  <c:v>32.507056020754789</c:v>
                </c:pt>
                <c:pt idx="1">
                  <c:v>32.507056020754789</c:v>
                </c:pt>
                <c:pt idx="2">
                  <c:v>32.507056020754789</c:v>
                </c:pt>
                <c:pt idx="3">
                  <c:v>32.507056020754789</c:v>
                </c:pt>
                <c:pt idx="4">
                  <c:v>32.507056020754789</c:v>
                </c:pt>
                <c:pt idx="5">
                  <c:v>32.507056020754789</c:v>
                </c:pt>
                <c:pt idx="6">
                  <c:v>32.507056020754789</c:v>
                </c:pt>
              </c:numCache>
            </c:numRef>
          </c:val>
          <c:extLst>
            <c:ext xmlns:c16="http://schemas.microsoft.com/office/drawing/2014/chart" uri="{C3380CC4-5D6E-409C-BE32-E72D297353CC}">
              <c16:uniqueId val="{00000000-4E4F-4A5A-9F90-4432DDECAA07}"/>
            </c:ext>
          </c:extLst>
        </c:ser>
        <c:ser>
          <c:idx val="1"/>
          <c:order val="1"/>
          <c:tx>
            <c:strRef>
              <c:f>'Volta Static Power Modeling'!$U$191</c:f>
              <c:strCache>
                <c:ptCount val="1"/>
                <c:pt idx="0">
                  <c:v>Chip Global</c:v>
                </c:pt>
              </c:strCache>
            </c:strRef>
          </c:tx>
          <c:spPr>
            <a:solidFill>
              <a:schemeClr val="accent2"/>
            </a:solidFill>
            <a:ln>
              <a:noFill/>
            </a:ln>
            <a:effectLst/>
          </c:spPr>
          <c:invertIfNegative val="0"/>
          <c:cat>
            <c:strRef>
              <c:f>'Volta Static Power Modeling'!$S$192:$S$198</c:f>
              <c:strCache>
                <c:ptCount val="7"/>
                <c:pt idx="0">
                  <c:v>Inactive Chip</c:v>
                </c:pt>
                <c:pt idx="1">
                  <c:v>1 Lane      × 1 SM</c:v>
                </c:pt>
                <c:pt idx="2">
                  <c:v>1 Lane       × 80 SMs</c:v>
                </c:pt>
                <c:pt idx="3">
                  <c:v>8 Lanes        × 80 SMs</c:v>
                </c:pt>
                <c:pt idx="4">
                  <c:v>16 Lanes     × 80 SMs</c:v>
                </c:pt>
                <c:pt idx="5">
                  <c:v>24 Lanes     × 80 SMs</c:v>
                </c:pt>
                <c:pt idx="6">
                  <c:v>32 Lanes     × 80 SMs</c:v>
                </c:pt>
              </c:strCache>
            </c:strRef>
          </c:cat>
          <c:val>
            <c:numRef>
              <c:f>'Volta Static Power Modeling'!$U$192:$U$198</c:f>
              <c:numCache>
                <c:formatCode>0</c:formatCode>
                <c:ptCount val="7"/>
                <c:pt idx="0" formatCode="General">
                  <c:v>0</c:v>
                </c:pt>
                <c:pt idx="1">
                  <c:v>23.247229693530929</c:v>
                </c:pt>
                <c:pt idx="2">
                  <c:v>23.247229693530929</c:v>
                </c:pt>
                <c:pt idx="3">
                  <c:v>23.247229693530929</c:v>
                </c:pt>
                <c:pt idx="4">
                  <c:v>23.247229693530929</c:v>
                </c:pt>
                <c:pt idx="5">
                  <c:v>23.247229693530929</c:v>
                </c:pt>
                <c:pt idx="6">
                  <c:v>23.247229693530929</c:v>
                </c:pt>
              </c:numCache>
            </c:numRef>
          </c:val>
          <c:extLst>
            <c:ext xmlns:c16="http://schemas.microsoft.com/office/drawing/2014/chart" uri="{C3380CC4-5D6E-409C-BE32-E72D297353CC}">
              <c16:uniqueId val="{00000001-4E4F-4A5A-9F90-4432DDECAA07}"/>
            </c:ext>
          </c:extLst>
        </c:ser>
        <c:ser>
          <c:idx val="2"/>
          <c:order val="2"/>
          <c:tx>
            <c:strRef>
              <c:f>'Volta Static Power Modeling'!$V$191</c:f>
              <c:strCache>
                <c:ptCount val="1"/>
                <c:pt idx="0">
                  <c:v>SM Activation</c:v>
                </c:pt>
              </c:strCache>
            </c:strRef>
          </c:tx>
          <c:spPr>
            <a:solidFill>
              <a:schemeClr val="accent3"/>
            </a:solidFill>
            <a:ln>
              <a:noFill/>
            </a:ln>
            <a:effectLst/>
          </c:spPr>
          <c:invertIfNegative val="0"/>
          <c:cat>
            <c:strRef>
              <c:f>'Volta Static Power Modeling'!$S$192:$S$198</c:f>
              <c:strCache>
                <c:ptCount val="7"/>
                <c:pt idx="0">
                  <c:v>Inactive Chip</c:v>
                </c:pt>
                <c:pt idx="1">
                  <c:v>1 Lane      × 1 SM</c:v>
                </c:pt>
                <c:pt idx="2">
                  <c:v>1 Lane       × 80 SMs</c:v>
                </c:pt>
                <c:pt idx="3">
                  <c:v>8 Lanes        × 80 SMs</c:v>
                </c:pt>
                <c:pt idx="4">
                  <c:v>16 Lanes     × 80 SMs</c:v>
                </c:pt>
                <c:pt idx="5">
                  <c:v>24 Lanes     × 80 SMs</c:v>
                </c:pt>
                <c:pt idx="6">
                  <c:v>32 Lanes     × 80 SMs</c:v>
                </c:pt>
              </c:strCache>
            </c:strRef>
          </c:cat>
          <c:val>
            <c:numRef>
              <c:f>'Volta Static Power Modeling'!$V$192:$V$198</c:f>
              <c:numCache>
                <c:formatCode>0</c:formatCode>
                <c:ptCount val="7"/>
                <c:pt idx="0" formatCode="General">
                  <c:v>0</c:v>
                </c:pt>
                <c:pt idx="1">
                  <c:v>0.49821428571428589</c:v>
                </c:pt>
                <c:pt idx="2">
                  <c:v>39.857142857142868</c:v>
                </c:pt>
                <c:pt idx="3">
                  <c:v>39.857142857142868</c:v>
                </c:pt>
                <c:pt idx="4">
                  <c:v>39.857142857142868</c:v>
                </c:pt>
                <c:pt idx="5">
                  <c:v>39.857142857142868</c:v>
                </c:pt>
                <c:pt idx="6">
                  <c:v>39.857142857142868</c:v>
                </c:pt>
              </c:numCache>
            </c:numRef>
          </c:val>
          <c:extLst>
            <c:ext xmlns:c16="http://schemas.microsoft.com/office/drawing/2014/chart" uri="{C3380CC4-5D6E-409C-BE32-E72D297353CC}">
              <c16:uniqueId val="{00000002-4E4F-4A5A-9F90-4432DDECAA07}"/>
            </c:ext>
          </c:extLst>
        </c:ser>
        <c:ser>
          <c:idx val="3"/>
          <c:order val="3"/>
          <c:tx>
            <c:strRef>
              <c:f>'Volta Static Power Modeling'!$W$191</c:f>
              <c:strCache>
                <c:ptCount val="1"/>
                <c:pt idx="0">
                  <c:v>Addl. Lanes</c:v>
                </c:pt>
              </c:strCache>
            </c:strRef>
          </c:tx>
          <c:spPr>
            <a:solidFill>
              <a:schemeClr val="accent4"/>
            </a:solidFill>
            <a:ln>
              <a:noFill/>
            </a:ln>
            <a:effectLst/>
          </c:spPr>
          <c:invertIfNegative val="0"/>
          <c:cat>
            <c:strRef>
              <c:f>'Volta Static Power Modeling'!$S$192:$S$198</c:f>
              <c:strCache>
                <c:ptCount val="7"/>
                <c:pt idx="0">
                  <c:v>Inactive Chip</c:v>
                </c:pt>
                <c:pt idx="1">
                  <c:v>1 Lane      × 1 SM</c:v>
                </c:pt>
                <c:pt idx="2">
                  <c:v>1 Lane       × 80 SMs</c:v>
                </c:pt>
                <c:pt idx="3">
                  <c:v>8 Lanes        × 80 SMs</c:v>
                </c:pt>
                <c:pt idx="4">
                  <c:v>16 Lanes     × 80 SMs</c:v>
                </c:pt>
                <c:pt idx="5">
                  <c:v>24 Lanes     × 80 SMs</c:v>
                </c:pt>
                <c:pt idx="6">
                  <c:v>32 Lanes     × 80 SMs</c:v>
                </c:pt>
              </c:strCache>
            </c:strRef>
          </c:cat>
          <c:val>
            <c:numRef>
              <c:f>'Volta Static Power Modeling'!$W$192:$W$198</c:f>
              <c:numCache>
                <c:formatCode>0</c:formatCode>
                <c:ptCount val="7"/>
                <c:pt idx="0" formatCode="General">
                  <c:v>0</c:v>
                </c:pt>
                <c:pt idx="1">
                  <c:v>0</c:v>
                </c:pt>
                <c:pt idx="2">
                  <c:v>0</c:v>
                </c:pt>
                <c:pt idx="3">
                  <c:v>9.1355714285714527</c:v>
                </c:pt>
                <c:pt idx="4">
                  <c:v>24.684571428571431</c:v>
                </c:pt>
                <c:pt idx="5">
                  <c:v>48.098571428571432</c:v>
                </c:pt>
                <c:pt idx="6">
                  <c:v>60.931904761904747</c:v>
                </c:pt>
              </c:numCache>
            </c:numRef>
          </c:val>
          <c:extLst>
            <c:ext xmlns:c16="http://schemas.microsoft.com/office/drawing/2014/chart" uri="{C3380CC4-5D6E-409C-BE32-E72D297353CC}">
              <c16:uniqueId val="{00000003-4E4F-4A5A-9F90-4432DDECAA07}"/>
            </c:ext>
          </c:extLst>
        </c:ser>
        <c:dLbls>
          <c:showLegendKey val="0"/>
          <c:showVal val="0"/>
          <c:showCatName val="0"/>
          <c:showSerName val="0"/>
          <c:showPercent val="0"/>
          <c:showBubbleSize val="0"/>
        </c:dLbls>
        <c:gapWidth val="50"/>
        <c:overlap val="100"/>
        <c:axId val="685690336"/>
        <c:axId val="685691152"/>
      </c:barChart>
      <c:catAx>
        <c:axId val="68569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1152"/>
        <c:crosses val="autoZero"/>
        <c:auto val="1"/>
        <c:lblAlgn val="ctr"/>
        <c:lblOffset val="100"/>
        <c:noMultiLvlLbl val="0"/>
      </c:catAx>
      <c:valAx>
        <c:axId val="685691152"/>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800" b="1">
                    <a:solidFill>
                      <a:schemeClr val="tx1"/>
                    </a:solidFill>
                  </a:rPr>
                  <a:t>Measured Power (W)</a:t>
                </a:r>
              </a:p>
            </c:rich>
          </c:tx>
          <c:layout>
            <c:manualLayout>
              <c:xMode val="edge"/>
              <c:yMode val="edge"/>
              <c:x val="0"/>
              <c:y val="8.6334859446768747E-2"/>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685690336"/>
        <c:crosses val="autoZero"/>
        <c:crossBetween val="between"/>
      </c:valAx>
      <c:spPr>
        <a:noFill/>
        <a:ln>
          <a:noFill/>
        </a:ln>
        <a:effectLst/>
      </c:spPr>
    </c:plotArea>
    <c:legend>
      <c:legendPos val="r"/>
      <c:layout>
        <c:manualLayout>
          <c:xMode val="edge"/>
          <c:yMode val="edge"/>
          <c:x val="0.8321408022864839"/>
          <c:y val="0.22740218399875842"/>
          <c:w val="0.16037028891000363"/>
          <c:h val="0.4560806236977404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5.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6.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7.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8.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9.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7.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9.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5.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28262-C5A2-49EB-A061-009345A4000D}" type="datetimeFigureOut">
              <a:rPr lang="en-US" smtClean="0"/>
              <a:t>10/15/2021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E86EC-7810-42BE-8F94-8417F1ED4C17}" type="slidenum">
              <a:rPr lang="en-US" smtClean="0"/>
              <a:t>‹#›</a:t>
            </a:fld>
            <a:endParaRPr lang="en-US"/>
          </a:p>
        </p:txBody>
      </p:sp>
    </p:spTree>
    <p:extLst>
      <p:ext uri="{BB962C8B-B14F-4D97-AF65-F5344CB8AC3E}">
        <p14:creationId xmlns:p14="http://schemas.microsoft.com/office/powerpoint/2010/main" val="73505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I am Vijay Kandiah from Northwestern</a:t>
            </a:r>
            <a:r>
              <a:rPr lang="en-US" baseline="0" dirty="0"/>
              <a:t> University and I’m going to talk to you about AccelWattch.</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8E86EC-7810-42BE-8F94-8417F1ED4C17}" type="slidenum">
              <a:rPr lang="en-US" smtClean="0"/>
              <a:t>1</a:t>
            </a:fld>
            <a:endParaRPr lang="en-US"/>
          </a:p>
        </p:txBody>
      </p:sp>
    </p:spTree>
    <p:extLst>
      <p:ext uri="{BB962C8B-B14F-4D97-AF65-F5344CB8AC3E}">
        <p14:creationId xmlns:p14="http://schemas.microsoft.com/office/powerpoint/2010/main" val="352072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LinLibertineT"/>
              </a:rPr>
              <a:t>Recently-published data for fully-realized processors show a near-linear relationship in the frequency-voltage curve.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approximate the voltage in modern GPUs as a linear function of frequency, we can rewrite the total power equation as a cubic polynomial on frequency with a missing quadratic term.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polynomials show strong correlation to hardware power measurements. When the GPU frequency is 0, curves for all sample executing kernels converge at around 32.5W.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our AccelWattch modeled constant power for Volta.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890398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estimating constant power, we move on to modeling static power in the presence of power gating. </a:t>
            </a:r>
          </a:p>
          <a:p>
            <a:r>
              <a:rPr lang="en-US" dirty="0"/>
              <a:t>Modern GPUs employ power-gating for chip-wide, SM-wide, and lane-specific hardware components.</a:t>
            </a:r>
          </a:p>
          <a:p>
            <a:endParaRPr lang="en-US" dirty="0"/>
          </a:p>
        </p:txBody>
      </p:sp>
    </p:spTree>
    <p:extLst>
      <p:ext uri="{BB962C8B-B14F-4D97-AF65-F5344CB8AC3E}">
        <p14:creationId xmlns:p14="http://schemas.microsoft.com/office/powerpoint/2010/main" val="1540959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no SMs are active on the chip, it consumes only the constant power which we estimated previously to be 32.5W. </a:t>
            </a:r>
          </a:p>
        </p:txBody>
      </p:sp>
    </p:spTree>
    <p:extLst>
      <p:ext uri="{BB962C8B-B14F-4D97-AF65-F5344CB8AC3E}">
        <p14:creationId xmlns:p14="http://schemas.microsoft.com/office/powerpoint/2010/main" val="1733741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kernel uses only one lane on one SM, the activation of that first SM powers up global chip structures such as L2 Cache and Memory Controllers and activates SM-wide structures for that SM such as the L1 cache.</a:t>
            </a:r>
          </a:p>
        </p:txBody>
      </p:sp>
    </p:spTree>
    <p:extLst>
      <p:ext uri="{BB962C8B-B14F-4D97-AF65-F5344CB8AC3E}">
        <p14:creationId xmlns:p14="http://schemas.microsoft.com/office/powerpoint/2010/main" val="3155403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same kernel uses one lane on all SMs, each additional SM powers up only its SM-wide structures. The global chip structures have already been powered up. As a result, we notice only a 1.7x increase in power even though we have 79x more SMs. </a:t>
            </a:r>
          </a:p>
        </p:txBody>
      </p:sp>
    </p:spTree>
    <p:extLst>
      <p:ext uri="{BB962C8B-B14F-4D97-AF65-F5344CB8AC3E}">
        <p14:creationId xmlns:p14="http://schemas.microsoft.com/office/powerpoint/2010/main" val="1004461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similar fashion, when the same kernel uses additional threads in each SM, it powers up only the functional units of these additional lanes. As a result, when all lanes are active, we notice only a 1.6x increase in power even though we have 31x more lanes. </a:t>
            </a:r>
          </a:p>
        </p:txBody>
      </p:sp>
    </p:spTree>
    <p:extLst>
      <p:ext uri="{BB962C8B-B14F-4D97-AF65-F5344CB8AC3E}">
        <p14:creationId xmlns:p14="http://schemas.microsoft.com/office/powerpoint/2010/main" val="2955259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does all that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power model should treat the first lane differently than the rest!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AccelWattch captures these effects as we will see next. </a:t>
            </a:r>
          </a:p>
        </p:txBody>
      </p:sp>
    </p:spTree>
    <p:extLst>
      <p:ext uri="{BB962C8B-B14F-4D97-AF65-F5344CB8AC3E}">
        <p14:creationId xmlns:p14="http://schemas.microsoft.com/office/powerpoint/2010/main" val="3548069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natural way to account for power consumption difference between the first and additional lanes is to model static power by this equation where y is the number of active lanes. </a:t>
            </a:r>
          </a:p>
          <a:p>
            <a:r>
              <a:rPr lang="en-US" dirty="0"/>
              <a:t>The </a:t>
            </a:r>
            <a:r>
              <a:rPr lang="en-US" dirty="0" err="1"/>
              <a:t>Pstatic,firstlane</a:t>
            </a:r>
            <a:r>
              <a:rPr lang="en-US" dirty="0"/>
              <a:t> term includes the static power of SM-wide components. </a:t>
            </a:r>
          </a:p>
          <a:p>
            <a:r>
              <a:rPr lang="en-US" dirty="0"/>
              <a:t>Each additional active lane contributes its own functional unit’s static power which is represented by </a:t>
            </a:r>
            <a:r>
              <a:rPr lang="en-US" dirty="0" err="1"/>
              <a:t>Pstatic,addlane</a:t>
            </a:r>
            <a:r>
              <a:rPr lang="en-US" dirty="0"/>
              <a:t>.</a:t>
            </a:r>
          </a:p>
          <a:p>
            <a:endParaRPr lang="en-US" dirty="0"/>
          </a:p>
          <a:p>
            <a:r>
              <a:rPr lang="en-US" dirty="0"/>
              <a:t>We refer to this equation as the linear static power model</a:t>
            </a:r>
          </a:p>
        </p:txBody>
      </p:sp>
    </p:spTree>
    <p:extLst>
      <p:ext uri="{BB962C8B-B14F-4D97-AF65-F5344CB8AC3E}">
        <p14:creationId xmlns:p14="http://schemas.microsoft.com/office/powerpoint/2010/main" val="570245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linear static power model does not always match real-world observations. </a:t>
            </a:r>
          </a:p>
          <a:p>
            <a:r>
              <a:rPr lang="en-US" dirty="0"/>
              <a:t>When we measure the power of a microbenchmark on real silicon that issues integer multiply operations with varying threads per warp, we observe significant deviation from the linear model.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dirty="0"/>
              <a:t>Volta has 4 processing blocks per SM and only 16 integer functional units per processing block.</a:t>
            </a:r>
          </a:p>
          <a:p>
            <a:r>
              <a:rPr lang="en-US" dirty="0"/>
              <a:t>Thus, a warp executes in half-warp steps.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...executes after another.</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2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If, however, we have 20 active threads, then the execution of full half-warps...</a:t>
            </a:r>
          </a:p>
          <a:p>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...is interleaved with mostly empty ones that have only 4 active threads.</a:t>
            </a:r>
            <a:br>
              <a:rPr lang="en-GB" sz="1200" dirty="0"/>
            </a:b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sz="1200" dirty="0"/>
              <a:t>...and this behavior...</a:t>
            </a:r>
            <a:endParaRPr lang="en-GB" sz="1200" b="0" i="0" u="none" strike="noStrike" dirty="0">
              <a:solidFill>
                <a:srgbClr val="000000"/>
              </a:solidFill>
              <a:effectLst/>
              <a:latin typeface="Arial" panose="020B0604020202020204" pitchFamily="34" charset="0"/>
            </a:endParaRP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endParaRPr lang="en-GB" sz="1200" b="0" dirty="0">
              <a:effectLst/>
            </a:endParaRPr>
          </a:p>
          <a:p>
            <a:r>
              <a:rPr lang="en-US" sz="1200" dirty="0"/>
              <a:t>...repeats.</a:t>
            </a:r>
          </a:p>
          <a:p>
            <a:endParaRPr lang="en-US" sz="1200" dirty="0"/>
          </a:p>
          <a:p>
            <a:r>
              <a:rPr lang="en-US" sz="12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010699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linear static power model does not always match real-world observations. </a:t>
            </a:r>
          </a:p>
          <a:p>
            <a:r>
              <a:rPr lang="en-US" dirty="0"/>
              <a:t>When we measure the power of a microbenchmark on real silicon that issues integer multiply operations with varying threads per warp, we observe significant deviation from the linear model.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dirty="0"/>
              <a:t>Volta has 4 processing blocks per SM and only 16 integer functional units per processing block.</a:t>
            </a:r>
          </a:p>
          <a:p>
            <a:r>
              <a:rPr lang="en-US" dirty="0"/>
              <a:t>Thus, a warp executes in half-warp steps.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...executes after another.</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2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If, however, we have 20 active threads, then the execution of full half-warps...</a:t>
            </a:r>
          </a:p>
          <a:p>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...is interleaved with mostly empty ones that have only 4 active threads.</a:t>
            </a:r>
            <a:br>
              <a:rPr lang="en-GB" sz="1200" dirty="0"/>
            </a:b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sz="1200" dirty="0"/>
              <a:t>...and this behavior...</a:t>
            </a:r>
            <a:endParaRPr lang="en-GB" sz="1200" b="0" i="0" u="none" strike="noStrike" dirty="0">
              <a:solidFill>
                <a:srgbClr val="000000"/>
              </a:solidFill>
              <a:effectLst/>
              <a:latin typeface="Arial" panose="020B0604020202020204" pitchFamily="34" charset="0"/>
            </a:endParaRP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endParaRPr lang="en-GB" sz="1200" b="0" dirty="0">
              <a:effectLst/>
            </a:endParaRPr>
          </a:p>
          <a:p>
            <a:r>
              <a:rPr lang="en-US" sz="1200" dirty="0"/>
              <a:t>...repeats.</a:t>
            </a:r>
          </a:p>
          <a:p>
            <a:endParaRPr lang="en-US" sz="1200" dirty="0"/>
          </a:p>
          <a:p>
            <a:r>
              <a:rPr lang="en-US" sz="12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440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kern="0" dirty="0"/>
              <a:t>GPUs have become important architectures in various domains like Artificial Intelligence, Machine Learning, and High-Performance Computing.</a:t>
            </a:r>
          </a:p>
          <a:p>
            <a:pPr algn="just"/>
            <a:r>
              <a:rPr lang="en-US" b="0" kern="0" dirty="0"/>
              <a:t>29% of systems in the most recent TOP500 supercomputer list are now GPU-accelerated.</a:t>
            </a:r>
          </a:p>
          <a:p>
            <a:r>
              <a:rPr lang="en-US" dirty="0"/>
              <a:t>A vast majority of these GPU-Accelerated systems employ an NVIDIA Volta GPU chip.</a:t>
            </a:r>
          </a:p>
          <a:p>
            <a:r>
              <a:rPr lang="en-US" dirty="0"/>
              <a:t>As GPUs market share grows, so has their overall power consumption.</a:t>
            </a:r>
          </a:p>
        </p:txBody>
      </p:sp>
    </p:spTree>
    <p:extLst>
      <p:ext uri="{BB962C8B-B14F-4D97-AF65-F5344CB8AC3E}">
        <p14:creationId xmlns:p14="http://schemas.microsoft.com/office/powerpoint/2010/main" val="208073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However, the linear static power model does not always match real-world observations. </a:t>
            </a:r>
          </a:p>
          <a:p>
            <a:r>
              <a:rPr lang="en-US" sz="1800" dirty="0"/>
              <a:t>When we measure the power of a microbenchmark on real silicon that issues integer multiply operations with varying threads per warp, we observe significant deviation from the linear model.</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Volta has 4 processing blocks per SM and only 16 integer functional units per processing block.</a:t>
            </a:r>
          </a:p>
          <a:p>
            <a:r>
              <a:rPr lang="en-US" sz="1800" dirty="0"/>
              <a:t>Thus, a warp executes in half-warp steps.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r>
              <a:rPr lang="en-GB" sz="2800" b="0" i="0" u="none" strike="noStrike" dirty="0">
                <a:solidFill>
                  <a:srgbClr val="000000"/>
                </a:solidFill>
                <a:effectLst/>
                <a:latin typeface="Arial" panose="020B0604020202020204" pitchFamily="34" charset="0"/>
              </a:rPr>
              <a:t>...executes after another.</a:t>
            </a:r>
          </a:p>
          <a:p>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8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If, however, we have 20 active threads, then the execution of full half-warps...</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...is interleaved with mostly empty ones that have only 4 active threads.</a:t>
            </a:r>
            <a:br>
              <a:rPr lang="en-GB" sz="1800" dirty="0"/>
            </a:b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...and this behavior...</a:t>
            </a:r>
            <a:endParaRPr lang="en-GB" sz="1800" b="0" i="0" u="none" strike="noStrike" dirty="0">
              <a:solidFill>
                <a:srgbClr val="000000"/>
              </a:solidFill>
              <a:effectLst/>
              <a:latin typeface="Arial" panose="020B0604020202020204" pitchFamily="34" charset="0"/>
            </a:endParaRP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endParaRPr lang="en-GB" sz="1800" b="0" dirty="0">
              <a:effectLst/>
            </a:endParaRPr>
          </a:p>
          <a:p>
            <a:r>
              <a:rPr lang="en-US" sz="1800" dirty="0"/>
              <a:t>...repeats.</a:t>
            </a:r>
          </a:p>
          <a:p>
            <a:endParaRPr lang="en-US" sz="1800" dirty="0"/>
          </a:p>
          <a:p>
            <a:r>
              <a:rPr lang="en-US" sz="18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70515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However, the linear static power model does not always match real-world observations. </a:t>
            </a:r>
          </a:p>
          <a:p>
            <a:r>
              <a:rPr lang="en-US" sz="1800" dirty="0"/>
              <a:t>When we measure the power of a microbenchmark on real silicon that issues integer multiply operations with varying threads per warp, we observe significant deviation from the linear model.</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Volta has 4 processing blocks per SM and only 16 integer functional units per processing block.</a:t>
            </a:r>
          </a:p>
          <a:p>
            <a:r>
              <a:rPr lang="en-US" sz="1800" dirty="0"/>
              <a:t>Thus, a warp executes in half-warp steps.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r>
              <a:rPr lang="en-GB" sz="2800" b="0" i="0" u="none" strike="noStrike" dirty="0">
                <a:solidFill>
                  <a:srgbClr val="000000"/>
                </a:solidFill>
                <a:effectLst/>
                <a:latin typeface="Arial" panose="020B0604020202020204" pitchFamily="34" charset="0"/>
              </a:rPr>
              <a:t>...executes after another.</a:t>
            </a:r>
          </a:p>
          <a:p>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8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If, however, we have 20 active threads, then the execution of full half-warps...</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...is interleaved with mostly empty ones that have only 4 active threads.</a:t>
            </a:r>
            <a:br>
              <a:rPr lang="en-GB" sz="1800" dirty="0"/>
            </a:b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...and this behavior...</a:t>
            </a:r>
            <a:endParaRPr lang="en-GB" sz="1800" b="0" i="0" u="none" strike="noStrike" dirty="0">
              <a:solidFill>
                <a:srgbClr val="000000"/>
              </a:solidFill>
              <a:effectLst/>
              <a:latin typeface="Arial" panose="020B0604020202020204" pitchFamily="34" charset="0"/>
            </a:endParaRP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endParaRPr lang="en-GB" sz="1800" b="0" dirty="0">
              <a:effectLst/>
            </a:endParaRPr>
          </a:p>
          <a:p>
            <a:r>
              <a:rPr lang="en-US" sz="1800" dirty="0"/>
              <a:t>...repeats.</a:t>
            </a:r>
          </a:p>
          <a:p>
            <a:endParaRPr lang="en-US" sz="1800" dirty="0"/>
          </a:p>
          <a:p>
            <a:r>
              <a:rPr lang="en-US" sz="18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46241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However, the linear static power model does not always match real-world observations. </a:t>
            </a:r>
          </a:p>
          <a:p>
            <a:r>
              <a:rPr lang="en-US" sz="1800" dirty="0"/>
              <a:t>When we measure the power of a microbenchmark on real silicon that issues integer multiply operations with varying threads per warp, we observe significant deviation from the linear model.</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Volta has 4 processing blocks per SM and only 16 integer functional units per processing block.</a:t>
            </a:r>
          </a:p>
          <a:p>
            <a:r>
              <a:rPr lang="en-US" sz="1800" dirty="0"/>
              <a:t>Thus, a warp executes in half-warp steps.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r>
              <a:rPr lang="en-GB" sz="2800" b="0" i="0" u="none" strike="noStrike" dirty="0">
                <a:solidFill>
                  <a:srgbClr val="000000"/>
                </a:solidFill>
                <a:effectLst/>
                <a:latin typeface="Arial" panose="020B0604020202020204" pitchFamily="34" charset="0"/>
              </a:rPr>
              <a:t>...executes after another.</a:t>
            </a:r>
          </a:p>
          <a:p>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8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If, however, we have 20 active threads, then the execution of full half-warps...</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...is interleaved with mostly empty ones that have only 4 active threads.</a:t>
            </a:r>
            <a:br>
              <a:rPr lang="en-GB" sz="1800" dirty="0"/>
            </a:b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...and this behavior...</a:t>
            </a:r>
            <a:endParaRPr lang="en-GB" sz="1800" b="0" i="0" u="none" strike="noStrike" dirty="0">
              <a:solidFill>
                <a:srgbClr val="000000"/>
              </a:solidFill>
              <a:effectLst/>
              <a:latin typeface="Arial" panose="020B0604020202020204" pitchFamily="34" charset="0"/>
            </a:endParaRP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endParaRPr lang="en-GB" sz="1800" b="0" dirty="0">
              <a:effectLst/>
            </a:endParaRPr>
          </a:p>
          <a:p>
            <a:r>
              <a:rPr lang="en-US" sz="1800" dirty="0"/>
              <a:t>...repeats.</a:t>
            </a:r>
          </a:p>
          <a:p>
            <a:endParaRPr lang="en-US" sz="1800" dirty="0"/>
          </a:p>
          <a:p>
            <a:r>
              <a:rPr lang="en-US" sz="18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690909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However, the linear static power model does not always match real-world observations. </a:t>
            </a:r>
          </a:p>
          <a:p>
            <a:r>
              <a:rPr lang="en-US" sz="1800" dirty="0"/>
              <a:t>When we measure the power of a microbenchmark on real silicon that issues integer multiply operations with varying threads per warp, we observe significant deviation from the linear model.</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Volta has 4 processing blocks per SM and only 16 integer functional units per processing block.</a:t>
            </a:r>
          </a:p>
          <a:p>
            <a:r>
              <a:rPr lang="en-US" sz="1800" dirty="0"/>
              <a:t>Thus, a warp executes in half-warp steps.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r>
              <a:rPr lang="en-GB" sz="2800" b="0" i="0" u="none" strike="noStrike" dirty="0">
                <a:solidFill>
                  <a:srgbClr val="000000"/>
                </a:solidFill>
                <a:effectLst/>
                <a:latin typeface="Arial" panose="020B0604020202020204" pitchFamily="34" charset="0"/>
              </a:rPr>
              <a:t>...executes after another.</a:t>
            </a:r>
          </a:p>
          <a:p>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8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If, however, we have 20 active threads, then the execution of full half-warps...</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...is interleaved with mostly empty ones that have only 4 active threads.</a:t>
            </a:r>
            <a:br>
              <a:rPr lang="en-GB" sz="1800" dirty="0"/>
            </a:b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...and this behavior...</a:t>
            </a:r>
            <a:endParaRPr lang="en-GB" sz="1800" b="0" i="0" u="none" strike="noStrike" dirty="0">
              <a:solidFill>
                <a:srgbClr val="000000"/>
              </a:solidFill>
              <a:effectLst/>
              <a:latin typeface="Arial" panose="020B0604020202020204" pitchFamily="34" charset="0"/>
            </a:endParaRP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endParaRPr lang="en-GB" sz="1800" b="0" dirty="0">
              <a:effectLst/>
            </a:endParaRPr>
          </a:p>
          <a:p>
            <a:r>
              <a:rPr lang="en-US" sz="1800" dirty="0"/>
              <a:t>...repeats.</a:t>
            </a:r>
          </a:p>
          <a:p>
            <a:endParaRPr lang="en-US" sz="1800" dirty="0"/>
          </a:p>
          <a:p>
            <a:r>
              <a:rPr lang="en-US" sz="18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33454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However, the linear static power model does not always match real-world observations. </a:t>
            </a:r>
          </a:p>
          <a:p>
            <a:r>
              <a:rPr lang="en-US" sz="1800" dirty="0"/>
              <a:t>When we measure the power of a microbenchmark on real silicon that issues integer multiply operations with varying threads per warp, we observe significant deviation from the linear model.</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Volta has 4 processing blocks per SM and only 16 integer functional units per processing block.</a:t>
            </a:r>
          </a:p>
          <a:p>
            <a:r>
              <a:rPr lang="en-US" sz="1800" dirty="0"/>
              <a:t>Thus, a warp executes in half-warp steps.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r>
              <a:rPr lang="en-GB" sz="2800" b="0" i="0" u="none" strike="noStrike" dirty="0">
                <a:solidFill>
                  <a:srgbClr val="000000"/>
                </a:solidFill>
                <a:effectLst/>
                <a:latin typeface="Arial" panose="020B0604020202020204" pitchFamily="34" charset="0"/>
              </a:rPr>
              <a:t>...executes after another.</a:t>
            </a:r>
          </a:p>
          <a:p>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8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If, however, we have 20 active threads, then the execution of full half-warps...</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...is interleaved with mostly empty ones that have only 4 active threads.</a:t>
            </a:r>
            <a:br>
              <a:rPr lang="en-GB" sz="1800" dirty="0"/>
            </a:b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...and this behavior...</a:t>
            </a:r>
            <a:endParaRPr lang="en-GB" sz="1800" b="0" i="0" u="none" strike="noStrike" dirty="0">
              <a:solidFill>
                <a:srgbClr val="000000"/>
              </a:solidFill>
              <a:effectLst/>
              <a:latin typeface="Arial" panose="020B0604020202020204" pitchFamily="34" charset="0"/>
            </a:endParaRP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endParaRPr lang="en-GB" sz="1800" b="0" dirty="0">
              <a:effectLst/>
            </a:endParaRPr>
          </a:p>
          <a:p>
            <a:r>
              <a:rPr lang="en-US" sz="1800" dirty="0"/>
              <a:t>...repeats.</a:t>
            </a:r>
          </a:p>
          <a:p>
            <a:endParaRPr lang="en-US" sz="1800" dirty="0"/>
          </a:p>
          <a:p>
            <a:r>
              <a:rPr lang="en-US" sz="18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133411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However, the linear static power model does not always match real-world observations. </a:t>
            </a:r>
          </a:p>
          <a:p>
            <a:r>
              <a:rPr lang="en-US" sz="1800" dirty="0"/>
              <a:t>When we measure the power of a microbenchmark on real silicon that issues integer multiply operations with varying threads per warp, we observe significant deviation from the linear model.</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Volta has 4 processing blocks per SM and only 16 integer functional units per processing block.</a:t>
            </a:r>
          </a:p>
          <a:p>
            <a:r>
              <a:rPr lang="en-US" sz="1800" dirty="0"/>
              <a:t>Thus, a warp executes in half-warp steps.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r>
              <a:rPr lang="en-GB" sz="2800" b="0" i="0" u="none" strike="noStrike" dirty="0">
                <a:solidFill>
                  <a:srgbClr val="000000"/>
                </a:solidFill>
                <a:effectLst/>
                <a:latin typeface="Arial" panose="020B0604020202020204" pitchFamily="34" charset="0"/>
              </a:rPr>
              <a:t>...executes after another.</a:t>
            </a:r>
          </a:p>
          <a:p>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8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If, however, we have 20 active threads, then the execution of full half-warps...</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...is interleaved with mostly empty ones that have only 4 active threads.</a:t>
            </a:r>
            <a:br>
              <a:rPr lang="en-GB" sz="1800" dirty="0"/>
            </a:b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...and this behavior...</a:t>
            </a:r>
            <a:endParaRPr lang="en-GB" sz="1800" b="0" i="0" u="none" strike="noStrike" dirty="0">
              <a:solidFill>
                <a:srgbClr val="000000"/>
              </a:solidFill>
              <a:effectLst/>
              <a:latin typeface="Arial" panose="020B0604020202020204" pitchFamily="34" charset="0"/>
            </a:endParaRP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endParaRPr lang="en-GB" sz="1800" b="0" dirty="0">
              <a:effectLst/>
            </a:endParaRPr>
          </a:p>
          <a:p>
            <a:r>
              <a:rPr lang="en-US" sz="1800" dirty="0"/>
              <a:t>...repeats.</a:t>
            </a:r>
          </a:p>
          <a:p>
            <a:endParaRPr lang="en-US" sz="1800" dirty="0"/>
          </a:p>
          <a:p>
            <a:r>
              <a:rPr lang="en-US" sz="18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15206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However, the linear static power model does not always match real-world observations. </a:t>
            </a:r>
          </a:p>
          <a:p>
            <a:r>
              <a:rPr lang="en-US" sz="1800" dirty="0"/>
              <a:t>When we measure the power of a microbenchmark on real silicon that issues integer multiply operations with varying threads per warp, we observe significant deviation from the linear model.</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Volta has 4 processing blocks per SM and only 16 integer functional units per processing block.</a:t>
            </a:r>
          </a:p>
          <a:p>
            <a:r>
              <a:rPr lang="en-US" sz="1800" dirty="0"/>
              <a:t>Thus, a warp executes in half-warp steps.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pPr rtl="0">
              <a:spcBef>
                <a:spcPts val="0"/>
              </a:spcBef>
              <a:spcAft>
                <a:spcPts val="0"/>
              </a:spcAft>
            </a:pPr>
            <a:r>
              <a:rPr lang="en-GB" sz="2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(next slide)</a:t>
            </a:r>
          </a:p>
          <a:p>
            <a:r>
              <a:rPr lang="en-GB" sz="2800" b="0" i="0" u="none" strike="noStrike" dirty="0">
                <a:solidFill>
                  <a:srgbClr val="000000"/>
                </a:solidFill>
                <a:effectLst/>
                <a:latin typeface="Arial" panose="020B0604020202020204" pitchFamily="34" charset="0"/>
              </a:rPr>
              <a:t>...executes after another.</a:t>
            </a:r>
          </a:p>
          <a:p>
            <a:endParaRPr lang="en-GB" sz="2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8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If, however, we have 20 active threads, then the execution of full half-warps...</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...is interleaved with mostly empty ones that have only 4 active threads.</a:t>
            </a:r>
            <a:br>
              <a:rPr lang="en-GB" sz="1800" dirty="0"/>
            </a:b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US" sz="1800" dirty="0"/>
              <a:t>...and this behavior...</a:t>
            </a:r>
            <a:endParaRPr lang="en-GB" sz="1800" b="0" i="0" u="none" strike="noStrike" dirty="0">
              <a:solidFill>
                <a:srgbClr val="000000"/>
              </a:solidFill>
              <a:effectLst/>
              <a:latin typeface="Arial" panose="020B0604020202020204" pitchFamily="34" charset="0"/>
            </a:endParaRPr>
          </a:p>
          <a:p>
            <a:pPr rtl="0">
              <a:spcBef>
                <a:spcPts val="0"/>
              </a:spcBef>
              <a:spcAft>
                <a:spcPts val="0"/>
              </a:spcAft>
            </a:pPr>
            <a:endParaRPr lang="en-GB" sz="18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endParaRPr lang="en-GB" sz="1800" b="0" dirty="0">
              <a:effectLst/>
            </a:endParaRPr>
          </a:p>
          <a:p>
            <a:r>
              <a:rPr lang="en-US" sz="1800" dirty="0"/>
              <a:t>...repeats.</a:t>
            </a:r>
          </a:p>
          <a:p>
            <a:endParaRPr lang="en-US" sz="1800" dirty="0"/>
          </a:p>
          <a:p>
            <a:r>
              <a:rPr lang="en-US" sz="18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146332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linear static power model does not always match real-world observations. </a:t>
            </a:r>
          </a:p>
          <a:p>
            <a:r>
              <a:rPr lang="en-US" dirty="0"/>
              <a:t>When we measure the power of a microbenchmark on real silicon that issues integer multiply operations with varying threads per warp, we observe significant deviation from the linear model.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dirty="0"/>
              <a:t>Volta has 4 processing blocks per SM and only 16 integer functional units per processing block.</a:t>
            </a:r>
          </a:p>
          <a:p>
            <a:r>
              <a:rPr lang="en-US" dirty="0"/>
              <a:t>Thus, a warp executes in half-warp steps.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...executes after another.</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2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If, however, we have 20 active threads, then the execution of full half-warps...</a:t>
            </a:r>
          </a:p>
          <a:p>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...is interleaved with mostly empty ones that have only 4 active threads.</a:t>
            </a:r>
            <a:br>
              <a:rPr lang="en-GB" sz="1200" dirty="0"/>
            </a:b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sz="1200" dirty="0"/>
              <a:t>...and this behavior...</a:t>
            </a:r>
            <a:endParaRPr lang="en-GB" sz="1200" b="0" i="0" u="none" strike="noStrike" dirty="0">
              <a:solidFill>
                <a:srgbClr val="000000"/>
              </a:solidFill>
              <a:effectLst/>
              <a:latin typeface="Arial" panose="020B0604020202020204" pitchFamily="34" charset="0"/>
            </a:endParaRP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endParaRPr lang="en-GB" sz="1200" b="0" dirty="0">
              <a:effectLst/>
            </a:endParaRPr>
          </a:p>
          <a:p>
            <a:r>
              <a:rPr lang="en-US" sz="1200" dirty="0"/>
              <a:t>...repeats.</a:t>
            </a:r>
          </a:p>
          <a:p>
            <a:endParaRPr lang="en-US" sz="1200" dirty="0"/>
          </a:p>
          <a:p>
            <a:r>
              <a:rPr lang="en-US" sz="12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75780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linear static power model does not always match real-world observations. </a:t>
            </a:r>
          </a:p>
          <a:p>
            <a:r>
              <a:rPr lang="en-US" dirty="0"/>
              <a:t>When we measure the power of a microbenchmark on real silicon that issues integer multiply operations with varying threads per warp, we observe significant deviation from the linear model.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dirty="0"/>
              <a:t>Volta has 4 processing blocks per SM and only 16 integer functional units per processing block.</a:t>
            </a:r>
          </a:p>
          <a:p>
            <a:r>
              <a:rPr lang="en-US" dirty="0"/>
              <a:t>Thus, a warp executes in half-warp steps.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...executes after another.</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2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If, however, we have 20 active threads, then the execution of full half-warps...</a:t>
            </a:r>
          </a:p>
          <a:p>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...is interleaved with mostly empty ones that have only 4 active threads.</a:t>
            </a:r>
            <a:br>
              <a:rPr lang="en-GB" sz="1200" dirty="0"/>
            </a:b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sz="1200" dirty="0"/>
              <a:t>...and this behavior...</a:t>
            </a:r>
            <a:endParaRPr lang="en-GB" sz="1200" b="0" i="0" u="none" strike="noStrike" dirty="0">
              <a:solidFill>
                <a:srgbClr val="000000"/>
              </a:solidFill>
              <a:effectLst/>
              <a:latin typeface="Arial" panose="020B0604020202020204" pitchFamily="34" charset="0"/>
            </a:endParaRP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endParaRPr lang="en-GB" sz="1200" b="0" dirty="0">
              <a:effectLst/>
            </a:endParaRPr>
          </a:p>
          <a:p>
            <a:r>
              <a:rPr lang="en-US" sz="1200" dirty="0"/>
              <a:t>...repeats.</a:t>
            </a:r>
          </a:p>
          <a:p>
            <a:endParaRPr lang="en-US" sz="1200" dirty="0"/>
          </a:p>
          <a:p>
            <a:r>
              <a:rPr lang="en-US" sz="12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453327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linear static power model does not always match real-world observations. </a:t>
            </a:r>
          </a:p>
          <a:p>
            <a:r>
              <a:rPr lang="en-US" dirty="0"/>
              <a:t>When we measure the power of a microbenchmark on real silicon that issues integer multiply operations with varying threads per warp, we observe significant deviation from the linear model.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dirty="0"/>
              <a:t>Volta has 4 processing blocks per SM and only 16 integer functional units per processing block.</a:t>
            </a:r>
          </a:p>
          <a:p>
            <a:r>
              <a:rPr lang="en-US" dirty="0"/>
              <a:t>Thus, a warp executes in half-warp steps.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If there are only 16 active threads in a warp, then the first 16 active-thread half-warp always executes, ...</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...but the system forgoes the execution of the 2nd empty half-warp.</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pPr rtl="0">
              <a:spcBef>
                <a:spcPts val="0"/>
              </a:spcBef>
              <a:spcAft>
                <a:spcPts val="0"/>
              </a:spcAft>
            </a:pPr>
            <a:r>
              <a:rPr lang="en-GB" sz="1800" b="0" i="0" u="none" strike="noStrike" dirty="0">
                <a:solidFill>
                  <a:srgbClr val="000000"/>
                </a:solidFill>
                <a:effectLst/>
                <a:latin typeface="Arial" panose="020B0604020202020204" pitchFamily="34" charset="0"/>
              </a:rPr>
              <a:t>Thus, one full half-warp...</a:t>
            </a:r>
          </a:p>
          <a:p>
            <a:pPr rtl="0">
              <a:spcBef>
                <a:spcPts val="0"/>
              </a:spcBef>
              <a:spcAft>
                <a:spcPts val="0"/>
              </a:spcAft>
            </a:pPr>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(next slide)</a:t>
            </a:r>
          </a:p>
          <a:p>
            <a:r>
              <a:rPr lang="en-GB" sz="1800" b="0" i="0" u="none" strike="noStrike" dirty="0">
                <a:solidFill>
                  <a:srgbClr val="000000"/>
                </a:solidFill>
                <a:effectLst/>
                <a:latin typeface="Arial" panose="020B0604020202020204" pitchFamily="34" charset="0"/>
              </a:rPr>
              <a:t>...executes after another.</a:t>
            </a:r>
          </a:p>
          <a:p>
            <a:endParaRPr lang="en-GB"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pPr rtl="0">
              <a:spcBef>
                <a:spcPts val="0"/>
              </a:spcBef>
              <a:spcAft>
                <a:spcPts val="0"/>
              </a:spcAft>
            </a:pPr>
            <a:r>
              <a:rPr lang="en-GB" sz="1200" b="0" i="0" u="none" strike="noStrike" dirty="0">
                <a:solidFill>
                  <a:srgbClr val="000000"/>
                </a:solidFill>
                <a:effectLst/>
                <a:latin typeface="Arial" panose="020B0604020202020204" pitchFamily="34" charset="0"/>
              </a:rPr>
              <a:t>Hence, the system runs at full int multiply utilization and reaches maximum power. </a:t>
            </a:r>
          </a:p>
          <a:p>
            <a:pPr rtl="0">
              <a:spcBef>
                <a:spcPts val="0"/>
              </a:spcBef>
              <a:spcAft>
                <a:spcPts val="0"/>
              </a:spcAft>
            </a:pPr>
            <a:r>
              <a:rPr lang="en-GB" sz="1200" b="0" i="0" u="none" strike="noStrike" dirty="0">
                <a:solidFill>
                  <a:srgbClr val="000000"/>
                </a:solidFill>
                <a:effectLst/>
                <a:latin typeface="Arial" panose="020B0604020202020204" pitchFamily="34" charset="0"/>
              </a:rPr>
              <a:t>Similarly, when there are 32 active threads per warp, then both half-warps fully utilize functional units, and the system again reaches power close to the maximum.</a:t>
            </a: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If, however, we have 20 active threads, then the execution of full half-warps...</a:t>
            </a:r>
          </a:p>
          <a:p>
            <a:endParaRPr lang="en-GB"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GB" sz="1200" b="0" i="0" u="none" strike="noStrike" dirty="0">
                <a:solidFill>
                  <a:srgbClr val="000000"/>
                </a:solidFill>
                <a:effectLst/>
                <a:latin typeface="Arial" panose="020B0604020202020204" pitchFamily="34" charset="0"/>
              </a:rPr>
              <a:t>...is interleaved with mostly empty ones that have only 4 active threads.</a:t>
            </a:r>
            <a:br>
              <a:rPr lang="en-GB" sz="1200" dirty="0"/>
            </a:b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p>
          <a:p>
            <a:r>
              <a:rPr lang="en-US" sz="1200" dirty="0"/>
              <a:t>...and this behavior...</a:t>
            </a:r>
            <a:endParaRPr lang="en-GB" sz="1200" b="0" i="0" u="none" strike="noStrike" dirty="0">
              <a:solidFill>
                <a:srgbClr val="000000"/>
              </a:solidFill>
              <a:effectLst/>
              <a:latin typeface="Arial" panose="020B0604020202020204" pitchFamily="34" charset="0"/>
            </a:endParaRPr>
          </a:p>
          <a:p>
            <a:pPr rtl="0">
              <a:spcBef>
                <a:spcPts val="0"/>
              </a:spcBef>
              <a:spcAft>
                <a:spcPts val="0"/>
              </a:spcAft>
            </a:pPr>
            <a:endParaRPr lang="en-GB"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slide)</a:t>
            </a:r>
            <a:endParaRPr lang="en-GB" sz="1200" b="0" dirty="0">
              <a:effectLst/>
            </a:endParaRPr>
          </a:p>
          <a:p>
            <a:r>
              <a:rPr lang="en-US" sz="1200" dirty="0"/>
              <a:t>...repeats.</a:t>
            </a:r>
          </a:p>
          <a:p>
            <a:endParaRPr lang="en-US" sz="1200" dirty="0"/>
          </a:p>
          <a:p>
            <a:r>
              <a:rPr lang="en-US" sz="1200"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Arial" panose="020B0604020202020204" pitchFamily="34" charset="0"/>
              </a:rPr>
              <a:t>Thus, the overall power consumption drops even though the energy consumption per warp instruction is higher.</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8204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performance per watt has become a very important metric.</a:t>
            </a:r>
          </a:p>
          <a:p>
            <a:r>
              <a:rPr lang="en-US" dirty="0"/>
              <a:t>It has been argued that the future will be measured in performance per watt.</a:t>
            </a:r>
          </a:p>
        </p:txBody>
      </p:sp>
    </p:spTree>
    <p:extLst>
      <p:ext uri="{BB962C8B-B14F-4D97-AF65-F5344CB8AC3E}">
        <p14:creationId xmlns:p14="http://schemas.microsoft.com/office/powerpoint/2010/main" val="2923623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capture this saw-tooth behavior with our half-warp static power model. </a:t>
            </a:r>
          </a:p>
          <a:p>
            <a:endParaRPr lang="en-US" dirty="0"/>
          </a:p>
          <a:p>
            <a:r>
              <a:rPr lang="en-US" dirty="0"/>
              <a:t>The half-warp model closely tracks hardware power measurements.</a:t>
            </a:r>
          </a:p>
          <a:p>
            <a:endParaRPr lang="en-US" dirty="0"/>
          </a:p>
          <a:p>
            <a:r>
              <a:rPr lang="en-US" dirty="0"/>
              <a:t>//explain the equation?</a:t>
            </a:r>
          </a:p>
        </p:txBody>
      </p:sp>
    </p:spTree>
    <p:extLst>
      <p:ext uri="{BB962C8B-B14F-4D97-AF65-F5344CB8AC3E}">
        <p14:creationId xmlns:p14="http://schemas.microsoft.com/office/powerpoint/2010/main" val="120890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when exercising two units by using microbenchmarks that issue both INT32 and FP32 instructions, the half-warp behavior is less pronounced. This is because Volta can simultaneously execute operations in the same processing block by running multiple functional units concurrently.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As instructions from the same thread that utilize the INT32 and FP32 units can execute concurrently within a processing block,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...the system exhibits a statistical mix of full and partial utilization...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 of these functional units within each SM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 average power does not drop as dramatically as when only one unit is utilized.</a:t>
            </a:r>
          </a:p>
          <a:p>
            <a:endParaRPr lang="en-US" dirty="0"/>
          </a:p>
        </p:txBody>
      </p:sp>
    </p:spTree>
    <p:extLst>
      <p:ext uri="{BB962C8B-B14F-4D97-AF65-F5344CB8AC3E}">
        <p14:creationId xmlns:p14="http://schemas.microsoft.com/office/powerpoint/2010/main" val="2667085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when exercising two units by using microbenchmarks that issue both INT32 and FP32 instructions, the half-warp behavior is less pronounced. This is because Volta can simultaneously execute operations in the same processing block by running multiple functional units concurrently.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As instructions from the same thread that utilize the INT32 and FP32 units can execute concurrently within a processing block,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...the system exhibits a statistical mix of full and partial utilization...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 of these functional units within each SM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 average power does not drop as dramatically as when only one unit is utilized.</a:t>
            </a:r>
          </a:p>
          <a:p>
            <a:endParaRPr lang="en-US" dirty="0"/>
          </a:p>
        </p:txBody>
      </p:sp>
    </p:spTree>
    <p:extLst>
      <p:ext uri="{BB962C8B-B14F-4D97-AF65-F5344CB8AC3E}">
        <p14:creationId xmlns:p14="http://schemas.microsoft.com/office/powerpoint/2010/main" val="349021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when exercising two units by using microbenchmarks that issue both INT32 and FP32 instructions, the half-warp behavior is less pronounced. This is because Volta can simultaneously execute operations in the same processing block by running multiple functional units concurrently.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As instructions from the same thread that utilize the INT32 and FP32 units can execute concurrently within a processing block,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...the system exhibits a statistical mix of full and partial utilization...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 of these functional units within each SM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 average power does not drop as dramatically as when only one unit is utilized.</a:t>
            </a:r>
          </a:p>
        </p:txBody>
      </p:sp>
    </p:spTree>
    <p:extLst>
      <p:ext uri="{BB962C8B-B14F-4D97-AF65-F5344CB8AC3E}">
        <p14:creationId xmlns:p14="http://schemas.microsoft.com/office/powerpoint/2010/main" val="2918056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when exercising two units by using microbenchmarks that issue both INT32 and FP32 instructions, the half-warp behavior is less pronounced. This is because Volta can simultaneously execute operations in the same processing block by running multiple functional units concurrently.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As instructions from the same thread that utilize the INT32 and FP32 units can execute concurrently within a processing block,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...the system exhibits a statistical mix of full and partial utilization...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 of these functional units within each SM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 average power does not drop as dramatically as when only one unit is utilized.</a:t>
            </a:r>
          </a:p>
          <a:p>
            <a:endParaRPr lang="en-US" dirty="0"/>
          </a:p>
        </p:txBody>
      </p:sp>
    </p:spTree>
    <p:extLst>
      <p:ext uri="{BB962C8B-B14F-4D97-AF65-F5344CB8AC3E}">
        <p14:creationId xmlns:p14="http://schemas.microsoft.com/office/powerpoint/2010/main" val="4165279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when exercising two units by using microbenchmarks that issue both INT32 and FP32 instructions, the half-warp behavior is less pronounced. This is because Volta can simultaneously execute operations in the same processing block by running multiple functional units concurrently.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As instructions from the same thread that utilize the INT32 and FP32 units can execute concurrently within a processing block,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...the system exhibits a statistical mix of full and partial utilization...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r>
              <a:rPr lang="en-US" dirty="0"/>
              <a:t>... of these functional units within each SM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the average power does not drop as dramatically as when only one unit is utilized.</a:t>
            </a:r>
          </a:p>
          <a:p>
            <a:endParaRPr lang="en-US" dirty="0"/>
          </a:p>
        </p:txBody>
      </p:sp>
    </p:spTree>
    <p:extLst>
      <p:ext uri="{BB962C8B-B14F-4D97-AF65-F5344CB8AC3E}">
        <p14:creationId xmlns:p14="http://schemas.microsoft.com/office/powerpoint/2010/main" val="990832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as ILP increases in the kernel, the more Functional units are executing simultaneously, and the power behavior transitions gradually from a half-warp behavior(point to INT_MUL), to a behavior between linear and half-warp (point to INT_FP) , to almost purely linear (point to INT_FP_SFU).</a:t>
            </a:r>
          </a:p>
          <a:p>
            <a:endParaRPr lang="en-US" dirty="0"/>
          </a:p>
          <a:p>
            <a:r>
              <a:rPr lang="en-US" dirty="0" err="1"/>
              <a:t>AccelWattch</a:t>
            </a:r>
            <a:r>
              <a:rPr lang="en-US" dirty="0"/>
              <a:t> accounts for the effects of intra-warp functional unit execution overlap by monitoring the mix of executed instructions and picking the appropriate model.</a:t>
            </a:r>
          </a:p>
          <a:p>
            <a:endParaRPr lang="en-US" dirty="0"/>
          </a:p>
          <a:p>
            <a:r>
              <a:rPr lang="en-US" dirty="0"/>
              <a:t>To the best of our knowledge, </a:t>
            </a:r>
            <a:r>
              <a:rPr lang="en-US" dirty="0" err="1"/>
              <a:t>AccelWattch</a:t>
            </a:r>
            <a:r>
              <a:rPr lang="en-US" dirty="0"/>
              <a:t> is the first model that accounts for power-gating, the half-warp </a:t>
            </a:r>
            <a:r>
              <a:rPr lang="en-US" dirty="0" err="1"/>
              <a:t>behaviour</a:t>
            </a:r>
            <a:r>
              <a:rPr lang="en-US" dirty="0"/>
              <a:t>, and the intra-warp functional unit execution overlap.</a:t>
            </a:r>
          </a:p>
        </p:txBody>
      </p:sp>
    </p:spTree>
    <p:extLst>
      <p:ext uri="{BB962C8B-B14F-4D97-AF65-F5344CB8AC3E}">
        <p14:creationId xmlns:p14="http://schemas.microsoft.com/office/powerpoint/2010/main" val="1796676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as ILP increases in the kernel, the more Functional units are executing simultaneously, and the power behavior transitions gradually from a half-warp behavior (point to INT_MUL), to a behavior between linear and half-warp (point to INT_FP) , to almost purely linear (point to INT_FP_SFU).</a:t>
            </a:r>
          </a:p>
          <a:p>
            <a:endParaRPr lang="en-US" dirty="0"/>
          </a:p>
          <a:p>
            <a:r>
              <a:rPr lang="en-US" dirty="0" err="1"/>
              <a:t>AccelWattch</a:t>
            </a:r>
            <a:r>
              <a:rPr lang="en-US" dirty="0"/>
              <a:t> accounts for the effects of intra-warp functional unit execution overlap by monitoring the mix of executed instructions and picking the appropriate model.</a:t>
            </a:r>
          </a:p>
          <a:p>
            <a:endParaRPr lang="en-US" dirty="0"/>
          </a:p>
          <a:p>
            <a:r>
              <a:rPr lang="en-US" dirty="0"/>
              <a:t>To the best of our knowledge, </a:t>
            </a:r>
            <a:r>
              <a:rPr lang="en-US" dirty="0" err="1"/>
              <a:t>AccelWattch</a:t>
            </a:r>
            <a:r>
              <a:rPr lang="en-US" dirty="0"/>
              <a:t> is the first model that accounts for power-gating, the half-warp </a:t>
            </a:r>
            <a:r>
              <a:rPr lang="en-US" dirty="0" err="1"/>
              <a:t>behaviour</a:t>
            </a:r>
            <a:r>
              <a:rPr lang="en-US" dirty="0"/>
              <a:t>, and the intra-warp functional unit execution overlap.</a:t>
            </a:r>
          </a:p>
        </p:txBody>
      </p:sp>
    </p:spTree>
    <p:extLst>
      <p:ext uri="{BB962C8B-B14F-4D97-AF65-F5344CB8AC3E}">
        <p14:creationId xmlns:p14="http://schemas.microsoft.com/office/powerpoint/2010/main" val="1758411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as ILP increases in the kernel, the more Functional units are executing simultaneously, and the power behavior transitions gradually from a half-warp behavior (point to INT_MUL), to a behavior between linear and half-warp (point to INT_FP) , to almost purely linear (point to INT_FP_SFU).</a:t>
            </a:r>
          </a:p>
          <a:p>
            <a:endParaRPr lang="en-US" dirty="0"/>
          </a:p>
          <a:p>
            <a:r>
              <a:rPr lang="en-US" dirty="0" err="1"/>
              <a:t>AccelWattch</a:t>
            </a:r>
            <a:r>
              <a:rPr lang="en-US" dirty="0"/>
              <a:t> accounts for the effects of intra-warp functional unit execution overlap by monitoring the mix of executed instructions and picking the appropriate model.</a:t>
            </a:r>
          </a:p>
          <a:p>
            <a:endParaRPr lang="en-US" dirty="0"/>
          </a:p>
          <a:p>
            <a:r>
              <a:rPr lang="en-US" dirty="0"/>
              <a:t>To the best of our knowledge, </a:t>
            </a:r>
            <a:r>
              <a:rPr lang="en-US" dirty="0" err="1"/>
              <a:t>AccelWattch</a:t>
            </a:r>
            <a:r>
              <a:rPr lang="en-US" dirty="0"/>
              <a:t> is the first model that accounts for power-gating, the </a:t>
            </a:r>
            <a:r>
              <a:rPr lang="en-US"/>
              <a:t>half-warp behavior</a:t>
            </a:r>
            <a:r>
              <a:rPr lang="en-US" dirty="0"/>
              <a:t>, and the intra-warp functional unit execution overlap.</a:t>
            </a:r>
          </a:p>
        </p:txBody>
      </p:sp>
    </p:spTree>
    <p:extLst>
      <p:ext uri="{BB962C8B-B14F-4D97-AF65-F5344CB8AC3E}">
        <p14:creationId xmlns:p14="http://schemas.microsoft.com/office/powerpoint/2010/main" val="455448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as ILP increases in the kernel, the more Functional units are executing simultaneously, and the power behavior transitions gradually from a half-warp behavior (point to INT_MUL), to a behavior between linear and half-warp (point to INT_FP) , to almost purely linear (point to INT_FP_SFU).</a:t>
            </a:r>
          </a:p>
          <a:p>
            <a:endParaRPr lang="en-US" dirty="0"/>
          </a:p>
          <a:p>
            <a:r>
              <a:rPr lang="en-US" dirty="0" err="1"/>
              <a:t>AccelWattch</a:t>
            </a:r>
            <a:r>
              <a:rPr lang="en-US" dirty="0"/>
              <a:t> accounts for the effects of intra-warp functional unit execution overlap by monitoring the mix of executed instructions and picking the appropriate model.</a:t>
            </a:r>
          </a:p>
          <a:p>
            <a:endParaRPr lang="en-US" dirty="0"/>
          </a:p>
          <a:p>
            <a:r>
              <a:rPr lang="en-US" dirty="0"/>
              <a:t>To the best of our knowledge, </a:t>
            </a:r>
            <a:r>
              <a:rPr lang="en-US" dirty="0" err="1"/>
              <a:t>AccelWattch</a:t>
            </a:r>
            <a:r>
              <a:rPr lang="en-US" dirty="0"/>
              <a:t> is the first model that accounts for power-gating, the half-warp </a:t>
            </a:r>
            <a:r>
              <a:rPr lang="en-US" dirty="0" err="1"/>
              <a:t>behaviour</a:t>
            </a:r>
            <a:r>
              <a:rPr lang="en-US" dirty="0"/>
              <a:t>, and the intra-warp functional unit execution overlap.</a:t>
            </a:r>
          </a:p>
        </p:txBody>
      </p:sp>
    </p:spTree>
    <p:extLst>
      <p:ext uri="{BB962C8B-B14F-4D97-AF65-F5344CB8AC3E}">
        <p14:creationId xmlns:p14="http://schemas.microsoft.com/office/powerpoint/2010/main" val="404192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GPU architects require robust tools that will enable them to quickly and accurately model both the performance and the power comsumption of modern GPUs</a:t>
            </a:r>
          </a:p>
        </p:txBody>
      </p:sp>
    </p:spTree>
    <p:extLst>
      <p:ext uri="{BB962C8B-B14F-4D97-AF65-F5344CB8AC3E}">
        <p14:creationId xmlns:p14="http://schemas.microsoft.com/office/powerpoint/2010/main" val="1459427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as ILP increases in the kernel, the more Functional units are executing simultaneously, and the power behavior transitions gradually from a half-warp behavior (point to INT_MUL), to a behavior between linear and half-warp (point to INT_FP) , to almost purely linear (point to INT_FP_SFU).</a:t>
            </a:r>
          </a:p>
          <a:p>
            <a:endParaRPr lang="en-US" dirty="0"/>
          </a:p>
          <a:p>
            <a:r>
              <a:rPr lang="en-US" dirty="0" err="1"/>
              <a:t>AccelWattch</a:t>
            </a:r>
            <a:r>
              <a:rPr lang="en-US" dirty="0"/>
              <a:t> accounts for the effects of intra-warp functional unit execution overlap by monitoring the mix of executed instructions and picking the appropriate model.</a:t>
            </a:r>
          </a:p>
          <a:p>
            <a:endParaRPr lang="en-US" dirty="0"/>
          </a:p>
          <a:p>
            <a:r>
              <a:rPr lang="en-US" dirty="0"/>
              <a:t>To the best of our knowledge, </a:t>
            </a:r>
            <a:r>
              <a:rPr lang="en-US" dirty="0" err="1"/>
              <a:t>AccelWattch</a:t>
            </a:r>
            <a:r>
              <a:rPr lang="en-US" dirty="0"/>
              <a:t> is the first model that accounts for power-gating, the half-warp </a:t>
            </a:r>
            <a:r>
              <a:rPr lang="en-US" dirty="0" err="1"/>
              <a:t>behaviour</a:t>
            </a:r>
            <a:r>
              <a:rPr lang="en-US" dirty="0"/>
              <a:t>, and the intra-warp functional unit execution overlap.</a:t>
            </a:r>
          </a:p>
        </p:txBody>
      </p:sp>
    </p:spTree>
    <p:extLst>
      <p:ext uri="{BB962C8B-B14F-4D97-AF65-F5344CB8AC3E}">
        <p14:creationId xmlns:p14="http://schemas.microsoft.com/office/powerpoint/2010/main" val="2747237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we model total power by this equation where </a:t>
            </a:r>
            <a:r>
              <a:rPr lang="en-US" dirty="0" err="1"/>
              <a:t>Pconst</a:t>
            </a:r>
            <a:r>
              <a:rPr lang="en-US" dirty="0"/>
              <a:t> is the constant power,</a:t>
            </a:r>
          </a:p>
          <a:p>
            <a:r>
              <a:rPr lang="en-US" dirty="0" err="1"/>
              <a:t>Pstatic</a:t>
            </a:r>
            <a:r>
              <a:rPr lang="en-US" dirty="0"/>
              <a:t> combines the half-warp and linear static power models,</a:t>
            </a:r>
          </a:p>
          <a:p>
            <a:r>
              <a:rPr lang="en-US" dirty="0"/>
              <a:t>And we also consider the nominal power consumed per idle SM.</a:t>
            </a:r>
          </a:p>
          <a:p>
            <a:r>
              <a:rPr lang="en-US" dirty="0"/>
              <a:t>Next, let’s look at our model for dynamic power.</a:t>
            </a:r>
          </a:p>
          <a:p>
            <a:endParaRPr lang="en-US" dirty="0"/>
          </a:p>
        </p:txBody>
      </p:sp>
    </p:spTree>
    <p:extLst>
      <p:ext uri="{BB962C8B-B14F-4D97-AF65-F5344CB8AC3E}">
        <p14:creationId xmlns:p14="http://schemas.microsoft.com/office/powerpoint/2010/main" val="2266318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dynamic, </a:t>
            </a:r>
            <a:r>
              <a:rPr lang="en-GB" sz="1200" b="0" i="0" u="none" strike="noStrike" dirty="0">
                <a:solidFill>
                  <a:srgbClr val="000000"/>
                </a:solidFill>
                <a:effectLst/>
                <a:latin typeface="Arial" panose="020B0604020202020204" pitchFamily="34" charset="0"/>
              </a:rPr>
              <a:t>we consider 22 hardware components that contribute to dynamic power separately.</a:t>
            </a:r>
            <a:endParaRPr lang="en-US" dirty="0"/>
          </a:p>
          <a:p>
            <a:r>
              <a:rPr lang="en-US" dirty="0"/>
              <a:t>We created a suite of 102 microbenchmarks that stress these target hardware components to estimate their power consumption.</a:t>
            </a:r>
          </a:p>
          <a:p>
            <a:r>
              <a:rPr lang="en-US" dirty="0"/>
              <a:t>We group these microbenchmarks into different categories based on the hardware component they stress.</a:t>
            </a:r>
          </a:p>
          <a:p>
            <a:r>
              <a:rPr lang="en-US" dirty="0"/>
              <a:t>The mix category microbenchmarks target combinations of these categories.</a:t>
            </a:r>
          </a:p>
          <a:p>
            <a:r>
              <a:rPr lang="en-US" dirty="0"/>
              <a:t>The others category includes components such as the instruction caches that all microbenchmarks inevitably stress.</a:t>
            </a:r>
          </a:p>
          <a:p>
            <a:endParaRPr lang="en-US" dirty="0"/>
          </a:p>
          <a:p>
            <a:endParaRPr lang="en-US" dirty="0"/>
          </a:p>
          <a:p>
            <a:endParaRPr lang="en-US" dirty="0"/>
          </a:p>
          <a:p>
            <a:endParaRPr lang="en-US" dirty="0"/>
          </a:p>
          <a:p>
            <a:r>
              <a:rPr lang="en-US" dirty="0"/>
              <a:t>//Active/Idle SMs is a category that we tune separately through </a:t>
            </a:r>
            <a:r>
              <a:rPr lang="en-US" dirty="0" err="1"/>
              <a:t>microbenchmarking</a:t>
            </a:r>
            <a:r>
              <a:rPr lang="en-US" dirty="0"/>
              <a:t>; it does not participate in the quadratic programming solver process</a:t>
            </a:r>
          </a:p>
        </p:txBody>
      </p:sp>
    </p:spTree>
    <p:extLst>
      <p:ext uri="{BB962C8B-B14F-4D97-AF65-F5344CB8AC3E}">
        <p14:creationId xmlns:p14="http://schemas.microsoft.com/office/powerpoint/2010/main" val="636530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microbenchmarks successfully stress their target components as shown by the highlighted diagonal on the heatmap. </a:t>
            </a:r>
          </a:p>
          <a:p>
            <a:endParaRPr lang="en-US" dirty="0"/>
          </a:p>
          <a:p>
            <a:r>
              <a:rPr lang="en-US" dirty="0"/>
              <a:t>Each cell’s color in the heatmap encodes the fraction of dynamic power a microbenchmark consumes on the corresponding GPU component, as estimated by </a:t>
            </a:r>
            <a:r>
              <a:rPr lang="en-US" dirty="0" err="1"/>
              <a:t>AccelWattch</a:t>
            </a:r>
            <a:r>
              <a:rPr lang="en-US" dirty="0"/>
              <a:t>.</a:t>
            </a:r>
          </a:p>
          <a:p>
            <a:endParaRPr lang="en-US" dirty="0"/>
          </a:p>
          <a:p>
            <a:r>
              <a:rPr lang="en-US" dirty="0"/>
              <a:t>Some components like the register file or the components in the others category are stressed across all microbenchmarks.</a:t>
            </a:r>
          </a:p>
        </p:txBody>
      </p:sp>
    </p:spTree>
    <p:extLst>
      <p:ext uri="{BB962C8B-B14F-4D97-AF65-F5344CB8AC3E}">
        <p14:creationId xmlns:p14="http://schemas.microsoft.com/office/powerpoint/2010/main" val="1955266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formulate dynamic power as the sum of the power of each hardware component</a:t>
            </a:r>
          </a:p>
          <a:p>
            <a:endParaRPr lang="en-US" dirty="0"/>
          </a:p>
          <a:p>
            <a:endParaRPr lang="en-US" dirty="0"/>
          </a:p>
          <a:p>
            <a:r>
              <a:rPr lang="en-US" dirty="0"/>
              <a:t>For each dynamic power component we model, we collect an activity factor ‘a’ for the running kernel, which we multiply with the component’s estimated energy per access ‘E’ to calculate energy. </a:t>
            </a:r>
          </a:p>
          <a:p>
            <a:r>
              <a:rPr lang="en-US" dirty="0"/>
              <a:t>We account for any modeling inaccuracies with a scaling factor ‘x’ per component.</a:t>
            </a:r>
          </a:p>
        </p:txBody>
      </p:sp>
    </p:spTree>
    <p:extLst>
      <p:ext uri="{BB962C8B-B14F-4D97-AF65-F5344CB8AC3E}">
        <p14:creationId xmlns:p14="http://schemas.microsoft.com/office/powerpoint/2010/main" val="4278806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formulate the dynamic power estimation task as a quadratic programming problem that tunes individual ‘x’ scaling factors to minimize the relative error between the modeled system power and the measured hardware power.</a:t>
            </a:r>
          </a:p>
          <a:p>
            <a:r>
              <a:rPr lang="en-US" dirty="0"/>
              <a:t>We obtain new per-component scaling factors that we supply to AccelWattch and re-iterate until the quadratic programming solver can no longer reduce the relative errors.</a:t>
            </a:r>
          </a:p>
          <a:p>
            <a:endParaRPr lang="en-US" dirty="0"/>
          </a:p>
          <a:p>
            <a:r>
              <a:rPr lang="en-US" dirty="0"/>
              <a:t>We enforce per-scaling-factor constraints on the quadratic solver to guard against unrealistic component power estimates. </a:t>
            </a:r>
          </a:p>
        </p:txBody>
      </p:sp>
    </p:spTree>
    <p:extLst>
      <p:ext uri="{BB962C8B-B14F-4D97-AF65-F5344CB8AC3E}">
        <p14:creationId xmlns:p14="http://schemas.microsoft.com/office/powerpoint/2010/main" val="4008051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can we collect these activity factors from?</a:t>
            </a:r>
          </a:p>
          <a:p>
            <a:endParaRPr lang="en-US" dirty="0"/>
          </a:p>
          <a:p>
            <a:r>
              <a:rPr lang="en-US" dirty="0"/>
              <a:t>Similar to previous power models, AccelWattch can rely on simulations to collect these activity factors. </a:t>
            </a:r>
          </a:p>
          <a:p>
            <a:r>
              <a:rPr lang="en-US" dirty="0"/>
              <a:t>We call these models AccelWattch SASS SIM and AccelWattch PTX SIM depending on the ISA level of performance simulations.</a:t>
            </a:r>
          </a:p>
          <a:p>
            <a:endParaRPr lang="en-US" dirty="0"/>
          </a:p>
        </p:txBody>
      </p:sp>
    </p:spTree>
    <p:extLst>
      <p:ext uri="{BB962C8B-B14F-4D97-AF65-F5344CB8AC3E}">
        <p14:creationId xmlns:p14="http://schemas.microsoft.com/office/powerpoint/2010/main" val="3258053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Unlike previous models, AccelWattch can also be driven entirely by hardware performance counters derived from execution on real silicon.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call this model </a:t>
            </a:r>
            <a:r>
              <a:rPr lang="en-US" dirty="0" err="1"/>
              <a:t>AccelWattch</a:t>
            </a:r>
            <a:r>
              <a:rPr lang="en-US" dirty="0"/>
              <a:t> HW.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63900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Furthermore, AccelWattch can be driven by a combination of activity factors collected from hardware performance counters and software performance simulations.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call this model </a:t>
            </a:r>
            <a:r>
              <a:rPr lang="en-US" dirty="0" err="1"/>
              <a:t>AccelWattch</a:t>
            </a:r>
            <a:r>
              <a:rPr lang="en-US" dirty="0"/>
              <a:t> HYBRID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a:t>
            </a:r>
            <a:r>
              <a:rPr lang="en-US" dirty="0" err="1"/>
              <a:t>AccelWattch</a:t>
            </a:r>
            <a:r>
              <a:rPr lang="en-US" dirty="0"/>
              <a:t> HYBRID, users </a:t>
            </a:r>
            <a:r>
              <a:rPr lang="en-US" b="0" i="0" dirty="0">
                <a:solidFill>
                  <a:srgbClr val="222222"/>
                </a:solidFill>
                <a:effectLst/>
                <a:latin typeface="Arial" panose="020B0604020202020204" pitchFamily="34" charset="0"/>
              </a:rPr>
              <a:t>can</a:t>
            </a:r>
            <a:r>
              <a:rPr lang="en-US" dirty="0"/>
              <a:t> partially avoid the inordinate amount of effort required to build, tune, and validate sophisticated software models of entire GPU architectures, and instead build models for only the few components that are relevant to their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can then use hardware performance counters for all other components to estimate their system’s power with AccelWattch HYBRID.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To the best of our knowledge, </a:t>
            </a:r>
            <a:r>
              <a:rPr lang="en-GB" b="0" i="0" dirty="0" err="1">
                <a:solidFill>
                  <a:srgbClr val="222222"/>
                </a:solidFill>
                <a:effectLst/>
                <a:latin typeface="Arial" panose="020B0604020202020204" pitchFamily="34" charset="0"/>
              </a:rPr>
              <a:t>AccelWattch</a:t>
            </a:r>
            <a:r>
              <a:rPr lang="en-GB" b="0" i="0" dirty="0">
                <a:solidFill>
                  <a:srgbClr val="222222"/>
                </a:solidFill>
                <a:effectLst/>
                <a:latin typeface="Arial" panose="020B0604020202020204" pitchFamily="34" charset="0"/>
              </a:rPr>
              <a:t> is the first power model to afford such flexibility to its users, and allow trade offs in </a:t>
            </a:r>
            <a:r>
              <a:rPr lang="en-GB" b="0" i="0" dirty="0" err="1">
                <a:solidFill>
                  <a:srgbClr val="222222"/>
                </a:solidFill>
                <a:effectLst/>
                <a:latin typeface="Arial" panose="020B0604020202020204" pitchFamily="34" charset="0"/>
              </a:rPr>
              <a:t>modeling</a:t>
            </a:r>
            <a:r>
              <a:rPr lang="en-GB" b="0" i="0" dirty="0">
                <a:solidFill>
                  <a:srgbClr val="222222"/>
                </a:solidFill>
                <a:effectLst/>
                <a:latin typeface="Arial" panose="020B0604020202020204" pitchFamily="34" charset="0"/>
              </a:rPr>
              <a:t> accuracy vs. performance </a:t>
            </a:r>
            <a:r>
              <a:rPr lang="en-GB" b="0" i="0" dirty="0" err="1">
                <a:solidFill>
                  <a:srgbClr val="222222"/>
                </a:solidFill>
                <a:effectLst/>
                <a:latin typeface="Arial" panose="020B0604020202020204" pitchFamily="34" charset="0"/>
              </a:rPr>
              <a:t>modeling</a:t>
            </a:r>
            <a:r>
              <a:rPr lang="en-GB" b="0" i="0" dirty="0">
                <a:solidFill>
                  <a:srgbClr val="222222"/>
                </a:solidFill>
                <a:effectLst/>
                <a:latin typeface="Arial" panose="020B0604020202020204" pitchFamily="34" charset="0"/>
              </a:rPr>
              <a:t> effort and flexibility in which components to simulate.</a:t>
            </a:r>
            <a:endParaRPr lang="en-US" dirty="0"/>
          </a:p>
        </p:txBody>
      </p:sp>
    </p:spTree>
    <p:extLst>
      <p:ext uri="{BB962C8B-B14F-4D97-AF65-F5344CB8AC3E}">
        <p14:creationId xmlns:p14="http://schemas.microsoft.com/office/powerpoint/2010/main" val="3067835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validate AccelWattch against a Quadro GV100 GPU by applying the power model on a suite of 26 validation kernels obtained from NVIDIA CUDA samples, </a:t>
            </a:r>
            <a:r>
              <a:rPr lang="en-US" dirty="0" err="1"/>
              <a:t>Rodinia</a:t>
            </a:r>
            <a:r>
              <a:rPr lang="en-US" dirty="0"/>
              <a:t>, Parboil, and CUTLASS benchmark suites.  We also apply AccelWattch for 6 </a:t>
            </a:r>
            <a:r>
              <a:rPr lang="en-US" dirty="0" err="1"/>
              <a:t>DeepBench</a:t>
            </a:r>
            <a:r>
              <a:rPr lang="en-US" dirty="0"/>
              <a:t> workloads.</a:t>
            </a:r>
          </a:p>
          <a:p>
            <a:endParaRPr lang="en-US" dirty="0"/>
          </a:p>
          <a:p>
            <a:r>
              <a:rPr lang="en-US" dirty="0"/>
              <a:t>Additionally, we validate AccelWattch against a Pascal TITAN X and a Turing RTX 2060 Super as part of a case study we will talk about later.</a:t>
            </a:r>
          </a:p>
          <a:p>
            <a:r>
              <a:rPr lang="en-US" dirty="0"/>
              <a:t>We use Accel-Sim for PTX and SASS performance simulations, and NVIDIA </a:t>
            </a:r>
            <a:r>
              <a:rPr lang="en-US" dirty="0" err="1"/>
              <a:t>Nsight</a:t>
            </a:r>
            <a:r>
              <a:rPr lang="en-US" dirty="0"/>
              <a:t> Compute for hardware performance counter collection.</a:t>
            </a:r>
          </a:p>
          <a:p>
            <a:r>
              <a:rPr lang="en-US" dirty="0"/>
              <a:t>The AccelWattch HYBRID configuration we validate here is with activity factors for the L2 Cache and Network-on-chip obtained from Accel-Sim simulations and the rest from hardware performance counters.</a:t>
            </a:r>
          </a:p>
          <a:p>
            <a:r>
              <a:rPr lang="en-US" dirty="0"/>
              <a:t>We collect all our hardware power measurements using NVML when the chip is at 65 degree Celsius. This is done to eliminate the effect of temperature variability on static power.</a:t>
            </a:r>
          </a:p>
          <a:p>
            <a:r>
              <a:rPr lang="en-US" dirty="0"/>
              <a:t>The metric we use to quantify accuracy is MAPE, mean absolute percent error.</a:t>
            </a:r>
          </a:p>
        </p:txBody>
      </p:sp>
      <p:sp>
        <p:nvSpPr>
          <p:cNvPr id="4" name="Slide Number Placeholder 3"/>
          <p:cNvSpPr>
            <a:spLocks noGrp="1"/>
          </p:cNvSpPr>
          <p:nvPr>
            <p:ph type="sldNum" sz="quarter" idx="5"/>
          </p:nvPr>
        </p:nvSpPr>
        <p:spPr/>
        <p:txBody>
          <a:bodyPr/>
          <a:lstStyle/>
          <a:p>
            <a:fld id="{E88E86EC-7810-42BE-8F94-8417F1ED4C17}" type="slidenum">
              <a:rPr lang="en-US" smtClean="0"/>
              <a:t>49</a:t>
            </a:fld>
            <a:endParaRPr lang="en-US"/>
          </a:p>
        </p:txBody>
      </p:sp>
    </p:spTree>
    <p:extLst>
      <p:ext uri="{BB962C8B-B14F-4D97-AF65-F5344CB8AC3E}">
        <p14:creationId xmlns:p14="http://schemas.microsoft.com/office/powerpoint/2010/main" val="182575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while GPU performance modeling has progressed in great strides, GPU power modeling has lagged behind. </a:t>
            </a:r>
          </a:p>
        </p:txBody>
      </p:sp>
    </p:spTree>
    <p:extLst>
      <p:ext uri="{BB962C8B-B14F-4D97-AF65-F5344CB8AC3E}">
        <p14:creationId xmlns:p14="http://schemas.microsoft.com/office/powerpoint/2010/main" val="2887121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We tune </a:t>
            </a:r>
            <a:r>
              <a:rPr lang="en-GB" b="0" i="0" dirty="0" err="1">
                <a:solidFill>
                  <a:srgbClr val="222222"/>
                </a:solidFill>
                <a:effectLst/>
                <a:latin typeface="Arial" panose="020B0604020202020204" pitchFamily="34" charset="0"/>
              </a:rPr>
              <a:t>AccelWattch</a:t>
            </a:r>
            <a:r>
              <a:rPr lang="en-GB" b="0" i="0" dirty="0">
                <a:solidFill>
                  <a:srgbClr val="222222"/>
                </a:solidFill>
                <a:effectLst/>
                <a:latin typeface="Arial" panose="020B0604020202020204" pitchFamily="34" charset="0"/>
              </a:rPr>
              <a:t> using our microbenchmark suite on a Volta GPU, and then use the tuned model to estimate the total power consumption of our 26 kernels from our validation suite; </a:t>
            </a:r>
          </a:p>
          <a:p>
            <a:r>
              <a:rPr lang="en-GB" b="0" i="0" dirty="0" err="1">
                <a:solidFill>
                  <a:srgbClr val="222222"/>
                </a:solidFill>
                <a:effectLst/>
                <a:latin typeface="Arial" panose="020B0604020202020204" pitchFamily="34" charset="0"/>
              </a:rPr>
              <a:t>AccelWattch</a:t>
            </a:r>
            <a:r>
              <a:rPr lang="en-GB" b="0" i="0" dirty="0">
                <a:solidFill>
                  <a:srgbClr val="222222"/>
                </a:solidFill>
                <a:effectLst/>
                <a:latin typeface="Arial" panose="020B0604020202020204" pitchFamily="34" charset="0"/>
              </a:rPr>
              <a:t> has not been tuned for these validation workloads.</a:t>
            </a:r>
          </a:p>
          <a:p>
            <a:endParaRPr lang="en-US" dirty="0"/>
          </a:p>
          <a:p>
            <a:r>
              <a:rPr lang="en-US" dirty="0" err="1"/>
              <a:t>AccelWattch</a:t>
            </a:r>
            <a:r>
              <a:rPr lang="en-US" dirty="0"/>
              <a:t> HW correlates very well with hardware power measurements and achieves a MAPE of 7.5%.</a:t>
            </a:r>
          </a:p>
        </p:txBody>
      </p:sp>
    </p:spTree>
    <p:extLst>
      <p:ext uri="{BB962C8B-B14F-4D97-AF65-F5344CB8AC3E}">
        <p14:creationId xmlns:p14="http://schemas.microsoft.com/office/powerpoint/2010/main" val="37121401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AccelWattch HYBRID trades off some of that accuracy for the flexibility to model a component in software and achieves a MAPE of 8.2%</a:t>
            </a:r>
          </a:p>
        </p:txBody>
      </p:sp>
    </p:spTree>
    <p:extLst>
      <p:ext uri="{BB962C8B-B14F-4D97-AF65-F5344CB8AC3E}">
        <p14:creationId xmlns:p14="http://schemas.microsoft.com/office/powerpoint/2010/main" val="609719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GPU simulations in SASS gives the highest modeling flexibility but at the cost of accuracy. AccelWattch SASS SIM achieves a MAPE of 9.2%.</a:t>
            </a:r>
          </a:p>
        </p:txBody>
      </p:sp>
    </p:spTree>
    <p:extLst>
      <p:ext uri="{BB962C8B-B14F-4D97-AF65-F5344CB8AC3E}">
        <p14:creationId xmlns:p14="http://schemas.microsoft.com/office/powerpoint/2010/main" val="3602173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PTX, being a virtual ISA, has no 1-1 correspondence to the instructions executing on hardware. Thus, AccelWattch PTX SIM shows a MAPE of 13.7%, which is the worst among all AccelWattch models.</a:t>
            </a:r>
          </a:p>
          <a:p>
            <a:endParaRPr lang="en-US" dirty="0"/>
          </a:p>
          <a:p>
            <a:r>
              <a:rPr lang="en-US" dirty="0"/>
              <a:t>Overall, we see that the accuracy of AccelWattch improves as the performance model gets closer to real silicon.</a:t>
            </a:r>
          </a:p>
          <a:p>
            <a:endParaRPr lang="en-US" dirty="0"/>
          </a:p>
        </p:txBody>
      </p:sp>
    </p:spTree>
    <p:extLst>
      <p:ext uri="{BB962C8B-B14F-4D97-AF65-F5344CB8AC3E}">
        <p14:creationId xmlns:p14="http://schemas.microsoft.com/office/powerpoint/2010/main" val="1375536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applied AccelWattch on workloads from </a:t>
            </a:r>
            <a:r>
              <a:rPr lang="en-US" dirty="0" err="1"/>
              <a:t>DeepBench</a:t>
            </a:r>
            <a:r>
              <a:rPr lang="en-US" dirty="0"/>
              <a:t>, a popular deep learning suite.</a:t>
            </a:r>
          </a:p>
          <a:p>
            <a:r>
              <a:rPr lang="en-US" dirty="0" err="1"/>
              <a:t>DeepBench</a:t>
            </a:r>
            <a:r>
              <a:rPr lang="en-US" dirty="0"/>
              <a:t> uses closed-source hand-tuned kernels that have no PTX representations.</a:t>
            </a:r>
          </a:p>
          <a:p>
            <a:r>
              <a:rPr lang="en-US" dirty="0"/>
              <a:t>We treat the </a:t>
            </a:r>
            <a:r>
              <a:rPr lang="en-US" dirty="0" err="1"/>
              <a:t>DeepBench</a:t>
            </a:r>
            <a:r>
              <a:rPr lang="en-US" dirty="0"/>
              <a:t> workloads as a special case due to significant challenges in validating them. </a:t>
            </a:r>
          </a:p>
          <a:p>
            <a:r>
              <a:rPr lang="en-US" dirty="0"/>
              <a:t>AccelWattch SASS SIM achieves a 12.8% MAPE for these </a:t>
            </a:r>
            <a:r>
              <a:rPr lang="en-US" dirty="0" err="1"/>
              <a:t>DeepBench</a:t>
            </a:r>
            <a:r>
              <a:rPr lang="en-US" dirty="0"/>
              <a:t> workloads.</a:t>
            </a:r>
          </a:p>
          <a:p>
            <a:r>
              <a:rPr lang="en-US" dirty="0"/>
              <a:t>It is important to note that these validation challenges, and not AccelWattch inaccuracies, are responsible for the higher error we see.</a:t>
            </a:r>
          </a:p>
        </p:txBody>
      </p:sp>
    </p:spTree>
    <p:extLst>
      <p:ext uri="{BB962C8B-B14F-4D97-AF65-F5344CB8AC3E}">
        <p14:creationId xmlns:p14="http://schemas.microsoft.com/office/powerpoint/2010/main" val="28120004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222222"/>
                </a:solidFill>
                <a:effectLst/>
                <a:latin typeface="Arial" panose="020B0604020202020204" pitchFamily="34" charset="0"/>
              </a:rPr>
              <a:t>To further evaluate </a:t>
            </a:r>
            <a:r>
              <a:rPr lang="en-GB" sz="2800" b="0" i="0" dirty="0" err="1">
                <a:solidFill>
                  <a:srgbClr val="222222"/>
                </a:solidFill>
                <a:effectLst/>
                <a:latin typeface="Arial" panose="020B0604020202020204" pitchFamily="34" charset="0"/>
              </a:rPr>
              <a:t>accelwattch</a:t>
            </a:r>
            <a:r>
              <a:rPr lang="en-GB" sz="2800" b="0" i="0" dirty="0">
                <a:solidFill>
                  <a:srgbClr val="222222"/>
                </a:solidFill>
                <a:effectLst/>
                <a:latin typeface="Arial" panose="020B0604020202020204" pitchFamily="34" charset="0"/>
              </a:rPr>
              <a:t>, we construct use cases that replicate common practices in computer architecture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common practice when evaluating a new architectural design is to start with a baseline, collect measurements across a wide range of workloads and then similarly collect measurements of the new design and normalize them against the baseline. In typical architectural studies, researchers consider average behaviour of their target design relative to the baseline across a wide range of workloads, not just a few special cases.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In line with this common practice, we envision a typical use of </a:t>
            </a:r>
            <a:r>
              <a:rPr lang="en-GB" sz="1800" b="0" i="0" u="none" strike="noStrike" dirty="0" err="1">
                <a:solidFill>
                  <a:srgbClr val="000000"/>
                </a:solidFill>
                <a:effectLst/>
                <a:latin typeface="Arial" panose="020B0604020202020204" pitchFamily="34" charset="0"/>
              </a:rPr>
              <a:t>AccelWattch</a:t>
            </a:r>
            <a:r>
              <a:rPr lang="en-GB" sz="1800" b="0" i="0" u="none" strike="noStrike" dirty="0">
                <a:solidFill>
                  <a:srgbClr val="000000"/>
                </a:solidFill>
                <a:effectLst/>
                <a:latin typeface="Arial" panose="020B0604020202020204" pitchFamily="34" charset="0"/>
              </a:rPr>
              <a:t> where a researcher starts with the Volta </a:t>
            </a:r>
            <a:r>
              <a:rPr lang="en-GB" sz="1800" b="0" i="0" u="none" strike="noStrike" dirty="0" err="1">
                <a:solidFill>
                  <a:srgbClr val="000000"/>
                </a:solidFill>
                <a:effectLst/>
                <a:latin typeface="Arial" panose="020B0604020202020204" pitchFamily="34" charset="0"/>
              </a:rPr>
              <a:t>AccelWattch</a:t>
            </a:r>
            <a:r>
              <a:rPr lang="en-GB" sz="1800" b="0" i="0" u="none" strike="noStrike" dirty="0">
                <a:solidFill>
                  <a:srgbClr val="000000"/>
                </a:solidFill>
                <a:effectLst/>
                <a:latin typeface="Arial" panose="020B0604020202020204" pitchFamily="34" charset="0"/>
              </a:rPr>
              <a:t> model as a baseline and attempts to predict the power consumption of another design with different architectural parameters.</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Ideally, Volta chips with these different architectural parameters would exist so that we can validate against them, but that is not the case.</a:t>
            </a:r>
            <a:endParaRPr lang="en-GB" b="0" dirty="0">
              <a:effectLst/>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As a proxy for the use cases of </a:t>
            </a:r>
            <a:r>
              <a:rPr lang="en-GB" sz="1800" b="0" i="0" u="none" strike="noStrike" dirty="0" err="1">
                <a:solidFill>
                  <a:srgbClr val="000000"/>
                </a:solidFill>
                <a:effectLst/>
                <a:latin typeface="Arial" panose="020B0604020202020204" pitchFamily="34" charset="0"/>
              </a:rPr>
              <a:t>AccelWattch</a:t>
            </a:r>
            <a:r>
              <a:rPr lang="en-GB" sz="1800" b="0" i="0" u="none" strike="noStrike" dirty="0">
                <a:solidFill>
                  <a:srgbClr val="000000"/>
                </a:solidFill>
                <a:effectLst/>
                <a:latin typeface="Arial" panose="020B0604020202020204" pitchFamily="34" charset="0"/>
              </a:rPr>
              <a:t>, we pick the two architectures closest to Volta: that is, Pascal &amp; Turing.</a:t>
            </a:r>
          </a:p>
          <a:p>
            <a:pPr rtl="0">
              <a:spcBef>
                <a:spcPts val="0"/>
              </a:spcBef>
              <a:spcAft>
                <a:spcPts val="0"/>
              </a:spcAft>
            </a:pPr>
            <a:r>
              <a:rPr lang="en-GB" sz="1800" b="0" i="0" u="none" strike="noStrike" dirty="0">
                <a:solidFill>
                  <a:srgbClr val="000000"/>
                </a:solidFill>
                <a:effectLst/>
                <a:latin typeface="Arial" panose="020B0604020202020204" pitchFamily="34" charset="0"/>
              </a:rPr>
              <a:t>This is done because</a:t>
            </a:r>
            <a:r>
              <a:rPr lang="en-GB" sz="1200" b="0" i="0" u="none" strike="noStrike" dirty="0">
                <a:solidFill>
                  <a:schemeClr val="tx1"/>
                </a:solidFill>
                <a:effectLst/>
                <a:latin typeface="+mn-lt"/>
              </a:rPr>
              <a:t> t</a:t>
            </a:r>
            <a:r>
              <a:rPr lang="en-GB" sz="1800" b="0" i="0" u="none" strike="noStrike" dirty="0">
                <a:solidFill>
                  <a:srgbClr val="000000"/>
                </a:solidFill>
                <a:effectLst/>
                <a:latin typeface="Arial" panose="020B0604020202020204" pitchFamily="34" charset="0"/>
              </a:rPr>
              <a:t>here is real HW to validate against and it is more likely that HW units are implemented similarly to Volta in these architectures.</a:t>
            </a:r>
          </a:p>
          <a:p>
            <a:endParaRPr lang="en-GB" sz="1800" b="0" i="0" u="none" strike="noStrike"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702016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Considering one of the architectures as a baseline and the other as the hypothetical target design, we show the estimated power of Pascal relative to the estimated power of Volta on average across our workloads. For validation purposes, we also show the average hardware measurement of Pascal relative to Volta.</a:t>
            </a:r>
            <a:br>
              <a:rPr lang="en-GB" dirty="0"/>
            </a:br>
            <a:endParaRPr lang="en-GB" dirty="0"/>
          </a:p>
          <a:p>
            <a:pPr rtl="0">
              <a:spcBef>
                <a:spcPts val="0"/>
              </a:spcBef>
              <a:spcAft>
                <a:spcPts val="0"/>
              </a:spcAft>
            </a:pPr>
            <a:r>
              <a:rPr lang="en-US" dirty="0"/>
              <a:t>As additional use cases, we show the same for Turing relative to Pascal and Turing relative to Volta.</a:t>
            </a:r>
          </a:p>
          <a:p>
            <a:pPr rtl="0">
              <a:spcBef>
                <a:spcPts val="0"/>
              </a:spcBef>
              <a:spcAft>
                <a:spcPts val="0"/>
              </a:spcAft>
            </a:pPr>
            <a:endParaRPr lang="en-US" dirty="0"/>
          </a:p>
          <a:p>
            <a:pPr rtl="0">
              <a:spcBef>
                <a:spcPts val="0"/>
              </a:spcBef>
              <a:spcAft>
                <a:spcPts val="0"/>
              </a:spcAft>
            </a:pPr>
            <a:r>
              <a:rPr lang="en-US" dirty="0"/>
              <a:t>We see that average </a:t>
            </a:r>
            <a:r>
              <a:rPr lang="en-US" dirty="0" err="1"/>
              <a:t>AccelWattch</a:t>
            </a:r>
            <a:r>
              <a:rPr lang="en-US" dirty="0"/>
              <a:t> estimations closely match relative hardware power measurements.</a:t>
            </a:r>
          </a:p>
          <a:p>
            <a:pPr rtl="0">
              <a:spcBef>
                <a:spcPts val="0"/>
              </a:spcBef>
              <a:spcAft>
                <a:spcPts val="0"/>
              </a:spcAft>
            </a:pPr>
            <a:r>
              <a:rPr lang="en-US" dirty="0"/>
              <a:t>The errors range between 1-3%.</a:t>
            </a:r>
          </a:p>
          <a:p>
            <a:pPr rtl="0">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Thus, we show that </a:t>
            </a:r>
            <a:r>
              <a:rPr lang="en-US" sz="1200" dirty="0" err="1"/>
              <a:t>AccelWattch</a:t>
            </a:r>
            <a:r>
              <a:rPr lang="en-US" sz="1200" dirty="0"/>
              <a:t> can be applied successfully for design space exploration studies. </a:t>
            </a:r>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p:txBody>
      </p:sp>
    </p:spTree>
    <p:extLst>
      <p:ext uri="{BB962C8B-B14F-4D97-AF65-F5344CB8AC3E}">
        <p14:creationId xmlns:p14="http://schemas.microsoft.com/office/powerpoint/2010/main" val="537467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Considering one of the architectures as a baseline and the other as the hypothetical target design, we show the estimated power of Pascal relative to the estimated power of Volta on average across our workloads. For validation purposes, we also show the average hardware measurement of Pascal relative to Volta.</a:t>
            </a:r>
            <a:br>
              <a:rPr lang="en-GB" dirty="0"/>
            </a:br>
            <a:endParaRPr lang="en-GB" dirty="0"/>
          </a:p>
          <a:p>
            <a:pPr rtl="0">
              <a:spcBef>
                <a:spcPts val="0"/>
              </a:spcBef>
              <a:spcAft>
                <a:spcPts val="0"/>
              </a:spcAft>
            </a:pPr>
            <a:r>
              <a:rPr lang="en-US" dirty="0"/>
              <a:t>As additional use cases, we show the same for Turing relative to Pascal and Turing relative to Volta.</a:t>
            </a:r>
          </a:p>
          <a:p>
            <a:pPr rtl="0">
              <a:spcBef>
                <a:spcPts val="0"/>
              </a:spcBef>
              <a:spcAft>
                <a:spcPts val="0"/>
              </a:spcAft>
            </a:pPr>
            <a:endParaRPr lang="en-US" dirty="0"/>
          </a:p>
          <a:p>
            <a:pPr rtl="0">
              <a:spcBef>
                <a:spcPts val="0"/>
              </a:spcBef>
              <a:spcAft>
                <a:spcPts val="0"/>
              </a:spcAft>
            </a:pPr>
            <a:r>
              <a:rPr lang="en-US" dirty="0"/>
              <a:t>We see that average </a:t>
            </a:r>
            <a:r>
              <a:rPr lang="en-US" dirty="0" err="1"/>
              <a:t>AccelWattch</a:t>
            </a:r>
            <a:r>
              <a:rPr lang="en-US" dirty="0"/>
              <a:t> estimations closely match relative hardware power measurements.</a:t>
            </a:r>
          </a:p>
          <a:p>
            <a:pPr rtl="0">
              <a:spcBef>
                <a:spcPts val="0"/>
              </a:spcBef>
              <a:spcAft>
                <a:spcPts val="0"/>
              </a:spcAft>
            </a:pPr>
            <a:r>
              <a:rPr lang="en-US" dirty="0"/>
              <a:t>The errors range between 1-3%.</a:t>
            </a:r>
          </a:p>
          <a:p>
            <a:pPr rtl="0">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Thus, we show that </a:t>
            </a:r>
            <a:r>
              <a:rPr lang="en-US" sz="1200" dirty="0" err="1"/>
              <a:t>AccelWattch</a:t>
            </a:r>
            <a:r>
              <a:rPr lang="en-US" sz="1200" dirty="0"/>
              <a:t> can be applied successfully for design space exploration studies. </a:t>
            </a:r>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p:txBody>
      </p:sp>
    </p:spTree>
    <p:extLst>
      <p:ext uri="{BB962C8B-B14F-4D97-AF65-F5344CB8AC3E}">
        <p14:creationId xmlns:p14="http://schemas.microsoft.com/office/powerpoint/2010/main" val="418074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Considering one of the architectures as a baseline and the other as the hypothetical target design, we show the estimated power of Pascal relative to the estimated power of Volta on average across our workloads. For validation purposes, we also show the average hardware measurement of Pascal relative to Volta.</a:t>
            </a:r>
            <a:br>
              <a:rPr lang="en-GB" dirty="0"/>
            </a:br>
            <a:endParaRPr lang="en-GB" dirty="0"/>
          </a:p>
          <a:p>
            <a:pPr rtl="0">
              <a:spcBef>
                <a:spcPts val="0"/>
              </a:spcBef>
              <a:spcAft>
                <a:spcPts val="0"/>
              </a:spcAft>
            </a:pPr>
            <a:r>
              <a:rPr lang="en-US" dirty="0"/>
              <a:t>As additional use cases, we show the same for Turing relative to Pascal and Turing relative to Volta.</a:t>
            </a:r>
          </a:p>
          <a:p>
            <a:pPr rtl="0">
              <a:spcBef>
                <a:spcPts val="0"/>
              </a:spcBef>
              <a:spcAft>
                <a:spcPts val="0"/>
              </a:spcAft>
            </a:pPr>
            <a:endParaRPr lang="en-US" dirty="0"/>
          </a:p>
          <a:p>
            <a:pPr rtl="0">
              <a:spcBef>
                <a:spcPts val="0"/>
              </a:spcBef>
              <a:spcAft>
                <a:spcPts val="0"/>
              </a:spcAft>
            </a:pPr>
            <a:r>
              <a:rPr lang="en-US" dirty="0"/>
              <a:t>We see that average </a:t>
            </a:r>
            <a:r>
              <a:rPr lang="en-US" dirty="0" err="1"/>
              <a:t>AccelWattch</a:t>
            </a:r>
            <a:r>
              <a:rPr lang="en-US" dirty="0"/>
              <a:t> estimations closely match relative hardware power measurements.</a:t>
            </a:r>
          </a:p>
          <a:p>
            <a:pPr rtl="0">
              <a:spcBef>
                <a:spcPts val="0"/>
              </a:spcBef>
              <a:spcAft>
                <a:spcPts val="0"/>
              </a:spcAft>
            </a:pPr>
            <a:r>
              <a:rPr lang="en-US" dirty="0"/>
              <a:t>The errors range between 1-3%.</a:t>
            </a:r>
          </a:p>
          <a:p>
            <a:pPr rtl="0">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Thus, we show that </a:t>
            </a:r>
            <a:r>
              <a:rPr lang="en-US" sz="1200" dirty="0" err="1"/>
              <a:t>AccelWattch</a:t>
            </a:r>
            <a:r>
              <a:rPr lang="en-US" sz="1200" dirty="0"/>
              <a:t> can be applied successfully for design space exploration studies. </a:t>
            </a:r>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p:txBody>
      </p:sp>
    </p:spTree>
    <p:extLst>
      <p:ext uri="{BB962C8B-B14F-4D97-AF65-F5344CB8AC3E}">
        <p14:creationId xmlns:p14="http://schemas.microsoft.com/office/powerpoint/2010/main" val="358831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Considering one of the architectures as a baseline and the other as the hypothetical target design, we show the estimated power of Pascal relative to the estimated power of Volta on average across our workloads. For validation purposes, we also show the average hardware measurement of Pascal relative to Volta.</a:t>
            </a:r>
            <a:br>
              <a:rPr lang="en-GB" dirty="0"/>
            </a:br>
            <a:endParaRPr lang="en-GB" dirty="0"/>
          </a:p>
          <a:p>
            <a:pPr rtl="0">
              <a:spcBef>
                <a:spcPts val="0"/>
              </a:spcBef>
              <a:spcAft>
                <a:spcPts val="0"/>
              </a:spcAft>
            </a:pPr>
            <a:r>
              <a:rPr lang="en-US" dirty="0"/>
              <a:t>As additional use cases, we show the same for Turing relative to Pascal and Turing relative to Volta.</a:t>
            </a:r>
          </a:p>
          <a:p>
            <a:pPr rtl="0">
              <a:spcBef>
                <a:spcPts val="0"/>
              </a:spcBef>
              <a:spcAft>
                <a:spcPts val="0"/>
              </a:spcAft>
            </a:pPr>
            <a:endParaRPr lang="en-US" dirty="0"/>
          </a:p>
          <a:p>
            <a:pPr rtl="0">
              <a:spcBef>
                <a:spcPts val="0"/>
              </a:spcBef>
              <a:spcAft>
                <a:spcPts val="0"/>
              </a:spcAft>
            </a:pPr>
            <a:r>
              <a:rPr lang="en-US" dirty="0"/>
              <a:t>We see that average </a:t>
            </a:r>
            <a:r>
              <a:rPr lang="en-US" dirty="0" err="1"/>
              <a:t>AccelWattch</a:t>
            </a:r>
            <a:r>
              <a:rPr lang="en-US" dirty="0"/>
              <a:t> estimations closely match relative hardware power measurements.</a:t>
            </a:r>
          </a:p>
          <a:p>
            <a:pPr rtl="0">
              <a:spcBef>
                <a:spcPts val="0"/>
              </a:spcBef>
              <a:spcAft>
                <a:spcPts val="0"/>
              </a:spcAft>
            </a:pPr>
            <a:r>
              <a:rPr lang="en-US" dirty="0"/>
              <a:t>The errors range between 1-3%.</a:t>
            </a:r>
          </a:p>
          <a:p>
            <a:pPr rtl="0">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Thus, we show that </a:t>
            </a:r>
            <a:r>
              <a:rPr lang="en-US" sz="1200" dirty="0" err="1"/>
              <a:t>AccelWattch</a:t>
            </a:r>
            <a:r>
              <a:rPr lang="en-US" sz="1200" dirty="0"/>
              <a:t> can be applied successfully for design space exploration studies. </a:t>
            </a:r>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p:txBody>
      </p:sp>
    </p:spTree>
    <p:extLst>
      <p:ext uri="{BB962C8B-B14F-4D97-AF65-F5344CB8AC3E}">
        <p14:creationId xmlns:p14="http://schemas.microsoft.com/office/powerpoint/2010/main" val="307692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GPUWattch</a:t>
            </a:r>
            <a:r>
              <a:rPr lang="en-US" dirty="0"/>
              <a:t> has been a popular tool to model, at cycle-level, the power consumption of new innovations in GPU architectures, </a:t>
            </a:r>
          </a:p>
          <a:p>
            <a:r>
              <a:rPr lang="en-US" dirty="0"/>
              <a:t>but it was designed to model and was validated against older architectures which have fewer energy efficiency optimizations.</a:t>
            </a:r>
          </a:p>
          <a:p>
            <a:endParaRPr lang="en-US" dirty="0"/>
          </a:p>
          <a:p>
            <a:r>
              <a:rPr lang="en-US" dirty="0"/>
              <a:t>As a result, Attempting to model recent GPUs such as Volta using </a:t>
            </a:r>
            <a:r>
              <a:rPr lang="en-US" dirty="0" err="1"/>
              <a:t>GPUWattch</a:t>
            </a:r>
            <a:r>
              <a:rPr lang="en-US" dirty="0"/>
              <a:t> produces significant inaccuracies. For instance, we have seen average errors of 225% when modeling Volta with </a:t>
            </a:r>
            <a:r>
              <a:rPr lang="en-US" dirty="0" err="1"/>
              <a:t>GPUWattch</a:t>
            </a:r>
            <a:r>
              <a:rPr lang="en-US" dirty="0"/>
              <a:t>.</a:t>
            </a:r>
          </a:p>
          <a:p>
            <a:endParaRPr lang="en-US" dirty="0"/>
          </a:p>
          <a:p>
            <a:r>
              <a:rPr lang="en-US" dirty="0"/>
              <a:t>Thus, a new accurate power model is needed for modern GPUs, and we tackle this problem in this work by introducing AccelWattch.</a:t>
            </a:r>
          </a:p>
          <a:p>
            <a:endParaRPr lang="en-US" dirty="0"/>
          </a:p>
        </p:txBody>
      </p:sp>
    </p:spTree>
    <p:extLst>
      <p:ext uri="{BB962C8B-B14F-4D97-AF65-F5344CB8AC3E}">
        <p14:creationId xmlns:p14="http://schemas.microsoft.com/office/powerpoint/2010/main" val="38775509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rial" panose="020B0604020202020204" pitchFamily="34" charset="0"/>
              </a:rPr>
              <a:t>Considering one of the architectures as a baseline and the other as the hypothetical target design, we show the estimated power of Pascal relative to the estimated power of Volta on average across our workloads. For validation purposes, we also show the average hardware measurement of Pascal relative to Volta.</a:t>
            </a:r>
            <a:br>
              <a:rPr lang="en-GB" dirty="0"/>
            </a:br>
            <a:endParaRPr lang="en-GB" dirty="0"/>
          </a:p>
          <a:p>
            <a:pPr rtl="0">
              <a:spcBef>
                <a:spcPts val="0"/>
              </a:spcBef>
              <a:spcAft>
                <a:spcPts val="0"/>
              </a:spcAft>
            </a:pPr>
            <a:r>
              <a:rPr lang="en-US" dirty="0"/>
              <a:t>As additional use cases, we show the same for Turing relative to Pascal and Turing relative to Volta.</a:t>
            </a:r>
          </a:p>
          <a:p>
            <a:pPr rtl="0">
              <a:spcBef>
                <a:spcPts val="0"/>
              </a:spcBef>
              <a:spcAft>
                <a:spcPts val="0"/>
              </a:spcAft>
            </a:pPr>
            <a:endParaRPr lang="en-US" dirty="0"/>
          </a:p>
          <a:p>
            <a:pPr rtl="0">
              <a:spcBef>
                <a:spcPts val="0"/>
              </a:spcBef>
              <a:spcAft>
                <a:spcPts val="0"/>
              </a:spcAft>
            </a:pPr>
            <a:r>
              <a:rPr lang="en-US" dirty="0"/>
              <a:t>We see that average </a:t>
            </a:r>
            <a:r>
              <a:rPr lang="en-US" dirty="0" err="1"/>
              <a:t>AccelWattch</a:t>
            </a:r>
            <a:r>
              <a:rPr lang="en-US" dirty="0"/>
              <a:t> estimations closely match relative hardware power measurements.</a:t>
            </a:r>
          </a:p>
          <a:p>
            <a:pPr rtl="0">
              <a:spcBef>
                <a:spcPts val="0"/>
              </a:spcBef>
              <a:spcAft>
                <a:spcPts val="0"/>
              </a:spcAft>
            </a:pPr>
            <a:r>
              <a:rPr lang="en-US" dirty="0"/>
              <a:t>The errors range between 1-3%.</a:t>
            </a:r>
          </a:p>
          <a:p>
            <a:pPr rtl="0">
              <a:spcBef>
                <a:spcPts val="0"/>
              </a:spcBef>
              <a:spcAft>
                <a:spcPts val="0"/>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Thus, we show that </a:t>
            </a:r>
            <a:r>
              <a:rPr lang="en-US" sz="1200" dirty="0" err="1"/>
              <a:t>AccelWattch</a:t>
            </a:r>
            <a:r>
              <a:rPr lang="en-US" sz="1200" dirty="0"/>
              <a:t> can be applied successfully for design space exploration studies. </a:t>
            </a:r>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a:p>
            <a:pPr rtl="0">
              <a:spcBef>
                <a:spcPts val="0"/>
              </a:spcBef>
              <a:spcAft>
                <a:spcPts val="0"/>
              </a:spcAft>
            </a:pPr>
            <a:endParaRPr lang="en-US" dirty="0"/>
          </a:p>
        </p:txBody>
      </p:sp>
    </p:spTree>
    <p:extLst>
      <p:ext uri="{BB962C8B-B14F-4D97-AF65-F5344CB8AC3E}">
        <p14:creationId xmlns:p14="http://schemas.microsoft.com/office/powerpoint/2010/main" val="2947531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publicly release AccelWattch along with the microbenchmarks source code, pre-compiled binaries, SASS instruction traces, and scripts to build, run and validate AccelWattch to reproduce the key validation figures.</a:t>
            </a:r>
          </a:p>
          <a:p>
            <a:endParaRPr lang="en-US" dirty="0"/>
          </a:p>
          <a:p>
            <a:r>
              <a:rPr lang="en-US" dirty="0"/>
              <a:t>To ease the adoption of our tool, we are also in the process of integrating AccelWattch with the latest version of Accel-Sim in the official Accel-Sim GitHub repository.</a:t>
            </a:r>
          </a:p>
          <a:p>
            <a:endParaRPr lang="en-US" dirty="0"/>
          </a:p>
          <a:p>
            <a:endParaRPr lang="en-US" dirty="0"/>
          </a:p>
        </p:txBody>
      </p:sp>
    </p:spTree>
    <p:extLst>
      <p:ext uri="{BB962C8B-B14F-4D97-AF65-F5344CB8AC3E}">
        <p14:creationId xmlns:p14="http://schemas.microsoft.com/office/powerpoint/2010/main" val="20384980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introduce AccelWattch, a cycle-level power model for Modern GPUs that accounts for DVFS, thread divergence, power gating, intra-warp </a:t>
            </a:r>
            <a:r>
              <a:rPr lang="en-US" sz="1200" dirty="0"/>
              <a:t>functional unit overlap, </a:t>
            </a:r>
            <a:r>
              <a:rPr lang="en-US" dirty="0"/>
              <a:t>and variable SM occupancy.</a:t>
            </a:r>
          </a:p>
          <a:p>
            <a:r>
              <a:rPr lang="en-US" dirty="0"/>
              <a:t>AccelWattch can be driven by software performance simulations or by hardware performance counters or by a combination of both.</a:t>
            </a:r>
          </a:p>
          <a:p>
            <a:r>
              <a:rPr lang="en-US" dirty="0"/>
              <a:t>We show that AccelWattch successfully allows trade offs in accuracy vs. modeling flexibility and modeling effort.</a:t>
            </a:r>
          </a:p>
          <a:p>
            <a:endParaRPr lang="en-US" dirty="0"/>
          </a:p>
          <a:p>
            <a:r>
              <a:rPr lang="en-US" dirty="0"/>
              <a:t>AccelWattch is highly accurate with a 7.5 – 9.2% MAPE vs. hardware measurements on Volta.</a:t>
            </a:r>
          </a:p>
          <a:p>
            <a:endParaRPr lang="en-US" dirty="0"/>
          </a:p>
          <a:p>
            <a:r>
              <a:rPr lang="en-US" dirty="0"/>
              <a:t>We also show that AccelWattch enables reliable design space exploration with a 1-3% average error in relative power estimates between Turing, Pascal and Volta architectures.</a:t>
            </a:r>
          </a:p>
          <a:p>
            <a:endParaRPr lang="en-US" dirty="0"/>
          </a:p>
          <a:p>
            <a:r>
              <a:rPr lang="en-US" dirty="0"/>
              <a:t>The entire </a:t>
            </a:r>
            <a:r>
              <a:rPr lang="en-US" dirty="0" err="1"/>
              <a:t>AccelWattch</a:t>
            </a:r>
            <a:r>
              <a:rPr lang="en-US" dirty="0"/>
              <a:t> framework is publicly available.</a:t>
            </a:r>
          </a:p>
        </p:txBody>
      </p:sp>
    </p:spTree>
    <p:extLst>
      <p:ext uri="{BB962C8B-B14F-4D97-AF65-F5344CB8AC3E}">
        <p14:creationId xmlns:p14="http://schemas.microsoft.com/office/powerpoint/2010/main" val="30122044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and I hope to see you at MICRO Session 6B if you have any questions. </a:t>
            </a:r>
          </a:p>
        </p:txBody>
      </p:sp>
    </p:spTree>
    <p:extLst>
      <p:ext uri="{BB962C8B-B14F-4D97-AF65-F5344CB8AC3E}">
        <p14:creationId xmlns:p14="http://schemas.microsoft.com/office/powerpoint/2010/main" val="17055833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96581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9464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38082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81910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2845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Tree>
    <p:extLst>
      <p:ext uri="{BB962C8B-B14F-4D97-AF65-F5344CB8AC3E}">
        <p14:creationId xmlns:p14="http://schemas.microsoft.com/office/powerpoint/2010/main" val="2690498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AccelWattch is a configurable cycle-level GPU power model for the NVIDIA Volta GPU architecture.</a:t>
            </a:r>
          </a:p>
          <a:p>
            <a:r>
              <a:rPr lang="en-US" dirty="0"/>
              <a:t>AccelWattch accurately captures constant, static, and dynamic power consumption in the presence of DVFS, power gating, thread divergence, Intra-warp functional unit overlap and variable SM occupancy.</a:t>
            </a:r>
          </a:p>
          <a:p>
            <a:endParaRPr lang="en-US" dirty="0"/>
          </a:p>
          <a:p>
            <a:r>
              <a:rPr lang="en-US" dirty="0"/>
              <a:t>AccelWattch can be driven by emulation and trace-driven software performance models, or by hardware performance counters obtained from execution on real silicon or by a combination of the two. Thus, AccelWattch allows trade offs in accuracy vs. modeling flexibility and modeling effort. To the best of our knowledge, AccelWattch is the first model to allow such trade offs.</a:t>
            </a:r>
          </a:p>
          <a:p>
            <a:endParaRPr lang="en-US" dirty="0"/>
          </a:p>
          <a:p>
            <a:r>
              <a:rPr lang="en-US" dirty="0"/>
              <a:t>We show that AccelWattch is highly accurate for the Volta GV100 GPU.</a:t>
            </a:r>
          </a:p>
          <a:p>
            <a:r>
              <a:rPr lang="en-US" dirty="0"/>
              <a:t>Finally, we show that AccelWattch enables reliable design space exploration.</a:t>
            </a:r>
          </a:p>
        </p:txBody>
      </p:sp>
    </p:spTree>
    <p:extLst>
      <p:ext uri="{BB962C8B-B14F-4D97-AF65-F5344CB8AC3E}">
        <p14:creationId xmlns:p14="http://schemas.microsoft.com/office/powerpoint/2010/main" val="2509351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power can be modeled as the sum of three terms representing dynamic, static and constant power.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dynamic power term is capacitance * voltage-squared *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static power term is some constant * voltage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the constant power term corresponds to the power consumed by components such as GPU board fans and peripheral circuitry.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 the prior model, GPUWattch, all terms except frequency are assumed to be constant. Thus, total power is linear in frequency.</a:t>
            </a:r>
          </a:p>
          <a:p>
            <a:r>
              <a:rPr lang="en-US" dirty="0"/>
              <a:t>As frequency approaches zero, the dynamic power is zeroed out and static and constant power are lumped together in a new term that can be calculated by looking at the y-intercept</a:t>
            </a:r>
          </a:p>
          <a:p>
            <a:endParaRPr lang="en-US" dirty="0"/>
          </a:p>
        </p:txBody>
      </p:sp>
    </p:spTree>
    <p:extLst>
      <p:ext uri="{BB962C8B-B14F-4D97-AF65-F5344CB8AC3E}">
        <p14:creationId xmlns:p14="http://schemas.microsoft.com/office/powerpoint/2010/main" val="311895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GPUWattch methodology, though, is unreliable when applied to modern GPUs that have DVFS and Voltage is dependent on frequency.</a:t>
            </a:r>
          </a:p>
          <a:p>
            <a:r>
              <a:rPr lang="en-US" dirty="0"/>
              <a:t>After following the methodology on a variety of sample executing kernels, it is unclear what the </a:t>
            </a:r>
            <a:r>
              <a:rPr lang="en-US" dirty="0" err="1"/>
              <a:t>static+constant</a:t>
            </a:r>
            <a:r>
              <a:rPr lang="en-US" dirty="0"/>
              <a:t> power is.</a:t>
            </a:r>
          </a:p>
          <a:p>
            <a:r>
              <a:rPr lang="en-US" dirty="0"/>
              <a:t>is it 27W? or 15W?  Or, God forbid,  negative 2W?</a:t>
            </a:r>
          </a:p>
          <a:p>
            <a:endParaRPr lang="en-US" dirty="0"/>
          </a:p>
          <a:p>
            <a:r>
              <a:rPr lang="en-US" dirty="0"/>
              <a:t>[[[ note for you: if you model it as a quadratic polynomial, then the static power becomes negative, as much as -34W. ]]]</a:t>
            </a:r>
          </a:p>
          <a:p>
            <a:endParaRPr lang="en-US" dirty="0"/>
          </a:p>
        </p:txBody>
      </p:sp>
    </p:spTree>
    <p:extLst>
      <p:ext uri="{BB962C8B-B14F-4D97-AF65-F5344CB8AC3E}">
        <p14:creationId xmlns:p14="http://schemas.microsoft.com/office/powerpoint/2010/main" val="1533339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82C0-DB70-45E0-8C90-3E595E7A86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971EE2-C081-43A9-8E43-979AE62B33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0DCBD1-DA97-4B81-AD56-6ABBB9464E0A}"/>
              </a:ext>
            </a:extLst>
          </p:cNvPr>
          <p:cNvSpPr>
            <a:spLocks noGrp="1"/>
          </p:cNvSpPr>
          <p:nvPr>
            <p:ph type="dt" sz="half" idx="10"/>
          </p:nvPr>
        </p:nvSpPr>
        <p:spPr/>
        <p:txBody>
          <a:bodyPr/>
          <a:lstStyle/>
          <a:p>
            <a:fld id="{891A492F-4B6C-48E5-919E-03C6A0348C45}" type="datetime1">
              <a:rPr lang="en-US" smtClean="0"/>
              <a:t>10/15/2021</a:t>
            </a:fld>
            <a:endParaRPr lang="en-US"/>
          </a:p>
        </p:txBody>
      </p:sp>
      <p:sp>
        <p:nvSpPr>
          <p:cNvPr id="5" name="Footer Placeholder 4">
            <a:extLst>
              <a:ext uri="{FF2B5EF4-FFF2-40B4-BE49-F238E27FC236}">
                <a16:creationId xmlns:a16="http://schemas.microsoft.com/office/drawing/2014/main" id="{846E7367-622B-43FF-88DD-BCEF2EA7EBC7}"/>
              </a:ext>
            </a:extLst>
          </p:cNvPr>
          <p:cNvSpPr>
            <a:spLocks noGrp="1"/>
          </p:cNvSpPr>
          <p:nvPr>
            <p:ph type="ftr" sz="quarter" idx="11"/>
          </p:nvPr>
        </p:nvSpPr>
        <p:spPr/>
        <p:txBody>
          <a:bodyPr/>
          <a:lstStyle/>
          <a:p>
            <a:r>
              <a:rPr lang="en-US"/>
              <a:t>MICRO-54</a:t>
            </a:r>
          </a:p>
        </p:txBody>
      </p:sp>
      <p:sp>
        <p:nvSpPr>
          <p:cNvPr id="6" name="Slide Number Placeholder 5">
            <a:extLst>
              <a:ext uri="{FF2B5EF4-FFF2-40B4-BE49-F238E27FC236}">
                <a16:creationId xmlns:a16="http://schemas.microsoft.com/office/drawing/2014/main" id="{C604872F-7643-4C95-98F9-9856276507C7}"/>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2437600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2FDE-3EB1-47F3-A956-7F3CDF47E0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625787-2CCB-4AAD-B050-EA44A4D221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7AB9-ABB0-45E1-AD80-A623F492B0CA}"/>
              </a:ext>
            </a:extLst>
          </p:cNvPr>
          <p:cNvSpPr>
            <a:spLocks noGrp="1"/>
          </p:cNvSpPr>
          <p:nvPr>
            <p:ph type="dt" sz="half" idx="10"/>
          </p:nvPr>
        </p:nvSpPr>
        <p:spPr/>
        <p:txBody>
          <a:bodyPr/>
          <a:lstStyle/>
          <a:p>
            <a:fld id="{1A926388-BF49-482F-AB28-0F87799DA767}" type="datetime1">
              <a:rPr lang="en-US" smtClean="0"/>
              <a:t>10/15/2021</a:t>
            </a:fld>
            <a:endParaRPr lang="en-US"/>
          </a:p>
        </p:txBody>
      </p:sp>
      <p:sp>
        <p:nvSpPr>
          <p:cNvPr id="5" name="Footer Placeholder 4">
            <a:extLst>
              <a:ext uri="{FF2B5EF4-FFF2-40B4-BE49-F238E27FC236}">
                <a16:creationId xmlns:a16="http://schemas.microsoft.com/office/drawing/2014/main" id="{9AEB0A45-C902-4AE3-BB4F-260770AB2113}"/>
              </a:ext>
            </a:extLst>
          </p:cNvPr>
          <p:cNvSpPr>
            <a:spLocks noGrp="1"/>
          </p:cNvSpPr>
          <p:nvPr>
            <p:ph type="ftr" sz="quarter" idx="11"/>
          </p:nvPr>
        </p:nvSpPr>
        <p:spPr/>
        <p:txBody>
          <a:bodyPr/>
          <a:lstStyle/>
          <a:p>
            <a:r>
              <a:rPr lang="en-US"/>
              <a:t>MICRO-54</a:t>
            </a:r>
          </a:p>
        </p:txBody>
      </p:sp>
      <p:sp>
        <p:nvSpPr>
          <p:cNvPr id="6" name="Slide Number Placeholder 5">
            <a:extLst>
              <a:ext uri="{FF2B5EF4-FFF2-40B4-BE49-F238E27FC236}">
                <a16:creationId xmlns:a16="http://schemas.microsoft.com/office/drawing/2014/main" id="{5FC48266-9F49-4BD0-A1B8-9FA7447CC515}"/>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414353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308EC3-4630-48BF-902B-FB787C2D41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70BAB3-B7B8-4808-B7EE-8124E5970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0AD27-6FAE-40BF-9E6F-485494BCBBF5}"/>
              </a:ext>
            </a:extLst>
          </p:cNvPr>
          <p:cNvSpPr>
            <a:spLocks noGrp="1"/>
          </p:cNvSpPr>
          <p:nvPr>
            <p:ph type="dt" sz="half" idx="10"/>
          </p:nvPr>
        </p:nvSpPr>
        <p:spPr/>
        <p:txBody>
          <a:bodyPr/>
          <a:lstStyle/>
          <a:p>
            <a:fld id="{5D28F59B-04F5-4166-BAA7-32212AF6E65C}" type="datetime1">
              <a:rPr lang="en-US" smtClean="0"/>
              <a:t>10/15/2021</a:t>
            </a:fld>
            <a:endParaRPr lang="en-US"/>
          </a:p>
        </p:txBody>
      </p:sp>
      <p:sp>
        <p:nvSpPr>
          <p:cNvPr id="5" name="Footer Placeholder 4">
            <a:extLst>
              <a:ext uri="{FF2B5EF4-FFF2-40B4-BE49-F238E27FC236}">
                <a16:creationId xmlns:a16="http://schemas.microsoft.com/office/drawing/2014/main" id="{BE65C308-B43B-442D-97F8-993B2E9045D3}"/>
              </a:ext>
            </a:extLst>
          </p:cNvPr>
          <p:cNvSpPr>
            <a:spLocks noGrp="1"/>
          </p:cNvSpPr>
          <p:nvPr>
            <p:ph type="ftr" sz="quarter" idx="11"/>
          </p:nvPr>
        </p:nvSpPr>
        <p:spPr/>
        <p:txBody>
          <a:bodyPr/>
          <a:lstStyle/>
          <a:p>
            <a:r>
              <a:rPr lang="en-US"/>
              <a:t>MICRO-54</a:t>
            </a:r>
          </a:p>
        </p:txBody>
      </p:sp>
      <p:sp>
        <p:nvSpPr>
          <p:cNvPr id="6" name="Slide Number Placeholder 5">
            <a:extLst>
              <a:ext uri="{FF2B5EF4-FFF2-40B4-BE49-F238E27FC236}">
                <a16:creationId xmlns:a16="http://schemas.microsoft.com/office/drawing/2014/main" id="{03792810-6EFB-49A5-985D-DE9EEE4F51C1}"/>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128691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4CAA-0D08-4C70-BF78-2A6A188533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6A79A9-ED5E-4FC7-B8E1-CA96CFB79E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F692D-0D47-44D2-88C9-07876EA74305}"/>
              </a:ext>
            </a:extLst>
          </p:cNvPr>
          <p:cNvSpPr>
            <a:spLocks noGrp="1"/>
          </p:cNvSpPr>
          <p:nvPr>
            <p:ph type="dt" sz="half" idx="10"/>
          </p:nvPr>
        </p:nvSpPr>
        <p:spPr/>
        <p:txBody>
          <a:bodyPr/>
          <a:lstStyle/>
          <a:p>
            <a:fld id="{239FB5E3-1478-4949-9370-4C914784A581}" type="datetime1">
              <a:rPr lang="en-US" smtClean="0"/>
              <a:t>10/15/2021</a:t>
            </a:fld>
            <a:endParaRPr lang="en-US"/>
          </a:p>
        </p:txBody>
      </p:sp>
      <p:sp>
        <p:nvSpPr>
          <p:cNvPr id="5" name="Footer Placeholder 4">
            <a:extLst>
              <a:ext uri="{FF2B5EF4-FFF2-40B4-BE49-F238E27FC236}">
                <a16:creationId xmlns:a16="http://schemas.microsoft.com/office/drawing/2014/main" id="{73E911C3-9EFE-4C6C-A4D7-9B7AF0BD010D}"/>
              </a:ext>
            </a:extLst>
          </p:cNvPr>
          <p:cNvSpPr>
            <a:spLocks noGrp="1"/>
          </p:cNvSpPr>
          <p:nvPr>
            <p:ph type="ftr" sz="quarter" idx="11"/>
          </p:nvPr>
        </p:nvSpPr>
        <p:spPr/>
        <p:txBody>
          <a:bodyPr/>
          <a:lstStyle/>
          <a:p>
            <a:r>
              <a:rPr lang="en-US"/>
              <a:t>MICRO-54</a:t>
            </a:r>
          </a:p>
        </p:txBody>
      </p:sp>
      <p:sp>
        <p:nvSpPr>
          <p:cNvPr id="6" name="Slide Number Placeholder 5">
            <a:extLst>
              <a:ext uri="{FF2B5EF4-FFF2-40B4-BE49-F238E27FC236}">
                <a16:creationId xmlns:a16="http://schemas.microsoft.com/office/drawing/2014/main" id="{3158EC89-4E0D-4DFC-AA53-F8400734E024}"/>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218556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F744-A15F-4752-BD3D-35E671C31C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6159F9-0347-4EEA-A507-924FF80B00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144D4C-0C5D-42B2-816D-6246B2F1C169}"/>
              </a:ext>
            </a:extLst>
          </p:cNvPr>
          <p:cNvSpPr>
            <a:spLocks noGrp="1"/>
          </p:cNvSpPr>
          <p:nvPr>
            <p:ph type="dt" sz="half" idx="10"/>
          </p:nvPr>
        </p:nvSpPr>
        <p:spPr/>
        <p:txBody>
          <a:bodyPr/>
          <a:lstStyle/>
          <a:p>
            <a:fld id="{34E55F1E-F64D-4232-9E06-F93D23C38788}" type="datetime1">
              <a:rPr lang="en-US" smtClean="0"/>
              <a:t>10/15/2021</a:t>
            </a:fld>
            <a:endParaRPr lang="en-US"/>
          </a:p>
        </p:txBody>
      </p:sp>
      <p:sp>
        <p:nvSpPr>
          <p:cNvPr id="5" name="Footer Placeholder 4">
            <a:extLst>
              <a:ext uri="{FF2B5EF4-FFF2-40B4-BE49-F238E27FC236}">
                <a16:creationId xmlns:a16="http://schemas.microsoft.com/office/drawing/2014/main" id="{03CB1D9B-20BF-4D13-97CA-EE169F3BEFEF}"/>
              </a:ext>
            </a:extLst>
          </p:cNvPr>
          <p:cNvSpPr>
            <a:spLocks noGrp="1"/>
          </p:cNvSpPr>
          <p:nvPr>
            <p:ph type="ftr" sz="quarter" idx="11"/>
          </p:nvPr>
        </p:nvSpPr>
        <p:spPr/>
        <p:txBody>
          <a:bodyPr/>
          <a:lstStyle/>
          <a:p>
            <a:r>
              <a:rPr lang="en-US"/>
              <a:t>MICRO-54</a:t>
            </a:r>
          </a:p>
        </p:txBody>
      </p:sp>
      <p:sp>
        <p:nvSpPr>
          <p:cNvPr id="6" name="Slide Number Placeholder 5">
            <a:extLst>
              <a:ext uri="{FF2B5EF4-FFF2-40B4-BE49-F238E27FC236}">
                <a16:creationId xmlns:a16="http://schemas.microsoft.com/office/drawing/2014/main" id="{9BC99C4A-8127-4A00-8E1B-3FDD3B48A509}"/>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3585038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42367-5AA4-4A86-8761-5E44196DDD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706234-4F3A-4A9D-A89D-EA86E4632D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01DEBB-3301-4B3E-BCC2-B4150F59E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EA0384-8376-4FB2-B347-58A5746AF1D7}"/>
              </a:ext>
            </a:extLst>
          </p:cNvPr>
          <p:cNvSpPr>
            <a:spLocks noGrp="1"/>
          </p:cNvSpPr>
          <p:nvPr>
            <p:ph type="dt" sz="half" idx="10"/>
          </p:nvPr>
        </p:nvSpPr>
        <p:spPr/>
        <p:txBody>
          <a:bodyPr/>
          <a:lstStyle/>
          <a:p>
            <a:fld id="{52A5DDE1-374C-4A3C-904D-A03030C92B18}" type="datetime1">
              <a:rPr lang="en-US" smtClean="0"/>
              <a:t>10/15/2021</a:t>
            </a:fld>
            <a:endParaRPr lang="en-US"/>
          </a:p>
        </p:txBody>
      </p:sp>
      <p:sp>
        <p:nvSpPr>
          <p:cNvPr id="6" name="Footer Placeholder 5">
            <a:extLst>
              <a:ext uri="{FF2B5EF4-FFF2-40B4-BE49-F238E27FC236}">
                <a16:creationId xmlns:a16="http://schemas.microsoft.com/office/drawing/2014/main" id="{108B1254-52F4-44AB-8147-6DEBF49ED5D8}"/>
              </a:ext>
            </a:extLst>
          </p:cNvPr>
          <p:cNvSpPr>
            <a:spLocks noGrp="1"/>
          </p:cNvSpPr>
          <p:nvPr>
            <p:ph type="ftr" sz="quarter" idx="11"/>
          </p:nvPr>
        </p:nvSpPr>
        <p:spPr/>
        <p:txBody>
          <a:bodyPr/>
          <a:lstStyle/>
          <a:p>
            <a:r>
              <a:rPr lang="en-US"/>
              <a:t>MICRO-54</a:t>
            </a:r>
          </a:p>
        </p:txBody>
      </p:sp>
      <p:sp>
        <p:nvSpPr>
          <p:cNvPr id="7" name="Slide Number Placeholder 6">
            <a:extLst>
              <a:ext uri="{FF2B5EF4-FFF2-40B4-BE49-F238E27FC236}">
                <a16:creationId xmlns:a16="http://schemas.microsoft.com/office/drawing/2014/main" id="{A264AEE6-3D7B-49E5-8469-171D3389B7B4}"/>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1079519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F7CB-5CF6-42CD-B0B1-252FD3E00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93294C-A9BB-434B-8982-2D057D96FE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96ACCC-1EBB-4BB3-8745-751F3631CA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FB58D0-8D60-49F8-9BF9-4E35348B3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6ACCB-E1E4-436F-97A6-F9B9D68633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698EB7-E851-447B-AD14-43B610FDECF2}"/>
              </a:ext>
            </a:extLst>
          </p:cNvPr>
          <p:cNvSpPr>
            <a:spLocks noGrp="1"/>
          </p:cNvSpPr>
          <p:nvPr>
            <p:ph type="dt" sz="half" idx="10"/>
          </p:nvPr>
        </p:nvSpPr>
        <p:spPr/>
        <p:txBody>
          <a:bodyPr/>
          <a:lstStyle/>
          <a:p>
            <a:fld id="{34B92884-67EC-4680-AC7A-F29D1BF7F4EE}" type="datetime1">
              <a:rPr lang="en-US" smtClean="0"/>
              <a:t>10/15/2021</a:t>
            </a:fld>
            <a:endParaRPr lang="en-US"/>
          </a:p>
        </p:txBody>
      </p:sp>
      <p:sp>
        <p:nvSpPr>
          <p:cNvPr id="8" name="Footer Placeholder 7">
            <a:extLst>
              <a:ext uri="{FF2B5EF4-FFF2-40B4-BE49-F238E27FC236}">
                <a16:creationId xmlns:a16="http://schemas.microsoft.com/office/drawing/2014/main" id="{EA90C5BF-6218-463E-8362-365921DEB40C}"/>
              </a:ext>
            </a:extLst>
          </p:cNvPr>
          <p:cNvSpPr>
            <a:spLocks noGrp="1"/>
          </p:cNvSpPr>
          <p:nvPr>
            <p:ph type="ftr" sz="quarter" idx="11"/>
          </p:nvPr>
        </p:nvSpPr>
        <p:spPr/>
        <p:txBody>
          <a:bodyPr/>
          <a:lstStyle/>
          <a:p>
            <a:r>
              <a:rPr lang="en-US"/>
              <a:t>MICRO-54</a:t>
            </a:r>
          </a:p>
        </p:txBody>
      </p:sp>
      <p:sp>
        <p:nvSpPr>
          <p:cNvPr id="9" name="Slide Number Placeholder 8">
            <a:extLst>
              <a:ext uri="{FF2B5EF4-FFF2-40B4-BE49-F238E27FC236}">
                <a16:creationId xmlns:a16="http://schemas.microsoft.com/office/drawing/2014/main" id="{305DFBF3-CE44-432D-988C-252FBCA1387C}"/>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117087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2CEA-2158-485A-AB05-894B227394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FB5EC6-3B65-4771-8D26-2225748AEE9E}"/>
              </a:ext>
            </a:extLst>
          </p:cNvPr>
          <p:cNvSpPr>
            <a:spLocks noGrp="1"/>
          </p:cNvSpPr>
          <p:nvPr>
            <p:ph type="dt" sz="half" idx="10"/>
          </p:nvPr>
        </p:nvSpPr>
        <p:spPr/>
        <p:txBody>
          <a:bodyPr/>
          <a:lstStyle/>
          <a:p>
            <a:fld id="{501B2EB1-8BC7-4395-B6F1-FD62C8405589}" type="datetime1">
              <a:rPr lang="en-US" smtClean="0"/>
              <a:t>10/15/2021</a:t>
            </a:fld>
            <a:endParaRPr lang="en-US"/>
          </a:p>
        </p:txBody>
      </p:sp>
      <p:sp>
        <p:nvSpPr>
          <p:cNvPr id="4" name="Footer Placeholder 3">
            <a:extLst>
              <a:ext uri="{FF2B5EF4-FFF2-40B4-BE49-F238E27FC236}">
                <a16:creationId xmlns:a16="http://schemas.microsoft.com/office/drawing/2014/main" id="{1F5E3F0E-CDC3-46FA-8001-91307C83AD8F}"/>
              </a:ext>
            </a:extLst>
          </p:cNvPr>
          <p:cNvSpPr>
            <a:spLocks noGrp="1"/>
          </p:cNvSpPr>
          <p:nvPr>
            <p:ph type="ftr" sz="quarter" idx="11"/>
          </p:nvPr>
        </p:nvSpPr>
        <p:spPr/>
        <p:txBody>
          <a:bodyPr/>
          <a:lstStyle/>
          <a:p>
            <a:r>
              <a:rPr lang="en-US"/>
              <a:t>MICRO-54</a:t>
            </a:r>
          </a:p>
        </p:txBody>
      </p:sp>
      <p:sp>
        <p:nvSpPr>
          <p:cNvPr id="5" name="Slide Number Placeholder 4">
            <a:extLst>
              <a:ext uri="{FF2B5EF4-FFF2-40B4-BE49-F238E27FC236}">
                <a16:creationId xmlns:a16="http://schemas.microsoft.com/office/drawing/2014/main" id="{9D3D8744-322F-426E-A88B-51C88F9D9021}"/>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3440874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EFEAF-F4AD-4DEF-B6AF-79BDCD411804}"/>
              </a:ext>
            </a:extLst>
          </p:cNvPr>
          <p:cNvSpPr>
            <a:spLocks noGrp="1"/>
          </p:cNvSpPr>
          <p:nvPr>
            <p:ph type="dt" sz="half" idx="10"/>
          </p:nvPr>
        </p:nvSpPr>
        <p:spPr/>
        <p:txBody>
          <a:bodyPr/>
          <a:lstStyle/>
          <a:p>
            <a:fld id="{3B093A0E-7F8C-44BF-9D93-513217052214}" type="datetime1">
              <a:rPr lang="en-US" smtClean="0"/>
              <a:t>10/15/2021</a:t>
            </a:fld>
            <a:endParaRPr lang="en-US"/>
          </a:p>
        </p:txBody>
      </p:sp>
      <p:sp>
        <p:nvSpPr>
          <p:cNvPr id="3" name="Footer Placeholder 2">
            <a:extLst>
              <a:ext uri="{FF2B5EF4-FFF2-40B4-BE49-F238E27FC236}">
                <a16:creationId xmlns:a16="http://schemas.microsoft.com/office/drawing/2014/main" id="{D155E28F-B232-4EE0-A3CE-A1CD760DC898}"/>
              </a:ext>
            </a:extLst>
          </p:cNvPr>
          <p:cNvSpPr>
            <a:spLocks noGrp="1"/>
          </p:cNvSpPr>
          <p:nvPr>
            <p:ph type="ftr" sz="quarter" idx="11"/>
          </p:nvPr>
        </p:nvSpPr>
        <p:spPr/>
        <p:txBody>
          <a:bodyPr/>
          <a:lstStyle/>
          <a:p>
            <a:r>
              <a:rPr lang="en-US"/>
              <a:t>MICRO-54</a:t>
            </a:r>
          </a:p>
        </p:txBody>
      </p:sp>
      <p:sp>
        <p:nvSpPr>
          <p:cNvPr id="4" name="Slide Number Placeholder 3">
            <a:extLst>
              <a:ext uri="{FF2B5EF4-FFF2-40B4-BE49-F238E27FC236}">
                <a16:creationId xmlns:a16="http://schemas.microsoft.com/office/drawing/2014/main" id="{836C82F2-7D7F-479A-B43C-562D46E148D8}"/>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337718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6A9F-36DB-4DDD-9D21-69758732C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A1EDB1-00EE-4AE8-9DC3-B4F84FE169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8AF749-66D6-4BD4-9E13-9C4581C04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F7D12-4A8B-4566-A904-590B9922B7AC}"/>
              </a:ext>
            </a:extLst>
          </p:cNvPr>
          <p:cNvSpPr>
            <a:spLocks noGrp="1"/>
          </p:cNvSpPr>
          <p:nvPr>
            <p:ph type="dt" sz="half" idx="10"/>
          </p:nvPr>
        </p:nvSpPr>
        <p:spPr/>
        <p:txBody>
          <a:bodyPr/>
          <a:lstStyle/>
          <a:p>
            <a:fld id="{75060916-9210-4F7F-800F-059DF457C92D}" type="datetime1">
              <a:rPr lang="en-US" smtClean="0"/>
              <a:t>10/15/2021</a:t>
            </a:fld>
            <a:endParaRPr lang="en-US"/>
          </a:p>
        </p:txBody>
      </p:sp>
      <p:sp>
        <p:nvSpPr>
          <p:cNvPr id="6" name="Footer Placeholder 5">
            <a:extLst>
              <a:ext uri="{FF2B5EF4-FFF2-40B4-BE49-F238E27FC236}">
                <a16:creationId xmlns:a16="http://schemas.microsoft.com/office/drawing/2014/main" id="{81CA2134-70D1-4562-82EE-7C983EB4F912}"/>
              </a:ext>
            </a:extLst>
          </p:cNvPr>
          <p:cNvSpPr>
            <a:spLocks noGrp="1"/>
          </p:cNvSpPr>
          <p:nvPr>
            <p:ph type="ftr" sz="quarter" idx="11"/>
          </p:nvPr>
        </p:nvSpPr>
        <p:spPr/>
        <p:txBody>
          <a:bodyPr/>
          <a:lstStyle/>
          <a:p>
            <a:r>
              <a:rPr lang="en-US"/>
              <a:t>MICRO-54</a:t>
            </a:r>
          </a:p>
        </p:txBody>
      </p:sp>
      <p:sp>
        <p:nvSpPr>
          <p:cNvPr id="7" name="Slide Number Placeholder 6">
            <a:extLst>
              <a:ext uri="{FF2B5EF4-FFF2-40B4-BE49-F238E27FC236}">
                <a16:creationId xmlns:a16="http://schemas.microsoft.com/office/drawing/2014/main" id="{4488E0C2-A849-42E2-8628-4284BB75EB01}"/>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1108912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E84B-5F2D-4BF4-BA76-A2688A74E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528BC8-408F-4A2B-AAD8-4AD15139C4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08717B-92E5-4413-A970-0A13E5EF7A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980292-066A-4002-8785-F9849B62A24F}"/>
              </a:ext>
            </a:extLst>
          </p:cNvPr>
          <p:cNvSpPr>
            <a:spLocks noGrp="1"/>
          </p:cNvSpPr>
          <p:nvPr>
            <p:ph type="dt" sz="half" idx="10"/>
          </p:nvPr>
        </p:nvSpPr>
        <p:spPr/>
        <p:txBody>
          <a:bodyPr/>
          <a:lstStyle/>
          <a:p>
            <a:fld id="{DFAA6CDF-5EA9-4046-8A4A-9150CE97FA31}" type="datetime1">
              <a:rPr lang="en-US" smtClean="0"/>
              <a:t>10/15/2021</a:t>
            </a:fld>
            <a:endParaRPr lang="en-US"/>
          </a:p>
        </p:txBody>
      </p:sp>
      <p:sp>
        <p:nvSpPr>
          <p:cNvPr id="6" name="Footer Placeholder 5">
            <a:extLst>
              <a:ext uri="{FF2B5EF4-FFF2-40B4-BE49-F238E27FC236}">
                <a16:creationId xmlns:a16="http://schemas.microsoft.com/office/drawing/2014/main" id="{B2CC76E3-CED5-4F74-B9B6-2F05D45ED444}"/>
              </a:ext>
            </a:extLst>
          </p:cNvPr>
          <p:cNvSpPr>
            <a:spLocks noGrp="1"/>
          </p:cNvSpPr>
          <p:nvPr>
            <p:ph type="ftr" sz="quarter" idx="11"/>
          </p:nvPr>
        </p:nvSpPr>
        <p:spPr/>
        <p:txBody>
          <a:bodyPr/>
          <a:lstStyle/>
          <a:p>
            <a:r>
              <a:rPr lang="en-US"/>
              <a:t>MICRO-54</a:t>
            </a:r>
          </a:p>
        </p:txBody>
      </p:sp>
      <p:sp>
        <p:nvSpPr>
          <p:cNvPr id="7" name="Slide Number Placeholder 6">
            <a:extLst>
              <a:ext uri="{FF2B5EF4-FFF2-40B4-BE49-F238E27FC236}">
                <a16:creationId xmlns:a16="http://schemas.microsoft.com/office/drawing/2014/main" id="{8CE91EFA-86D9-46F7-9294-F853B21FD517}"/>
              </a:ext>
            </a:extLst>
          </p:cNvPr>
          <p:cNvSpPr>
            <a:spLocks noGrp="1"/>
          </p:cNvSpPr>
          <p:nvPr>
            <p:ph type="sldNum" sz="quarter" idx="12"/>
          </p:nvPr>
        </p:nvSpPr>
        <p:spPr/>
        <p:txBody>
          <a:bodyPr/>
          <a:lstStyle/>
          <a:p>
            <a:fld id="{11D86C30-D2D0-49C7-ADE5-0DE684110034}" type="slidenum">
              <a:rPr lang="en-US" smtClean="0"/>
              <a:t>‹#›</a:t>
            </a:fld>
            <a:endParaRPr lang="en-US"/>
          </a:p>
        </p:txBody>
      </p:sp>
    </p:spTree>
    <p:extLst>
      <p:ext uri="{BB962C8B-B14F-4D97-AF65-F5344CB8AC3E}">
        <p14:creationId xmlns:p14="http://schemas.microsoft.com/office/powerpoint/2010/main" val="3226077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C27CE3-5AF9-48ED-9167-76741CB9B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A95E38-C0A3-4227-9FAE-6F76E74E63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14488-39F8-43BB-ADA4-81E0C5981D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6574F-0F8D-4893-A81B-25C774CA38E2}" type="datetime1">
              <a:rPr lang="en-US" smtClean="0"/>
              <a:t>10/15/2021</a:t>
            </a:fld>
            <a:endParaRPr lang="en-US"/>
          </a:p>
        </p:txBody>
      </p:sp>
      <p:sp>
        <p:nvSpPr>
          <p:cNvPr id="5" name="Footer Placeholder 4">
            <a:extLst>
              <a:ext uri="{FF2B5EF4-FFF2-40B4-BE49-F238E27FC236}">
                <a16:creationId xmlns:a16="http://schemas.microsoft.com/office/drawing/2014/main" id="{FBB4BF5E-BE2A-4FF6-B1B7-53CE084884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MICRO-54</a:t>
            </a:r>
          </a:p>
        </p:txBody>
      </p:sp>
      <p:sp>
        <p:nvSpPr>
          <p:cNvPr id="6" name="Slide Number Placeholder 5">
            <a:extLst>
              <a:ext uri="{FF2B5EF4-FFF2-40B4-BE49-F238E27FC236}">
                <a16:creationId xmlns:a16="http://schemas.microsoft.com/office/drawing/2014/main" id="{FA3484B9-09CB-478C-A9BA-0F4FC47BA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86C30-D2D0-49C7-ADE5-0DE684110034}" type="slidenum">
              <a:rPr lang="en-US" smtClean="0"/>
              <a:t>‹#›</a:t>
            </a:fld>
            <a:endParaRPr lang="en-US"/>
          </a:p>
        </p:txBody>
      </p:sp>
    </p:spTree>
    <p:extLst>
      <p:ext uri="{BB962C8B-B14F-4D97-AF65-F5344CB8AC3E}">
        <p14:creationId xmlns:p14="http://schemas.microsoft.com/office/powerpoint/2010/main" val="3440075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7" Type="http://schemas.openxmlformats.org/officeDocument/2006/relationships/image" Target="../media/image17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1.png"/><Relationship Id="rId4" Type="http://schemas.openxmlformats.org/officeDocument/2006/relationships/chart" Target="../charts/chart24.xml"/></Relationships>
</file>

<file path=ppt/slides/_rels/slide3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28.xml"/></Relationships>
</file>

<file path=ppt/slides/_rels/slide36.xml.rels><?xml version="1.0" encoding="UTF-8" standalone="yes"?>
<Relationships xmlns="http://schemas.openxmlformats.org/package/2006/relationships"><Relationship Id="rId3" Type="http://schemas.openxmlformats.org/officeDocument/2006/relationships/chart" Target="../charts/chart29.xml"/><Relationship Id="rId7" Type="http://schemas.openxmlformats.org/officeDocument/2006/relationships/image" Target="../media/image17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hart" Target="../charts/chart31.xml"/><Relationship Id="rId4" Type="http://schemas.openxmlformats.org/officeDocument/2006/relationships/chart" Target="../charts/chart30.xml"/></Relationships>
</file>

<file path=ppt/slides/_rels/slide37.xml.rels><?xml version="1.0" encoding="UTF-8" standalone="yes"?>
<Relationships xmlns="http://schemas.openxmlformats.org/package/2006/relationships"><Relationship Id="rId3" Type="http://schemas.openxmlformats.org/officeDocument/2006/relationships/chart" Target="../charts/chart32.xml"/><Relationship Id="rId7" Type="http://schemas.openxmlformats.org/officeDocument/2006/relationships/image" Target="../media/image17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hart" Target="../charts/chart34.xml"/><Relationship Id="rId4" Type="http://schemas.openxmlformats.org/officeDocument/2006/relationships/chart" Target="../charts/chart33.xml"/></Relationships>
</file>

<file path=ppt/slides/_rels/slide38.xml.rels><?xml version="1.0" encoding="UTF-8" standalone="yes"?>
<Relationships xmlns="http://schemas.openxmlformats.org/package/2006/relationships"><Relationship Id="rId3" Type="http://schemas.openxmlformats.org/officeDocument/2006/relationships/chart" Target="../charts/chart35.xml"/><Relationship Id="rId7" Type="http://schemas.openxmlformats.org/officeDocument/2006/relationships/image" Target="../media/image17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hart" Target="../charts/chart37.xml"/><Relationship Id="rId4" Type="http://schemas.openxmlformats.org/officeDocument/2006/relationships/chart" Target="../charts/chart36.xml"/></Relationships>
</file>

<file path=ppt/slides/_rels/slide39.xml.rels><?xml version="1.0" encoding="UTF-8" standalone="yes"?>
<Relationships xmlns="http://schemas.openxmlformats.org/package/2006/relationships"><Relationship Id="rId3" Type="http://schemas.openxmlformats.org/officeDocument/2006/relationships/chart" Target="../charts/chart38.xml"/><Relationship Id="rId7" Type="http://schemas.openxmlformats.org/officeDocument/2006/relationships/image" Target="../media/image17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hart" Target="../charts/chart40.xml"/><Relationship Id="rId4" Type="http://schemas.openxmlformats.org/officeDocument/2006/relationships/chart" Target="../charts/char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1.xml"/><Relationship Id="rId7" Type="http://schemas.openxmlformats.org/officeDocument/2006/relationships/image" Target="../media/image17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hart" Target="../charts/chart43.xml"/><Relationship Id="rId4" Type="http://schemas.openxmlformats.org/officeDocument/2006/relationships/chart" Target="../charts/chart4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package" Target="../embeddings/Microsoft_Excel_Worksheet5.xlsx"/></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46.xml"/></Relationships>
</file>

<file path=ppt/slides/_rels/slide5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chart" Target="../charts/chart49.xml"/><Relationship Id="rId4" Type="http://schemas.openxmlformats.org/officeDocument/2006/relationships/chart" Target="../charts/chart48.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53.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5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56.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5281/zenodo.5398781" TargetMode="External"/><Relationship Id="rId7"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github.com/accel-sim/accel-sim-framework"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5281/zenodo.5398781"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vijayk@u.northwestern.edu"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chart" Target="../charts/chart60.xml"/><Relationship Id="rId4" Type="http://schemas.openxmlformats.org/officeDocument/2006/relationships/image" Target="../media/image240.png"/></Relationships>
</file>

<file path=ppt/slides/_rels/slide68.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0.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chart" Target="../charts/chart65.xml"/><Relationship Id="rId5" Type="http://schemas.openxmlformats.org/officeDocument/2006/relationships/chart" Target="../charts/chart64.xml"/><Relationship Id="rId4" Type="http://schemas.openxmlformats.org/officeDocument/2006/relationships/chart" Target="../charts/chart6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B60383-3892-4147-A8D9-49AE1B8F7AA6}"/>
              </a:ext>
            </a:extLst>
          </p:cNvPr>
          <p:cNvSpPr>
            <a:spLocks noGrp="1"/>
          </p:cNvSpPr>
          <p:nvPr>
            <p:ph type="ctrTitle"/>
          </p:nvPr>
        </p:nvSpPr>
        <p:spPr>
          <a:xfrm>
            <a:off x="453812" y="857057"/>
            <a:ext cx="11284377" cy="1368724"/>
          </a:xfrm>
        </p:spPr>
        <p:txBody>
          <a:bodyPr>
            <a:noAutofit/>
          </a:bodyPr>
          <a:lstStyle/>
          <a:p>
            <a:r>
              <a:rPr lang="en-GB" sz="4800" b="1" dirty="0">
                <a:solidFill>
                  <a:schemeClr val="tx1">
                    <a:lumMod val="75000"/>
                    <a:lumOff val="25000"/>
                  </a:schemeClr>
                </a:solidFill>
              </a:rPr>
              <a:t>AccelWattch: A Power Modeling Framework for Modern GPUs</a:t>
            </a:r>
            <a:endParaRPr lang="en-US" sz="4800" b="1" dirty="0">
              <a:solidFill>
                <a:schemeClr val="tx1">
                  <a:lumMod val="75000"/>
                  <a:lumOff val="25000"/>
                </a:schemeClr>
              </a:solidFill>
            </a:endParaRPr>
          </a:p>
        </p:txBody>
      </p:sp>
      <p:sp>
        <p:nvSpPr>
          <p:cNvPr id="7" name="Subtitle 2">
            <a:extLst>
              <a:ext uri="{FF2B5EF4-FFF2-40B4-BE49-F238E27FC236}">
                <a16:creationId xmlns:a16="http://schemas.microsoft.com/office/drawing/2014/main" id="{E709C2CE-EA0C-4EDB-88B0-E415ECBFD14B}"/>
              </a:ext>
            </a:extLst>
          </p:cNvPr>
          <p:cNvSpPr>
            <a:spLocks noGrp="1"/>
          </p:cNvSpPr>
          <p:nvPr>
            <p:ph type="subTitle" idx="1"/>
          </p:nvPr>
        </p:nvSpPr>
        <p:spPr>
          <a:xfrm>
            <a:off x="263047" y="2543746"/>
            <a:ext cx="11757255" cy="1265172"/>
          </a:xfrm>
        </p:spPr>
        <p:txBody>
          <a:bodyPr>
            <a:normAutofit/>
          </a:bodyPr>
          <a:lstStyle/>
          <a:p>
            <a:r>
              <a:rPr lang="en-US" sz="2800" u="sng" dirty="0">
                <a:solidFill>
                  <a:schemeClr val="tx1">
                    <a:lumMod val="75000"/>
                    <a:lumOff val="25000"/>
                  </a:schemeClr>
                </a:solidFill>
                <a:latin typeface="+mj-lt"/>
              </a:rPr>
              <a:t>Vijay Kandiah</a:t>
            </a:r>
            <a:r>
              <a:rPr lang="en-US" sz="2800" dirty="0">
                <a:solidFill>
                  <a:schemeClr val="tx1">
                    <a:lumMod val="75000"/>
                    <a:lumOff val="25000"/>
                  </a:schemeClr>
                </a:solidFill>
                <a:latin typeface="+mj-lt"/>
              </a:rPr>
              <a:t>, Scott </a:t>
            </a:r>
            <a:r>
              <a:rPr lang="en-US" sz="2800" dirty="0" err="1">
                <a:solidFill>
                  <a:schemeClr val="tx1">
                    <a:lumMod val="75000"/>
                    <a:lumOff val="25000"/>
                  </a:schemeClr>
                </a:solidFill>
                <a:latin typeface="+mj-lt"/>
              </a:rPr>
              <a:t>Peverelle</a:t>
            </a:r>
            <a:r>
              <a:rPr lang="en-US" sz="2800" dirty="0">
                <a:solidFill>
                  <a:schemeClr val="tx1">
                    <a:lumMod val="75000"/>
                    <a:lumOff val="25000"/>
                  </a:schemeClr>
                </a:solidFill>
                <a:latin typeface="+mj-lt"/>
              </a:rPr>
              <a:t>, Mahmoud </a:t>
            </a:r>
            <a:r>
              <a:rPr lang="en-US" sz="2800" dirty="0" err="1">
                <a:solidFill>
                  <a:schemeClr val="tx1">
                    <a:lumMod val="75000"/>
                    <a:lumOff val="25000"/>
                  </a:schemeClr>
                </a:solidFill>
                <a:latin typeface="+mj-lt"/>
              </a:rPr>
              <a:t>Khairy</a:t>
            </a:r>
            <a:r>
              <a:rPr lang="en-US" sz="2800" dirty="0">
                <a:solidFill>
                  <a:schemeClr val="tx1">
                    <a:lumMod val="75000"/>
                    <a:lumOff val="25000"/>
                  </a:schemeClr>
                </a:solidFill>
                <a:latin typeface="+mj-lt"/>
              </a:rPr>
              <a:t>, </a:t>
            </a:r>
            <a:r>
              <a:rPr lang="en-US" sz="2800" dirty="0" err="1">
                <a:solidFill>
                  <a:schemeClr val="tx1">
                    <a:lumMod val="75000"/>
                    <a:lumOff val="25000"/>
                  </a:schemeClr>
                </a:solidFill>
                <a:latin typeface="+mj-lt"/>
              </a:rPr>
              <a:t>Junrui</a:t>
            </a:r>
            <a:r>
              <a:rPr lang="en-US" sz="2800" dirty="0">
                <a:solidFill>
                  <a:schemeClr val="tx1">
                    <a:lumMod val="75000"/>
                    <a:lumOff val="25000"/>
                  </a:schemeClr>
                </a:solidFill>
                <a:latin typeface="+mj-lt"/>
              </a:rPr>
              <a:t> Pan, </a:t>
            </a:r>
            <a:r>
              <a:rPr lang="en-US" sz="2800" dirty="0" err="1">
                <a:solidFill>
                  <a:schemeClr val="tx1">
                    <a:lumMod val="75000"/>
                    <a:lumOff val="25000"/>
                  </a:schemeClr>
                </a:solidFill>
                <a:latin typeface="+mj-lt"/>
              </a:rPr>
              <a:t>Amogh</a:t>
            </a:r>
            <a:r>
              <a:rPr lang="en-US" sz="2800" dirty="0">
                <a:solidFill>
                  <a:schemeClr val="tx1">
                    <a:lumMod val="75000"/>
                    <a:lumOff val="25000"/>
                  </a:schemeClr>
                </a:solidFill>
                <a:latin typeface="+mj-lt"/>
              </a:rPr>
              <a:t> Manjunath, Timothy G. Rogers, Tor M. Aamodt, Nikos Hardavellas</a:t>
            </a:r>
          </a:p>
          <a:p>
            <a:endParaRPr lang="en-US" sz="3600" dirty="0">
              <a:solidFill>
                <a:schemeClr val="tx1">
                  <a:lumMod val="75000"/>
                  <a:lumOff val="25000"/>
                </a:schemeClr>
              </a:solidFill>
            </a:endParaRPr>
          </a:p>
        </p:txBody>
      </p:sp>
      <p:pic>
        <p:nvPicPr>
          <p:cNvPr id="8" name="Picture 7">
            <a:extLst>
              <a:ext uri="{FF2B5EF4-FFF2-40B4-BE49-F238E27FC236}">
                <a16:creationId xmlns:a16="http://schemas.microsoft.com/office/drawing/2014/main" id="{249875F5-F1A2-4B47-811C-73581DD910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91" y="3329138"/>
            <a:ext cx="2665360" cy="1500829"/>
          </a:xfrm>
          <a:prstGeom prst="rect">
            <a:avLst/>
          </a:prstGeom>
        </p:spPr>
      </p:pic>
      <p:pic>
        <p:nvPicPr>
          <p:cNvPr id="9" name="Picture 8" descr="Text&#10;&#10;Description automatically generated">
            <a:extLst>
              <a:ext uri="{FF2B5EF4-FFF2-40B4-BE49-F238E27FC236}">
                <a16:creationId xmlns:a16="http://schemas.microsoft.com/office/drawing/2014/main" id="{6EBB68A3-4410-41A5-92D3-CE05C39111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74" r="33643" b="41262"/>
          <a:stretch/>
        </p:blipFill>
        <p:spPr>
          <a:xfrm>
            <a:off x="71491" y="4623367"/>
            <a:ext cx="2171040" cy="2151244"/>
          </a:xfrm>
          <a:prstGeom prst="rect">
            <a:avLst/>
          </a:prstGeom>
        </p:spPr>
      </p:pic>
      <p:pic>
        <p:nvPicPr>
          <p:cNvPr id="10" name="Picture 9">
            <a:extLst>
              <a:ext uri="{FF2B5EF4-FFF2-40B4-BE49-F238E27FC236}">
                <a16:creationId xmlns:a16="http://schemas.microsoft.com/office/drawing/2014/main" id="{39BC1907-A373-4DC0-B7F3-202E59AF56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2465" y="5627167"/>
            <a:ext cx="1163103" cy="1169183"/>
          </a:xfrm>
          <a:prstGeom prst="rect">
            <a:avLst/>
          </a:prstGeom>
        </p:spPr>
      </p:pic>
      <p:pic>
        <p:nvPicPr>
          <p:cNvPr id="11" name="Picture 10">
            <a:extLst>
              <a:ext uri="{FF2B5EF4-FFF2-40B4-BE49-F238E27FC236}">
                <a16:creationId xmlns:a16="http://schemas.microsoft.com/office/drawing/2014/main" id="{56A584AB-FEE4-4F71-AD9F-290E8436FA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3629" y="5882707"/>
            <a:ext cx="1386720" cy="913643"/>
          </a:xfrm>
          <a:prstGeom prst="rect">
            <a:avLst/>
          </a:prstGeom>
        </p:spPr>
      </p:pic>
      <p:pic>
        <p:nvPicPr>
          <p:cNvPr id="12" name="Picture 11" descr="A picture containing knife&#10;&#10;Description automatically generated">
            <a:extLst>
              <a:ext uri="{FF2B5EF4-FFF2-40B4-BE49-F238E27FC236}">
                <a16:creationId xmlns:a16="http://schemas.microsoft.com/office/drawing/2014/main" id="{5F7A1FE5-3746-4A83-AE8F-1181390E063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3331" y="3581879"/>
            <a:ext cx="3416311" cy="1181709"/>
          </a:xfrm>
          <a:prstGeom prst="rect">
            <a:avLst/>
          </a:prstGeom>
        </p:spPr>
      </p:pic>
      <p:pic>
        <p:nvPicPr>
          <p:cNvPr id="13" name="Picture 12" descr="A close up of a logo&#10;&#10;Description automatically generated">
            <a:extLst>
              <a:ext uri="{FF2B5EF4-FFF2-40B4-BE49-F238E27FC236}">
                <a16:creationId xmlns:a16="http://schemas.microsoft.com/office/drawing/2014/main" id="{205F5818-22DC-4197-AB0E-174D606D3532}"/>
              </a:ext>
            </a:extLst>
          </p:cNvPr>
          <p:cNvPicPr>
            <a:picLocks noChangeAspect="1"/>
          </p:cNvPicPr>
          <p:nvPr/>
        </p:nvPicPr>
        <p:blipFill rotWithShape="1">
          <a:blip r:embed="rId8">
            <a:extLst>
              <a:ext uri="{28A0092B-C50C-407E-A947-70E740481C1C}">
                <a14:useLocalDpi xmlns:a14="http://schemas.microsoft.com/office/drawing/2010/main" val="0"/>
              </a:ext>
            </a:extLst>
          </a:blip>
          <a:srcRect r="54831"/>
          <a:stretch/>
        </p:blipFill>
        <p:spPr>
          <a:xfrm>
            <a:off x="9711405" y="4609906"/>
            <a:ext cx="2409105" cy="883933"/>
          </a:xfrm>
          <a:prstGeom prst="rect">
            <a:avLst/>
          </a:prstGeom>
        </p:spPr>
      </p:pic>
      <p:sp>
        <p:nvSpPr>
          <p:cNvPr id="14" name="Title 1">
            <a:extLst>
              <a:ext uri="{FF2B5EF4-FFF2-40B4-BE49-F238E27FC236}">
                <a16:creationId xmlns:a16="http://schemas.microsoft.com/office/drawing/2014/main" id="{EEBECE27-CA5F-4DD2-AC4B-12636CC6021D}"/>
              </a:ext>
            </a:extLst>
          </p:cNvPr>
          <p:cNvSpPr txBox="1">
            <a:spLocks/>
          </p:cNvSpPr>
          <p:nvPr/>
        </p:nvSpPr>
        <p:spPr>
          <a:xfrm>
            <a:off x="2711799" y="4213249"/>
            <a:ext cx="6347554" cy="2151244"/>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r>
              <a:rPr lang="en-GB" sz="2800" dirty="0">
                <a:solidFill>
                  <a:schemeClr val="tx1">
                    <a:lumMod val="75000"/>
                    <a:lumOff val="25000"/>
                  </a:schemeClr>
                </a:solidFill>
                <a:latin typeface="+mj-lt"/>
              </a:rPr>
              <a:t>MICRO’21</a:t>
            </a:r>
            <a:br>
              <a:rPr lang="en-GB" sz="2800" dirty="0">
                <a:solidFill>
                  <a:schemeClr val="tx1">
                    <a:lumMod val="75000"/>
                    <a:lumOff val="25000"/>
                  </a:schemeClr>
                </a:solidFill>
                <a:latin typeface="+mj-lt"/>
              </a:rPr>
            </a:br>
            <a:r>
              <a:rPr lang="en-GB" sz="2800" dirty="0">
                <a:solidFill>
                  <a:schemeClr val="tx1">
                    <a:lumMod val="75000"/>
                    <a:lumOff val="25000"/>
                  </a:schemeClr>
                </a:solidFill>
                <a:latin typeface="+mj-lt"/>
              </a:rPr>
              <a:t>54</a:t>
            </a:r>
            <a:r>
              <a:rPr lang="en-GB" sz="2800" baseline="30000" dirty="0">
                <a:solidFill>
                  <a:schemeClr val="tx1">
                    <a:lumMod val="75000"/>
                    <a:lumOff val="25000"/>
                  </a:schemeClr>
                </a:solidFill>
                <a:latin typeface="+mj-lt"/>
              </a:rPr>
              <a:t>th </a:t>
            </a:r>
            <a:r>
              <a:rPr lang="en-GB" sz="2800" dirty="0">
                <a:solidFill>
                  <a:schemeClr val="tx1">
                    <a:lumMod val="75000"/>
                    <a:lumOff val="25000"/>
                  </a:schemeClr>
                </a:solidFill>
                <a:latin typeface="+mj-lt"/>
              </a:rPr>
              <a:t>Annual IEEE/ACM International Symposium on Microarchitecture</a:t>
            </a:r>
          </a:p>
          <a:p>
            <a:r>
              <a:rPr lang="en-GB" sz="2800" dirty="0">
                <a:solidFill>
                  <a:schemeClr val="tx1">
                    <a:lumMod val="75000"/>
                    <a:lumOff val="25000"/>
                  </a:schemeClr>
                </a:solidFill>
                <a:latin typeface="+mj-lt"/>
              </a:rPr>
              <a:t>October 18-21, 2021</a:t>
            </a:r>
          </a:p>
          <a:p>
            <a:r>
              <a:rPr lang="en-GB" sz="2800" dirty="0">
                <a:solidFill>
                  <a:schemeClr val="tx1">
                    <a:lumMod val="75000"/>
                    <a:lumOff val="25000"/>
                  </a:schemeClr>
                </a:solidFill>
                <a:latin typeface="+mj-lt"/>
              </a:rPr>
              <a:t>Virtual Event, Greece</a:t>
            </a:r>
            <a:endParaRPr lang="en-US" sz="2800" dirty="0">
              <a:solidFill>
                <a:schemeClr val="tx1">
                  <a:lumMod val="75000"/>
                  <a:lumOff val="25000"/>
                </a:schemeClr>
              </a:solidFill>
              <a:latin typeface="+mj-lt"/>
            </a:endParaRPr>
          </a:p>
        </p:txBody>
      </p:sp>
    </p:spTree>
    <p:extLst>
      <p:ext uri="{BB962C8B-B14F-4D97-AF65-F5344CB8AC3E}">
        <p14:creationId xmlns:p14="http://schemas.microsoft.com/office/powerpoint/2010/main" val="141750054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a:extLst>
              <a:ext uri="{FF2B5EF4-FFF2-40B4-BE49-F238E27FC236}">
                <a16:creationId xmlns:a16="http://schemas.microsoft.com/office/drawing/2014/main" id="{171C1817-EE58-3A4A-A266-6F27794D6BE7}"/>
              </a:ext>
            </a:extLst>
          </p:cNvPr>
          <p:cNvGraphicFramePr>
            <a:graphicFrameLocks/>
          </p:cNvGraphicFramePr>
          <p:nvPr/>
        </p:nvGraphicFramePr>
        <p:xfrm>
          <a:off x="6791202" y="3125142"/>
          <a:ext cx="6754004" cy="3263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a:extLst>
              <a:ext uri="{FF2B5EF4-FFF2-40B4-BE49-F238E27FC236}">
                <a16:creationId xmlns:a16="http://schemas.microsoft.com/office/drawing/2014/main" id="{7B5D47ED-DE4F-9148-8087-AC254F878C7F}"/>
              </a:ext>
            </a:extLst>
          </p:cNvPr>
          <p:cNvGraphicFramePr>
            <a:graphicFrameLocks/>
          </p:cNvGraphicFramePr>
          <p:nvPr>
            <p:extLst>
              <p:ext uri="{D42A27DB-BD31-4B8C-83A1-F6EECF244321}">
                <p14:modId xmlns:p14="http://schemas.microsoft.com/office/powerpoint/2010/main" val="2277425088"/>
              </p:ext>
            </p:extLst>
          </p:nvPr>
        </p:nvGraphicFramePr>
        <p:xfrm>
          <a:off x="38396" y="3125143"/>
          <a:ext cx="6752806" cy="326318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DVFS-Aware Constant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10</a:t>
            </a:fld>
            <a:endParaRPr lang="en-US"/>
          </a:p>
        </p:txBody>
      </p:sp>
      <p:grpSp>
        <p:nvGrpSpPr>
          <p:cNvPr id="4" name="Group 3">
            <a:extLst>
              <a:ext uri="{FF2B5EF4-FFF2-40B4-BE49-F238E27FC236}">
                <a16:creationId xmlns:a16="http://schemas.microsoft.com/office/drawing/2014/main" id="{B585B70D-B6CA-46AB-B610-2CB8313DE0FE}"/>
              </a:ext>
            </a:extLst>
          </p:cNvPr>
          <p:cNvGrpSpPr/>
          <p:nvPr/>
        </p:nvGrpSpPr>
        <p:grpSpPr>
          <a:xfrm>
            <a:off x="147873" y="1236964"/>
            <a:ext cx="6206497" cy="1774536"/>
            <a:chOff x="3352799" y="2913273"/>
            <a:chExt cx="6206497" cy="1774536"/>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7B70DD-D1A7-4706-BC52-8C841EACFD6B}"/>
                    </a:ext>
                  </a:extLst>
                </p:cNvPr>
                <p:cNvSpPr txBox="1"/>
                <p:nvPr/>
              </p:nvSpPr>
              <p:spPr>
                <a:xfrm>
                  <a:off x="3352799" y="3573080"/>
                  <a:ext cx="6206497" cy="11147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𝑡𝑜𝑡𝑎𝑙</m:t>
                            </m:r>
                          </m:sub>
                        </m:sSub>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𝑚𝐶</m:t>
                        </m:r>
                        <m:sSup>
                          <m:sSupPr>
                            <m:ctrlPr>
                              <a:rPr lang="en-US" sz="3000" b="0" i="1" smtClean="0">
                                <a:latin typeface="Cambria Math" panose="02040503050406030204" pitchFamily="18" charset="0"/>
                                <a:ea typeface="Cambria Math" panose="02040503050406030204" pitchFamily="18" charset="0"/>
                              </a:rPr>
                            </m:ctrlPr>
                          </m:sSupPr>
                          <m:e>
                            <m:r>
                              <a:rPr lang="en-US" sz="3000" b="0" i="1" smtClean="0">
                                <a:latin typeface="Cambria Math" panose="02040503050406030204" pitchFamily="18" charset="0"/>
                                <a:ea typeface="Cambria Math" panose="02040503050406030204" pitchFamily="18" charset="0"/>
                              </a:rPr>
                              <m:t>𝑉</m:t>
                            </m:r>
                          </m:e>
                          <m:sup>
                            <m:r>
                              <a:rPr lang="en-US" sz="3000" b="0" i="1" smtClean="0">
                                <a:latin typeface="Cambria Math" panose="02040503050406030204" pitchFamily="18" charset="0"/>
                                <a:ea typeface="Cambria Math" panose="02040503050406030204" pitchFamily="18" charset="0"/>
                              </a:rPr>
                              <m:t>2</m:t>
                            </m:r>
                          </m:sup>
                        </m:sSup>
                        <m:r>
                          <a:rPr lang="en-US" sz="3000" b="0" i="1" smtClean="0">
                            <a:latin typeface="Cambria Math" panose="02040503050406030204" pitchFamily="18" charset="0"/>
                            <a:ea typeface="Cambria Math" panose="02040503050406030204" pitchFamily="18" charset="0"/>
                          </a:rPr>
                          <m:t>𝑓</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𝑛𝑉</m:t>
                        </m:r>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𝑐𝑜𝑛𝑠𝑡</m:t>
                            </m:r>
                          </m:sub>
                        </m:sSub>
                      </m:oMath>
                    </m:oMathPara>
                  </a14:m>
                  <a:endParaRPr lang="en-US" sz="3000" dirty="0"/>
                </a:p>
                <a:p>
                  <a:pPr/>
                  <a14:m>
                    <m:oMathPara xmlns:m="http://schemas.openxmlformats.org/officeDocument/2006/math">
                      <m:oMathParaPr>
                        <m:jc m:val="centerGroup"/>
                      </m:oMathParaPr>
                      <m:oMath xmlns:m="http://schemas.openxmlformats.org/officeDocument/2006/math">
                        <m:sSub>
                          <m:sSubPr>
                            <m:ctrlPr>
                              <a:rPr lang="en-US" sz="3000" i="1">
                                <a:latin typeface="Cambria Math" panose="02040503050406030204" pitchFamily="18" charset="0"/>
                              </a:rPr>
                            </m:ctrlPr>
                          </m:sSubPr>
                          <m:e>
                            <m:r>
                              <a:rPr lang="en-US" sz="3000" i="1">
                                <a:latin typeface="Cambria Math" panose="02040503050406030204" pitchFamily="18" charset="0"/>
                              </a:rPr>
                              <m:t>𝑃</m:t>
                            </m:r>
                          </m:e>
                          <m:sub>
                            <m:r>
                              <a:rPr lang="en-US" sz="3000" i="1">
                                <a:latin typeface="Cambria Math" panose="02040503050406030204" pitchFamily="18" charset="0"/>
                              </a:rPr>
                              <m:t>𝑡𝑜𝑡𝑎𝑙</m:t>
                            </m:r>
                          </m:sub>
                        </m:sSub>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𝑓</m:t>
                        </m:r>
                        <m:r>
                          <a:rPr lang="en-US" sz="3000" i="1">
                            <a:latin typeface="Cambria Math" panose="02040503050406030204" pitchFamily="18" charset="0"/>
                            <a:ea typeface="Cambria Math" panose="02040503050406030204" pitchFamily="18" charset="0"/>
                          </a:rPr>
                          <m:t>⟹</m:t>
                        </m:r>
                        <m:func>
                          <m:funcPr>
                            <m:ctrlPr>
                              <a:rPr lang="en-US" sz="3000" i="1">
                                <a:latin typeface="Cambria Math" panose="02040503050406030204" pitchFamily="18" charset="0"/>
                              </a:rPr>
                            </m:ctrlPr>
                          </m:funcPr>
                          <m:fName>
                            <m:limLow>
                              <m:limLowPr>
                                <m:ctrlPr>
                                  <a:rPr lang="en-US" sz="3000" i="1">
                                    <a:latin typeface="Cambria Math" panose="02040503050406030204" pitchFamily="18" charset="0"/>
                                  </a:rPr>
                                </m:ctrlPr>
                              </m:limLowPr>
                              <m:e>
                                <m:r>
                                  <m:rPr>
                                    <m:sty m:val="p"/>
                                  </m:rPr>
                                  <a:rPr lang="en-US" sz="3000">
                                    <a:latin typeface="Cambria Math" panose="02040503050406030204" pitchFamily="18" charset="0"/>
                                  </a:rPr>
                                  <m:t>lim</m:t>
                                </m:r>
                              </m:e>
                              <m:lim>
                                <m:r>
                                  <a:rPr lang="en-US" sz="3000" i="1">
                                    <a:latin typeface="Cambria Math" panose="02040503050406030204" pitchFamily="18" charset="0"/>
                                  </a:rPr>
                                  <m:t>𝑓</m:t>
                                </m:r>
                                <m:r>
                                  <a:rPr lang="en-US" sz="3000" i="1">
                                    <a:latin typeface="Cambria Math" panose="02040503050406030204" pitchFamily="18" charset="0"/>
                                    <a:ea typeface="Cambria Math" panose="02040503050406030204" pitchFamily="18" charset="0"/>
                                  </a:rPr>
                                  <m:t>→0</m:t>
                                </m:r>
                              </m:lim>
                            </m:limLow>
                          </m:fName>
                          <m:e>
                            <m:sSub>
                              <m:sSubPr>
                                <m:ctrlPr>
                                  <a:rPr lang="en-US" sz="3000" i="1">
                                    <a:latin typeface="Cambria Math" panose="02040503050406030204" pitchFamily="18" charset="0"/>
                                  </a:rPr>
                                </m:ctrlPr>
                              </m:sSubPr>
                              <m:e>
                                <m:r>
                                  <a:rPr lang="en-US" sz="3000" i="1">
                                    <a:latin typeface="Cambria Math" panose="02040503050406030204" pitchFamily="18" charset="0"/>
                                  </a:rPr>
                                  <m:t>𝑃</m:t>
                                </m:r>
                              </m:e>
                              <m:sub>
                                <m:r>
                                  <a:rPr lang="en-US" sz="3000" i="1">
                                    <a:latin typeface="Cambria Math" panose="02040503050406030204" pitchFamily="18" charset="0"/>
                                  </a:rPr>
                                  <m:t>𝑡𝑜𝑡𝑎𝑙</m:t>
                                </m:r>
                              </m:sub>
                            </m:sSub>
                          </m:e>
                        </m:func>
                        <m:r>
                          <a:rPr lang="en-US" sz="3000" i="1">
                            <a:latin typeface="Cambria Math" panose="02040503050406030204" pitchFamily="18" charset="0"/>
                          </a:rPr>
                          <m:t>=</m:t>
                        </m:r>
                        <m:sSub>
                          <m:sSubPr>
                            <m:ctrlPr>
                              <a:rPr lang="en-US" sz="3000" i="1" smtClean="0">
                                <a:solidFill>
                                  <a:schemeClr val="accent2"/>
                                </a:solidFill>
                                <a:latin typeface="Cambria Math" panose="02040503050406030204" pitchFamily="18" charset="0"/>
                              </a:rPr>
                            </m:ctrlPr>
                          </m:sSubPr>
                          <m:e>
                            <m:r>
                              <a:rPr lang="en-US" sz="3000" i="1">
                                <a:solidFill>
                                  <a:schemeClr val="accent2"/>
                                </a:solidFill>
                                <a:latin typeface="Cambria Math" panose="02040503050406030204" pitchFamily="18" charset="0"/>
                              </a:rPr>
                              <m:t>𝑛𝑉</m:t>
                            </m:r>
                            <m:r>
                              <a:rPr lang="en-US" sz="3000" i="1">
                                <a:solidFill>
                                  <a:schemeClr val="accent2"/>
                                </a:solidFill>
                                <a:latin typeface="Cambria Math" panose="02040503050406030204" pitchFamily="18" charset="0"/>
                              </a:rPr>
                              <m:t>+</m:t>
                            </m:r>
                            <m:r>
                              <a:rPr lang="en-US" sz="3000" i="1">
                                <a:solidFill>
                                  <a:schemeClr val="accent2"/>
                                </a:solidFill>
                                <a:latin typeface="Cambria Math" panose="02040503050406030204" pitchFamily="18" charset="0"/>
                              </a:rPr>
                              <m:t>𝑃</m:t>
                            </m:r>
                          </m:e>
                          <m:sub>
                            <m:r>
                              <a:rPr lang="en-US" sz="3000" i="1">
                                <a:solidFill>
                                  <a:schemeClr val="accent2"/>
                                </a:solidFill>
                                <a:latin typeface="Cambria Math" panose="02040503050406030204" pitchFamily="18" charset="0"/>
                              </a:rPr>
                              <m:t>𝑐𝑜𝑛𝑠𝑡</m:t>
                            </m:r>
                          </m:sub>
                        </m:sSub>
                      </m:oMath>
                    </m:oMathPara>
                  </a14:m>
                  <a:endParaRPr lang="en-US" sz="3000" dirty="0"/>
                </a:p>
              </p:txBody>
            </p:sp>
          </mc:Choice>
          <mc:Fallback xmlns="">
            <p:sp>
              <p:nvSpPr>
                <p:cNvPr id="7" name="TextBox 6">
                  <a:extLst>
                    <a:ext uri="{FF2B5EF4-FFF2-40B4-BE49-F238E27FC236}">
                      <a16:creationId xmlns:a16="http://schemas.microsoft.com/office/drawing/2014/main" id="{657B70DD-D1A7-4706-BC52-8C841EACFD6B}"/>
                    </a:ext>
                  </a:extLst>
                </p:cNvPr>
                <p:cNvSpPr txBox="1">
                  <a:spLocks noRot="1" noChangeAspect="1" noMove="1" noResize="1" noEditPoints="1" noAdjustHandles="1" noChangeArrowheads="1" noChangeShapeType="1" noTextEdit="1"/>
                </p:cNvSpPr>
                <p:nvPr/>
              </p:nvSpPr>
              <p:spPr>
                <a:xfrm>
                  <a:off x="3352799" y="3573080"/>
                  <a:ext cx="6206497" cy="1114729"/>
                </a:xfrm>
                <a:prstGeom prst="rect">
                  <a:avLst/>
                </a:prstGeom>
                <a:blipFill>
                  <a:blip r:embed="rId5"/>
                  <a:stretch>
                    <a:fillRect l="-1837" t="-1124" r="-816" b="-1011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AB09ED0-1B67-4206-8274-67F93A07F865}"/>
                </a:ext>
              </a:extLst>
            </p:cNvPr>
            <p:cNvSpPr/>
            <p:nvPr/>
          </p:nvSpPr>
          <p:spPr>
            <a:xfrm>
              <a:off x="5364239" y="3573081"/>
              <a:ext cx="1241291" cy="4616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7C04B07-6424-424F-936F-EBCB91E79066}"/>
                </a:ext>
              </a:extLst>
            </p:cNvPr>
            <p:cNvCxnSpPr>
              <a:cxnSpLocks/>
              <a:stCxn id="21" idx="2"/>
              <a:endCxn id="8" idx="0"/>
            </p:cNvCxnSpPr>
            <p:nvPr/>
          </p:nvCxnSpPr>
          <p:spPr>
            <a:xfrm>
              <a:off x="5303811" y="3329420"/>
              <a:ext cx="681074" cy="24366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C1A983-A1F0-49D8-929B-7C843F0C2FC7}"/>
                </a:ext>
              </a:extLst>
            </p:cNvPr>
            <p:cNvSpPr txBox="1"/>
            <p:nvPr/>
          </p:nvSpPr>
          <p:spPr>
            <a:xfrm>
              <a:off x="4406380" y="2929310"/>
              <a:ext cx="1794862" cy="400110"/>
            </a:xfrm>
            <a:prstGeom prst="rect">
              <a:avLst/>
            </a:prstGeom>
            <a:noFill/>
          </p:spPr>
          <p:txBody>
            <a:bodyPr wrap="square" rtlCol="0">
              <a:spAutoFit/>
            </a:bodyPr>
            <a:lstStyle/>
            <a:p>
              <a:r>
                <a:rPr lang="en-US" sz="2000" dirty="0">
                  <a:solidFill>
                    <a:schemeClr val="accent1"/>
                  </a:solidFill>
                </a:rPr>
                <a:t>Dynamic Power</a:t>
              </a:r>
            </a:p>
          </p:txBody>
        </p:sp>
        <p:sp>
          <p:nvSpPr>
            <p:cNvPr id="23" name="Rectangle 22">
              <a:extLst>
                <a:ext uri="{FF2B5EF4-FFF2-40B4-BE49-F238E27FC236}">
                  <a16:creationId xmlns:a16="http://schemas.microsoft.com/office/drawing/2014/main" id="{4B0681C6-07B3-438F-BC0C-51F89D48446D}"/>
                </a:ext>
              </a:extLst>
            </p:cNvPr>
            <p:cNvSpPr/>
            <p:nvPr/>
          </p:nvSpPr>
          <p:spPr>
            <a:xfrm>
              <a:off x="7037477" y="3568837"/>
              <a:ext cx="478012" cy="4616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7288A46D-A006-4139-8BE0-E262147AC401}"/>
                </a:ext>
              </a:extLst>
            </p:cNvPr>
            <p:cNvCxnSpPr>
              <a:cxnSpLocks/>
              <a:stCxn id="30" idx="2"/>
              <a:endCxn id="23" idx="0"/>
            </p:cNvCxnSpPr>
            <p:nvPr/>
          </p:nvCxnSpPr>
          <p:spPr>
            <a:xfrm>
              <a:off x="7276483" y="3313383"/>
              <a:ext cx="0" cy="25545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AEB755E-1733-49F3-8552-BA4E5DC721D7}"/>
                </a:ext>
              </a:extLst>
            </p:cNvPr>
            <p:cNvSpPr txBox="1"/>
            <p:nvPr/>
          </p:nvSpPr>
          <p:spPr>
            <a:xfrm>
              <a:off x="6512961" y="2913273"/>
              <a:ext cx="1527043" cy="400110"/>
            </a:xfrm>
            <a:prstGeom prst="rect">
              <a:avLst/>
            </a:prstGeom>
            <a:noFill/>
          </p:spPr>
          <p:txBody>
            <a:bodyPr wrap="square" rtlCol="0">
              <a:spAutoFit/>
            </a:bodyPr>
            <a:lstStyle/>
            <a:p>
              <a:r>
                <a:rPr lang="en-US" sz="2000" dirty="0">
                  <a:solidFill>
                    <a:schemeClr val="accent1"/>
                  </a:solidFill>
                </a:rPr>
                <a:t>Static Power</a:t>
              </a:r>
            </a:p>
          </p:txBody>
        </p:sp>
      </p:grpSp>
      <p:grpSp>
        <p:nvGrpSpPr>
          <p:cNvPr id="29" name="Group 28">
            <a:extLst>
              <a:ext uri="{FF2B5EF4-FFF2-40B4-BE49-F238E27FC236}">
                <a16:creationId xmlns:a16="http://schemas.microsoft.com/office/drawing/2014/main" id="{1FA46CE0-3C21-4BE5-86B8-36661A171598}"/>
              </a:ext>
            </a:extLst>
          </p:cNvPr>
          <p:cNvGrpSpPr/>
          <p:nvPr/>
        </p:nvGrpSpPr>
        <p:grpSpPr>
          <a:xfrm>
            <a:off x="6939199" y="926384"/>
            <a:ext cx="5486400" cy="1897081"/>
            <a:chOff x="6851517" y="926384"/>
            <a:chExt cx="5486400" cy="1897081"/>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8433630-6E64-4DF3-9B6C-5306FE0DFD31}"/>
                    </a:ext>
                  </a:extLst>
                </p:cNvPr>
                <p:cNvSpPr txBox="1"/>
                <p:nvPr/>
              </p:nvSpPr>
              <p:spPr>
                <a:xfrm>
                  <a:off x="6851517" y="1900135"/>
                  <a:ext cx="5486400" cy="923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𝑡𝑜𝑡𝑎𝑙</m:t>
                            </m:r>
                          </m:sub>
                        </m:sSub>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𝛽</m:t>
                        </m:r>
                        <m:r>
                          <a:rPr lang="en-US" sz="3000" b="0" i="1" smtClean="0">
                            <a:latin typeface="Cambria Math" panose="02040503050406030204" pitchFamily="18" charset="0"/>
                            <a:ea typeface="Cambria Math" panose="02040503050406030204" pitchFamily="18" charset="0"/>
                          </a:rPr>
                          <m:t>𝐶</m:t>
                        </m:r>
                        <m:sSup>
                          <m:sSupPr>
                            <m:ctrlPr>
                              <a:rPr lang="en-US" sz="3000" b="0" i="1" smtClean="0">
                                <a:latin typeface="Cambria Math" panose="02040503050406030204" pitchFamily="18" charset="0"/>
                                <a:ea typeface="Cambria Math" panose="02040503050406030204" pitchFamily="18" charset="0"/>
                              </a:rPr>
                            </m:ctrlPr>
                          </m:sSupPr>
                          <m:e>
                            <m:r>
                              <a:rPr lang="en-US" sz="3000" b="0" i="1" smtClean="0">
                                <a:latin typeface="Cambria Math" panose="02040503050406030204" pitchFamily="18" charset="0"/>
                                <a:ea typeface="Cambria Math" panose="02040503050406030204" pitchFamily="18" charset="0"/>
                              </a:rPr>
                              <m:t>𝑓</m:t>
                            </m:r>
                          </m:e>
                          <m:sup>
                            <m:r>
                              <a:rPr lang="en-US" sz="3000" b="0" i="1" smtClean="0">
                                <a:latin typeface="Cambria Math" panose="02040503050406030204" pitchFamily="18" charset="0"/>
                                <a:ea typeface="Cambria Math" panose="02040503050406030204" pitchFamily="18" charset="0"/>
                              </a:rPr>
                              <m:t>3</m:t>
                            </m:r>
                          </m:sup>
                        </m:sSup>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𝜏</m:t>
                        </m:r>
                        <m:r>
                          <a:rPr lang="en-US" sz="3000" b="0" i="1" smtClean="0">
                            <a:latin typeface="Cambria Math" panose="02040503050406030204" pitchFamily="18" charset="0"/>
                            <a:ea typeface="Cambria Math" panose="02040503050406030204" pitchFamily="18" charset="0"/>
                          </a:rPr>
                          <m:t>𝑓</m:t>
                        </m:r>
                        <m:r>
                          <a:rPr lang="en-US" sz="3000" b="0" i="1" smtClean="0">
                            <a:latin typeface="Cambria Math" panose="02040503050406030204" pitchFamily="18" charset="0"/>
                            <a:ea typeface="Cambria Math" panose="02040503050406030204" pitchFamily="18" charset="0"/>
                          </a:rPr>
                          <m:t>+</m:t>
                        </m:r>
                        <m:sSub>
                          <m:sSubPr>
                            <m:ctrlPr>
                              <a:rPr lang="en-US" sz="3000" b="0" i="1" smtClean="0">
                                <a:solidFill>
                                  <a:schemeClr val="accent2"/>
                                </a:solidFill>
                                <a:latin typeface="Cambria Math" panose="02040503050406030204" pitchFamily="18" charset="0"/>
                              </a:rPr>
                            </m:ctrlPr>
                          </m:sSubPr>
                          <m:e>
                            <m:r>
                              <a:rPr lang="en-US" sz="3000" b="0" i="1" smtClean="0">
                                <a:solidFill>
                                  <a:schemeClr val="accent2"/>
                                </a:solidFill>
                                <a:latin typeface="Cambria Math" panose="02040503050406030204" pitchFamily="18" charset="0"/>
                              </a:rPr>
                              <m:t>𝑃</m:t>
                            </m:r>
                          </m:e>
                          <m:sub>
                            <m:r>
                              <a:rPr lang="en-US" sz="3000" b="0" i="1" smtClean="0">
                                <a:solidFill>
                                  <a:schemeClr val="accent2"/>
                                </a:solidFill>
                                <a:latin typeface="Cambria Math" panose="02040503050406030204" pitchFamily="18" charset="0"/>
                              </a:rPr>
                              <m:t>𝑐𝑜𝑛𝑠𝑡</m:t>
                            </m:r>
                          </m:sub>
                        </m:sSub>
                      </m:oMath>
                    </m:oMathPara>
                  </a14:m>
                  <a:endParaRPr lang="en-US" sz="3000" b="0" i="1" dirty="0">
                    <a:solidFill>
                      <a:schemeClr val="accent2"/>
                    </a:solidFill>
                    <a:latin typeface="Cambria Math" panose="02040503050406030204" pitchFamily="18" charset="0"/>
                  </a:endParaRPr>
                </a:p>
                <a:p>
                  <a:endParaRPr lang="en-US" sz="3000" dirty="0"/>
                </a:p>
              </p:txBody>
            </p:sp>
          </mc:Choice>
          <mc:Fallback xmlns="">
            <p:sp>
              <p:nvSpPr>
                <p:cNvPr id="19" name="TextBox 18">
                  <a:extLst>
                    <a:ext uri="{FF2B5EF4-FFF2-40B4-BE49-F238E27FC236}">
                      <a16:creationId xmlns:a16="http://schemas.microsoft.com/office/drawing/2014/main" id="{78433630-6E64-4DF3-9B6C-5306FE0DFD31}"/>
                    </a:ext>
                  </a:extLst>
                </p:cNvPr>
                <p:cNvSpPr txBox="1">
                  <a:spLocks noRot="1" noChangeAspect="1" noMove="1" noResize="1" noEditPoints="1" noAdjustHandles="1" noChangeArrowheads="1" noChangeShapeType="1" noTextEdit="1"/>
                </p:cNvSpPr>
                <p:nvPr/>
              </p:nvSpPr>
              <p:spPr>
                <a:xfrm>
                  <a:off x="6851517" y="1900135"/>
                  <a:ext cx="5486400" cy="923330"/>
                </a:xfrm>
                <a:prstGeom prst="rect">
                  <a:avLst/>
                </a:prstGeom>
                <a:blipFill>
                  <a:blip r:embed="rId6"/>
                  <a:stretch>
                    <a:fillRect t="-1351"/>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184F378F-F4D9-48E0-9698-2F699273F7BD}"/>
                </a:ext>
              </a:extLst>
            </p:cNvPr>
            <p:cNvSpPr/>
            <p:nvPr/>
          </p:nvSpPr>
          <p:spPr>
            <a:xfrm>
              <a:off x="8706090" y="1900136"/>
              <a:ext cx="885503" cy="4616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5AD901C1-9A34-4E44-9C2F-F17B558FEA31}"/>
                </a:ext>
              </a:extLst>
            </p:cNvPr>
            <p:cNvCxnSpPr>
              <a:cxnSpLocks/>
              <a:stCxn id="25" idx="2"/>
              <a:endCxn id="20" idx="0"/>
            </p:cNvCxnSpPr>
            <p:nvPr/>
          </p:nvCxnSpPr>
          <p:spPr>
            <a:xfrm>
              <a:off x="9092828" y="1326494"/>
              <a:ext cx="56014" cy="57364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7D2966B-9702-45D7-BCA6-35D198C36E9D}"/>
                </a:ext>
              </a:extLst>
            </p:cNvPr>
            <p:cNvSpPr txBox="1"/>
            <p:nvPr/>
          </p:nvSpPr>
          <p:spPr>
            <a:xfrm>
              <a:off x="8195397" y="926384"/>
              <a:ext cx="1794862" cy="400110"/>
            </a:xfrm>
            <a:prstGeom prst="rect">
              <a:avLst/>
            </a:prstGeom>
            <a:noFill/>
          </p:spPr>
          <p:txBody>
            <a:bodyPr wrap="square" rtlCol="0">
              <a:spAutoFit/>
            </a:bodyPr>
            <a:lstStyle/>
            <a:p>
              <a:r>
                <a:rPr lang="en-US" sz="2000" dirty="0">
                  <a:solidFill>
                    <a:schemeClr val="accent1"/>
                  </a:solidFill>
                </a:rPr>
                <a:t>Dynamic Power</a:t>
              </a:r>
            </a:p>
          </p:txBody>
        </p:sp>
        <p:sp>
          <p:nvSpPr>
            <p:cNvPr id="26" name="Rectangle 25">
              <a:extLst>
                <a:ext uri="{FF2B5EF4-FFF2-40B4-BE49-F238E27FC236}">
                  <a16:creationId xmlns:a16="http://schemas.microsoft.com/office/drawing/2014/main" id="{D6550158-DE03-4428-ACD6-B381365F838F}"/>
                </a:ext>
              </a:extLst>
            </p:cNvPr>
            <p:cNvSpPr/>
            <p:nvPr/>
          </p:nvSpPr>
          <p:spPr>
            <a:xfrm>
              <a:off x="10011015" y="1895892"/>
              <a:ext cx="478012" cy="4616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B53B7555-6ED9-4108-854A-68481751EDB3}"/>
                </a:ext>
              </a:extLst>
            </p:cNvPr>
            <p:cNvCxnSpPr>
              <a:cxnSpLocks/>
              <a:stCxn id="28" idx="2"/>
              <a:endCxn id="26" idx="0"/>
            </p:cNvCxnSpPr>
            <p:nvPr/>
          </p:nvCxnSpPr>
          <p:spPr>
            <a:xfrm>
              <a:off x="10250021" y="1678016"/>
              <a:ext cx="0" cy="21787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AE8DDC-98E2-4FC6-AF96-29902DDB0ADA}"/>
                </a:ext>
              </a:extLst>
            </p:cNvPr>
            <p:cNvSpPr txBox="1"/>
            <p:nvPr/>
          </p:nvSpPr>
          <p:spPr>
            <a:xfrm>
              <a:off x="9486499" y="1277906"/>
              <a:ext cx="1527043" cy="400110"/>
            </a:xfrm>
            <a:prstGeom prst="rect">
              <a:avLst/>
            </a:prstGeom>
            <a:noFill/>
          </p:spPr>
          <p:txBody>
            <a:bodyPr wrap="square" rtlCol="0">
              <a:spAutoFit/>
            </a:bodyPr>
            <a:lstStyle/>
            <a:p>
              <a:r>
                <a:rPr lang="en-US" sz="2000" dirty="0">
                  <a:solidFill>
                    <a:schemeClr val="accent1"/>
                  </a:solidFill>
                </a:rPr>
                <a:t>Static Power</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947688-D047-4747-9C2D-BD1461D064E8}"/>
                  </a:ext>
                </a:extLst>
              </p:cNvPr>
              <p:cNvSpPr txBox="1"/>
              <p:nvPr/>
            </p:nvSpPr>
            <p:spPr>
              <a:xfrm>
                <a:off x="7359791" y="1415191"/>
                <a:ext cx="1016880" cy="369332"/>
              </a:xfrm>
              <a:prstGeom prst="rect">
                <a:avLst/>
              </a:prstGeom>
              <a:noFill/>
              <a:ln w="28575">
                <a:solidFill>
                  <a:schemeClr val="accent6"/>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6"/>
                          </a:solidFill>
                          <a:latin typeface="Cambria Math" panose="02040503050406030204" pitchFamily="18" charset="0"/>
                        </a:rPr>
                        <m:t>𝑉</m:t>
                      </m:r>
                      <m:r>
                        <a:rPr lang="en-US" sz="2400" b="0" i="1" smtClean="0">
                          <a:solidFill>
                            <a:schemeClr val="accent6"/>
                          </a:solidFill>
                          <a:latin typeface="Cambria Math" panose="02040503050406030204" pitchFamily="18" charset="0"/>
                          <a:ea typeface="Cambria Math" panose="02040503050406030204" pitchFamily="18" charset="0"/>
                        </a:rPr>
                        <m:t>≈</m:t>
                      </m:r>
                      <m:r>
                        <a:rPr lang="en-US" sz="2400" b="0" i="1" smtClean="0">
                          <a:solidFill>
                            <a:schemeClr val="accent6"/>
                          </a:solidFill>
                          <a:latin typeface="Cambria Math" panose="02040503050406030204" pitchFamily="18" charset="0"/>
                          <a:ea typeface="Cambria Math" panose="02040503050406030204" pitchFamily="18" charset="0"/>
                        </a:rPr>
                        <m:t>𝑘𝑓</m:t>
                      </m:r>
                    </m:oMath>
                  </m:oMathPara>
                </a14:m>
                <a:endParaRPr lang="en-US" sz="2400" dirty="0">
                  <a:solidFill>
                    <a:schemeClr val="accent6"/>
                  </a:solidFill>
                </a:endParaRPr>
              </a:p>
            </p:txBody>
          </p:sp>
        </mc:Choice>
        <mc:Fallback xmlns="">
          <p:sp>
            <p:nvSpPr>
              <p:cNvPr id="3" name="TextBox 2">
                <a:extLst>
                  <a:ext uri="{FF2B5EF4-FFF2-40B4-BE49-F238E27FC236}">
                    <a16:creationId xmlns:a16="http://schemas.microsoft.com/office/drawing/2014/main" id="{46947688-D047-4747-9C2D-BD1461D064E8}"/>
                  </a:ext>
                </a:extLst>
              </p:cNvPr>
              <p:cNvSpPr txBox="1">
                <a:spLocks noRot="1" noChangeAspect="1" noMove="1" noResize="1" noEditPoints="1" noAdjustHandles="1" noChangeArrowheads="1" noChangeShapeType="1" noTextEdit="1"/>
              </p:cNvSpPr>
              <p:nvPr/>
            </p:nvSpPr>
            <p:spPr>
              <a:xfrm>
                <a:off x="7359791" y="1415191"/>
                <a:ext cx="1016880" cy="369332"/>
              </a:xfrm>
              <a:prstGeom prst="rect">
                <a:avLst/>
              </a:prstGeom>
              <a:blipFill>
                <a:blip r:embed="rId7"/>
                <a:stretch>
                  <a:fillRect l="-4819" r="-8434" b="-24242"/>
                </a:stretch>
              </a:blipFill>
              <a:ln w="28575">
                <a:solidFill>
                  <a:schemeClr val="accent6"/>
                </a:solidFill>
              </a:ln>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6761B50B-1714-4943-8C75-575BFE9209A1}"/>
              </a:ext>
            </a:extLst>
          </p:cNvPr>
          <p:cNvCxnSpPr>
            <a:cxnSpLocks/>
          </p:cNvCxnSpPr>
          <p:nvPr/>
        </p:nvCxnSpPr>
        <p:spPr>
          <a:xfrm flipH="1" flipV="1">
            <a:off x="1076194" y="5522636"/>
            <a:ext cx="205280" cy="758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1C6DCF3-0336-3049-A482-AE96B37DEA55}"/>
              </a:ext>
            </a:extLst>
          </p:cNvPr>
          <p:cNvSpPr txBox="1"/>
          <p:nvPr/>
        </p:nvSpPr>
        <p:spPr>
          <a:xfrm>
            <a:off x="973172" y="6281192"/>
            <a:ext cx="816630" cy="400110"/>
          </a:xfrm>
          <a:prstGeom prst="rect">
            <a:avLst/>
          </a:prstGeom>
          <a:noFill/>
        </p:spPr>
        <p:txBody>
          <a:bodyPr wrap="square" rtlCol="0">
            <a:spAutoFit/>
          </a:bodyPr>
          <a:lstStyle/>
          <a:p>
            <a:r>
              <a:rPr lang="en-US" sz="2000" b="1" dirty="0">
                <a:solidFill>
                  <a:srgbClr val="FF0000"/>
                </a:solidFill>
              </a:rPr>
              <a:t>-2W?</a:t>
            </a:r>
          </a:p>
        </p:txBody>
      </p:sp>
      <p:sp>
        <p:nvSpPr>
          <p:cNvPr id="45" name="TextBox 44">
            <a:extLst>
              <a:ext uri="{FF2B5EF4-FFF2-40B4-BE49-F238E27FC236}">
                <a16:creationId xmlns:a16="http://schemas.microsoft.com/office/drawing/2014/main" id="{AAF8650A-4050-7D4B-9623-955264FC1736}"/>
              </a:ext>
            </a:extLst>
          </p:cNvPr>
          <p:cNvSpPr txBox="1"/>
          <p:nvPr/>
        </p:nvSpPr>
        <p:spPr>
          <a:xfrm>
            <a:off x="30875" y="5608182"/>
            <a:ext cx="882481" cy="400110"/>
          </a:xfrm>
          <a:prstGeom prst="rect">
            <a:avLst/>
          </a:prstGeom>
          <a:noFill/>
        </p:spPr>
        <p:txBody>
          <a:bodyPr wrap="square" rtlCol="0">
            <a:spAutoFit/>
          </a:bodyPr>
          <a:lstStyle/>
          <a:p>
            <a:r>
              <a:rPr lang="en-US" sz="2000" dirty="0">
                <a:solidFill>
                  <a:schemeClr val="accent2"/>
                </a:solidFill>
              </a:rPr>
              <a:t>27W?</a:t>
            </a:r>
          </a:p>
        </p:txBody>
      </p:sp>
      <p:sp>
        <p:nvSpPr>
          <p:cNvPr id="46" name="TextBox 45">
            <a:extLst>
              <a:ext uri="{FF2B5EF4-FFF2-40B4-BE49-F238E27FC236}">
                <a16:creationId xmlns:a16="http://schemas.microsoft.com/office/drawing/2014/main" id="{B0DC0A9E-10BC-E24B-9ED7-E4C712E4A706}"/>
              </a:ext>
            </a:extLst>
          </p:cNvPr>
          <p:cNvSpPr txBox="1"/>
          <p:nvPr/>
        </p:nvSpPr>
        <p:spPr>
          <a:xfrm>
            <a:off x="318138" y="5999549"/>
            <a:ext cx="872754" cy="400110"/>
          </a:xfrm>
          <a:prstGeom prst="rect">
            <a:avLst/>
          </a:prstGeom>
          <a:noFill/>
        </p:spPr>
        <p:txBody>
          <a:bodyPr wrap="square" rtlCol="0">
            <a:spAutoFit/>
          </a:bodyPr>
          <a:lstStyle/>
          <a:p>
            <a:r>
              <a:rPr lang="en-US" sz="2000" dirty="0">
                <a:solidFill>
                  <a:schemeClr val="accent2"/>
                </a:solidFill>
              </a:rPr>
              <a:t>15W?</a:t>
            </a:r>
          </a:p>
        </p:txBody>
      </p:sp>
      <p:cxnSp>
        <p:nvCxnSpPr>
          <p:cNvPr id="47" name="Straight Arrow Connector 46">
            <a:extLst>
              <a:ext uri="{FF2B5EF4-FFF2-40B4-BE49-F238E27FC236}">
                <a16:creationId xmlns:a16="http://schemas.microsoft.com/office/drawing/2014/main" id="{41B2172F-22E8-884A-93EF-34146804AEA1}"/>
              </a:ext>
            </a:extLst>
          </p:cNvPr>
          <p:cNvCxnSpPr>
            <a:cxnSpLocks/>
          </p:cNvCxnSpPr>
          <p:nvPr/>
        </p:nvCxnSpPr>
        <p:spPr>
          <a:xfrm flipV="1">
            <a:off x="613775" y="5297877"/>
            <a:ext cx="399789" cy="37353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30BC5E7-345D-E349-98CA-BFA3B2772115}"/>
              </a:ext>
            </a:extLst>
          </p:cNvPr>
          <p:cNvCxnSpPr>
            <a:cxnSpLocks/>
            <a:stCxn id="46" idx="0"/>
          </p:cNvCxnSpPr>
          <p:nvPr/>
        </p:nvCxnSpPr>
        <p:spPr>
          <a:xfrm flipV="1">
            <a:off x="754515" y="5415148"/>
            <a:ext cx="259049" cy="58440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411B439-0E82-B44C-B943-6717122D1352}"/>
              </a:ext>
            </a:extLst>
          </p:cNvPr>
          <p:cNvSpPr txBox="1"/>
          <p:nvPr/>
        </p:nvSpPr>
        <p:spPr>
          <a:xfrm>
            <a:off x="6631651" y="5122526"/>
            <a:ext cx="882481" cy="400110"/>
          </a:xfrm>
          <a:prstGeom prst="rect">
            <a:avLst/>
          </a:prstGeom>
          <a:noFill/>
        </p:spPr>
        <p:txBody>
          <a:bodyPr wrap="square" rtlCol="0">
            <a:spAutoFit/>
          </a:bodyPr>
          <a:lstStyle/>
          <a:p>
            <a:r>
              <a:rPr lang="en-US" sz="2000" dirty="0">
                <a:solidFill>
                  <a:schemeClr val="accent2"/>
                </a:solidFill>
              </a:rPr>
              <a:t>32.5W</a:t>
            </a:r>
          </a:p>
        </p:txBody>
      </p:sp>
      <p:cxnSp>
        <p:nvCxnSpPr>
          <p:cNvPr id="37" name="Straight Arrow Connector 36">
            <a:extLst>
              <a:ext uri="{FF2B5EF4-FFF2-40B4-BE49-F238E27FC236}">
                <a16:creationId xmlns:a16="http://schemas.microsoft.com/office/drawing/2014/main" id="{0AE2A579-3E48-E542-A99A-A185A88576E4}"/>
              </a:ext>
            </a:extLst>
          </p:cNvPr>
          <p:cNvCxnSpPr>
            <a:cxnSpLocks/>
          </p:cNvCxnSpPr>
          <p:nvPr/>
        </p:nvCxnSpPr>
        <p:spPr>
          <a:xfrm flipV="1">
            <a:off x="7429500" y="5234152"/>
            <a:ext cx="336870" cy="6372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6279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Power-Gating-Aware Static Power Model</a:t>
            </a:r>
            <a:endParaRPr lang="en-US" sz="4000" dirty="0"/>
          </a:p>
        </p:txBody>
      </p:sp>
      <p:sp>
        <p:nvSpPr>
          <p:cNvPr id="39" name="Content Placeholder 2">
            <a:extLst>
              <a:ext uri="{FF2B5EF4-FFF2-40B4-BE49-F238E27FC236}">
                <a16:creationId xmlns:a16="http://schemas.microsoft.com/office/drawing/2014/main" id="{76CD6207-E9F2-4EB9-ABFE-E8D9E7401EA6}"/>
              </a:ext>
            </a:extLst>
          </p:cNvPr>
          <p:cNvSpPr>
            <a:spLocks noGrp="1"/>
          </p:cNvSpPr>
          <p:nvPr>
            <p:ph idx="1"/>
          </p:nvPr>
        </p:nvSpPr>
        <p:spPr>
          <a:xfrm>
            <a:off x="838200" y="1272679"/>
            <a:ext cx="8422637" cy="836017"/>
          </a:xfrm>
        </p:spPr>
        <p:txBody>
          <a:bodyPr>
            <a:normAutofit/>
          </a:bodyPr>
          <a:lstStyle/>
          <a:p>
            <a:r>
              <a:rPr lang="en-US" sz="2400" dirty="0"/>
              <a:t>Aggressive power gating at different levels</a:t>
            </a:r>
          </a:p>
          <a:p>
            <a:endParaRPr lang="en-US" dirty="0"/>
          </a:p>
        </p:txBody>
      </p:sp>
      <p:sp>
        <p:nvSpPr>
          <p:cNvPr id="4" name="Slide Number Placeholder 2">
            <a:extLst>
              <a:ext uri="{FF2B5EF4-FFF2-40B4-BE49-F238E27FC236}">
                <a16:creationId xmlns:a16="http://schemas.microsoft.com/office/drawing/2014/main" id="{70C85594-A43B-4E7B-AC9E-475DCCBFDB5B}"/>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11</a:t>
            </a:fld>
            <a:endParaRPr lang="en-US"/>
          </a:p>
        </p:txBody>
      </p:sp>
      <p:sp>
        <p:nvSpPr>
          <p:cNvPr id="5" name="Slide Number Placeholder 6">
            <a:extLst>
              <a:ext uri="{FF2B5EF4-FFF2-40B4-BE49-F238E27FC236}">
                <a16:creationId xmlns:a16="http://schemas.microsoft.com/office/drawing/2014/main" id="{40099245-C866-4788-94A0-218CF2E8F274}"/>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Tree>
    <p:extLst>
      <p:ext uri="{BB962C8B-B14F-4D97-AF65-F5344CB8AC3E}">
        <p14:creationId xmlns:p14="http://schemas.microsoft.com/office/powerpoint/2010/main" val="106140752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hart 68">
            <a:extLst>
              <a:ext uri="{FF2B5EF4-FFF2-40B4-BE49-F238E27FC236}">
                <a16:creationId xmlns:a16="http://schemas.microsoft.com/office/drawing/2014/main" id="{F891B46B-2814-1F40-946C-73E9A647C33C}"/>
              </a:ext>
            </a:extLst>
          </p:cNvPr>
          <p:cNvGraphicFramePr>
            <a:graphicFrameLocks/>
          </p:cNvGraphicFramePr>
          <p:nvPr>
            <p:extLst>
              <p:ext uri="{D42A27DB-BD31-4B8C-83A1-F6EECF244321}">
                <p14:modId xmlns:p14="http://schemas.microsoft.com/office/powerpoint/2010/main" val="2653009957"/>
              </p:ext>
            </p:extLst>
          </p:nvPr>
        </p:nvGraphicFramePr>
        <p:xfrm>
          <a:off x="43125" y="2054739"/>
          <a:ext cx="12105749" cy="480783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Power-Gating-Aware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12</a:t>
            </a:fld>
            <a:endParaRPr lang="en-US"/>
          </a:p>
        </p:txBody>
      </p:sp>
      <p:sp>
        <p:nvSpPr>
          <p:cNvPr id="39" name="Content Placeholder 2">
            <a:extLst>
              <a:ext uri="{FF2B5EF4-FFF2-40B4-BE49-F238E27FC236}">
                <a16:creationId xmlns:a16="http://schemas.microsoft.com/office/drawing/2014/main" id="{76CD6207-E9F2-4EB9-ABFE-E8D9E7401EA6}"/>
              </a:ext>
            </a:extLst>
          </p:cNvPr>
          <p:cNvSpPr>
            <a:spLocks noGrp="1"/>
          </p:cNvSpPr>
          <p:nvPr>
            <p:ph idx="1"/>
          </p:nvPr>
        </p:nvSpPr>
        <p:spPr>
          <a:xfrm>
            <a:off x="838200" y="1272679"/>
            <a:ext cx="9643788" cy="836017"/>
          </a:xfrm>
        </p:spPr>
        <p:txBody>
          <a:bodyPr>
            <a:normAutofit/>
          </a:bodyPr>
          <a:lstStyle/>
          <a:p>
            <a:r>
              <a:rPr lang="en-US" sz="2400" dirty="0"/>
              <a:t>Chip is inactive </a:t>
            </a:r>
            <a:r>
              <a:rPr lang="en-US" sz="2400" dirty="0">
                <a:sym typeface="Wingdings" panose="05000000000000000000" pitchFamily="2" charset="2"/>
              </a:rPr>
              <a:t> only Const. power</a:t>
            </a:r>
            <a:endParaRPr lang="en-US" sz="2400" dirty="0"/>
          </a:p>
        </p:txBody>
      </p:sp>
      <p:sp>
        <p:nvSpPr>
          <p:cNvPr id="15" name="Rectangle 14">
            <a:extLst>
              <a:ext uri="{FF2B5EF4-FFF2-40B4-BE49-F238E27FC236}">
                <a16:creationId xmlns:a16="http://schemas.microsoft.com/office/drawing/2014/main" id="{D5AA81BD-8F8F-4632-89DE-B8D57300A8B3}"/>
              </a:ext>
            </a:extLst>
          </p:cNvPr>
          <p:cNvSpPr/>
          <p:nvPr/>
        </p:nvSpPr>
        <p:spPr>
          <a:xfrm>
            <a:off x="10277856" y="3200400"/>
            <a:ext cx="1682496" cy="1550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4028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hart 68">
            <a:extLst>
              <a:ext uri="{FF2B5EF4-FFF2-40B4-BE49-F238E27FC236}">
                <a16:creationId xmlns:a16="http://schemas.microsoft.com/office/drawing/2014/main" id="{F891B46B-2814-1F40-946C-73E9A647C33C}"/>
              </a:ext>
            </a:extLst>
          </p:cNvPr>
          <p:cNvGraphicFramePr>
            <a:graphicFrameLocks/>
          </p:cNvGraphicFramePr>
          <p:nvPr>
            <p:extLst>
              <p:ext uri="{D42A27DB-BD31-4B8C-83A1-F6EECF244321}">
                <p14:modId xmlns:p14="http://schemas.microsoft.com/office/powerpoint/2010/main" val="1137185815"/>
              </p:ext>
            </p:extLst>
          </p:nvPr>
        </p:nvGraphicFramePr>
        <p:xfrm>
          <a:off x="43125" y="2054739"/>
          <a:ext cx="12105749" cy="480783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Power-Gating-Aware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13</a:t>
            </a:fld>
            <a:endParaRPr lang="en-US"/>
          </a:p>
        </p:txBody>
      </p:sp>
      <p:sp>
        <p:nvSpPr>
          <p:cNvPr id="39" name="Content Placeholder 2">
            <a:extLst>
              <a:ext uri="{FF2B5EF4-FFF2-40B4-BE49-F238E27FC236}">
                <a16:creationId xmlns:a16="http://schemas.microsoft.com/office/drawing/2014/main" id="{76CD6207-E9F2-4EB9-ABFE-E8D9E7401EA6}"/>
              </a:ext>
            </a:extLst>
          </p:cNvPr>
          <p:cNvSpPr>
            <a:spLocks noGrp="1"/>
          </p:cNvSpPr>
          <p:nvPr>
            <p:ph idx="1"/>
          </p:nvPr>
        </p:nvSpPr>
        <p:spPr>
          <a:xfrm>
            <a:off x="838200" y="1272679"/>
            <a:ext cx="9516540" cy="836017"/>
          </a:xfrm>
        </p:spPr>
        <p:txBody>
          <a:bodyPr>
            <a:normAutofit/>
          </a:bodyPr>
          <a:lstStyle/>
          <a:p>
            <a:r>
              <a:rPr lang="en-US" sz="2400" dirty="0"/>
              <a:t>Power up first SM </a:t>
            </a:r>
            <a:r>
              <a:rPr lang="en-US" sz="2400" dirty="0">
                <a:sym typeface="Wingdings" panose="05000000000000000000" pitchFamily="2" charset="2"/>
              </a:rPr>
              <a:t></a:t>
            </a:r>
            <a:r>
              <a:rPr lang="en-US" sz="2400" dirty="0"/>
              <a:t> Powers up global components (L2, </a:t>
            </a:r>
            <a:r>
              <a:rPr lang="en-US" sz="2400" dirty="0" err="1"/>
              <a:t>NoC</a:t>
            </a:r>
            <a:r>
              <a:rPr lang="en-US" sz="2400" dirty="0"/>
              <a:t>, MC, etc.)</a:t>
            </a:r>
          </a:p>
        </p:txBody>
      </p:sp>
      <p:sp>
        <p:nvSpPr>
          <p:cNvPr id="54" name="TextBox 37">
            <a:extLst>
              <a:ext uri="{FF2B5EF4-FFF2-40B4-BE49-F238E27FC236}">
                <a16:creationId xmlns:a16="http://schemas.microsoft.com/office/drawing/2014/main" id="{14A32D9E-26D3-2140-BBB5-BA70D748B521}"/>
              </a:ext>
            </a:extLst>
          </p:cNvPr>
          <p:cNvSpPr txBox="1"/>
          <p:nvPr/>
        </p:nvSpPr>
        <p:spPr>
          <a:xfrm>
            <a:off x="1235764" y="3444518"/>
            <a:ext cx="2019353" cy="72395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first SM lane on chip</a:t>
            </a:r>
          </a:p>
          <a:p>
            <a:pPr algn="ctr"/>
            <a:r>
              <a:rPr lang="en-US" sz="2000">
                <a:solidFill>
                  <a:schemeClr val="tx1"/>
                </a:solidFill>
              </a:rPr>
              <a:t>(activating first SM)</a:t>
            </a:r>
          </a:p>
        </p:txBody>
      </p:sp>
      <p:cxnSp>
        <p:nvCxnSpPr>
          <p:cNvPr id="56" name="Straight Arrow Connector 55">
            <a:extLst>
              <a:ext uri="{FF2B5EF4-FFF2-40B4-BE49-F238E27FC236}">
                <a16:creationId xmlns:a16="http://schemas.microsoft.com/office/drawing/2014/main" id="{11CAB0B4-20B5-EE44-9E96-8F988D5A0BBF}"/>
              </a:ext>
            </a:extLst>
          </p:cNvPr>
          <p:cNvCxnSpPr>
            <a:stCxn id="54" idx="2"/>
          </p:cNvCxnSpPr>
          <p:nvPr/>
        </p:nvCxnSpPr>
        <p:spPr>
          <a:xfrm>
            <a:off x="2245441" y="4168469"/>
            <a:ext cx="887703" cy="69724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A576C13-F114-48EE-9FCE-2D09CB345ECB}"/>
              </a:ext>
            </a:extLst>
          </p:cNvPr>
          <p:cNvSpPr/>
          <p:nvPr/>
        </p:nvSpPr>
        <p:spPr>
          <a:xfrm>
            <a:off x="10277856" y="3200401"/>
            <a:ext cx="1682496" cy="60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8056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hart 68">
            <a:extLst>
              <a:ext uri="{FF2B5EF4-FFF2-40B4-BE49-F238E27FC236}">
                <a16:creationId xmlns:a16="http://schemas.microsoft.com/office/drawing/2014/main" id="{F891B46B-2814-1F40-946C-73E9A647C33C}"/>
              </a:ext>
            </a:extLst>
          </p:cNvPr>
          <p:cNvGraphicFramePr>
            <a:graphicFrameLocks/>
          </p:cNvGraphicFramePr>
          <p:nvPr>
            <p:extLst>
              <p:ext uri="{D42A27DB-BD31-4B8C-83A1-F6EECF244321}">
                <p14:modId xmlns:p14="http://schemas.microsoft.com/office/powerpoint/2010/main" val="4196241918"/>
              </p:ext>
            </p:extLst>
          </p:nvPr>
        </p:nvGraphicFramePr>
        <p:xfrm>
          <a:off x="43125" y="2054739"/>
          <a:ext cx="12105749" cy="480783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Power-Gating-Aware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14</a:t>
            </a:fld>
            <a:endParaRPr lang="en-US"/>
          </a:p>
        </p:txBody>
      </p:sp>
      <p:sp>
        <p:nvSpPr>
          <p:cNvPr id="39" name="Content Placeholder 2">
            <a:extLst>
              <a:ext uri="{FF2B5EF4-FFF2-40B4-BE49-F238E27FC236}">
                <a16:creationId xmlns:a16="http://schemas.microsoft.com/office/drawing/2014/main" id="{76CD6207-E9F2-4EB9-ABFE-E8D9E7401EA6}"/>
              </a:ext>
            </a:extLst>
          </p:cNvPr>
          <p:cNvSpPr>
            <a:spLocks noGrp="1"/>
          </p:cNvSpPr>
          <p:nvPr>
            <p:ph idx="1"/>
          </p:nvPr>
        </p:nvSpPr>
        <p:spPr>
          <a:xfrm>
            <a:off x="838200" y="1272679"/>
            <a:ext cx="9516540" cy="836017"/>
          </a:xfrm>
        </p:spPr>
        <p:txBody>
          <a:bodyPr>
            <a:normAutofit/>
          </a:bodyPr>
          <a:lstStyle/>
          <a:p>
            <a:r>
              <a:rPr lang="en-US" sz="2400" dirty="0"/>
              <a:t>Power up all 80 SMs </a:t>
            </a:r>
            <a:r>
              <a:rPr lang="en-US" sz="2400" dirty="0">
                <a:sym typeface="Wingdings" panose="05000000000000000000" pitchFamily="2" charset="2"/>
              </a:rPr>
              <a:t> only </a:t>
            </a:r>
            <a:r>
              <a:rPr lang="en-US" sz="2400" dirty="0">
                <a:solidFill>
                  <a:srgbClr val="FF0000"/>
                </a:solidFill>
                <a:sym typeface="Wingdings" panose="05000000000000000000" pitchFamily="2" charset="2"/>
              </a:rPr>
              <a:t>1.7×</a:t>
            </a:r>
            <a:r>
              <a:rPr lang="en-US" sz="2400" dirty="0">
                <a:sym typeface="Wingdings" panose="05000000000000000000" pitchFamily="2" charset="2"/>
              </a:rPr>
              <a:t> increase in power for </a:t>
            </a:r>
            <a:r>
              <a:rPr lang="en-US" sz="2400" dirty="0">
                <a:solidFill>
                  <a:srgbClr val="FF0000"/>
                </a:solidFill>
                <a:sym typeface="Wingdings" panose="05000000000000000000" pitchFamily="2" charset="2"/>
              </a:rPr>
              <a:t>79×</a:t>
            </a:r>
            <a:r>
              <a:rPr lang="en-US" sz="2400" dirty="0">
                <a:sym typeface="Wingdings" panose="05000000000000000000" pitchFamily="2" charset="2"/>
              </a:rPr>
              <a:t> more SMs</a:t>
            </a:r>
            <a:endParaRPr lang="en-US" dirty="0"/>
          </a:p>
        </p:txBody>
      </p:sp>
      <p:sp>
        <p:nvSpPr>
          <p:cNvPr id="54" name="TextBox 37">
            <a:extLst>
              <a:ext uri="{FF2B5EF4-FFF2-40B4-BE49-F238E27FC236}">
                <a16:creationId xmlns:a16="http://schemas.microsoft.com/office/drawing/2014/main" id="{14A32D9E-26D3-2140-BBB5-BA70D748B521}"/>
              </a:ext>
            </a:extLst>
          </p:cNvPr>
          <p:cNvSpPr txBox="1"/>
          <p:nvPr/>
        </p:nvSpPr>
        <p:spPr>
          <a:xfrm>
            <a:off x="1235764" y="3444518"/>
            <a:ext cx="2019353" cy="72395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dirty="0">
                <a:solidFill>
                  <a:schemeClr val="tx1"/>
                </a:solidFill>
              </a:rPr>
              <a:t>first SM lane on chip</a:t>
            </a:r>
          </a:p>
          <a:p>
            <a:pPr algn="ctr"/>
            <a:r>
              <a:rPr lang="en-US" sz="2000" dirty="0">
                <a:solidFill>
                  <a:schemeClr val="tx1"/>
                </a:solidFill>
              </a:rPr>
              <a:t>(activating first SM)</a:t>
            </a:r>
          </a:p>
        </p:txBody>
      </p:sp>
      <p:sp>
        <p:nvSpPr>
          <p:cNvPr id="55" name="TextBox 43">
            <a:extLst>
              <a:ext uri="{FF2B5EF4-FFF2-40B4-BE49-F238E27FC236}">
                <a16:creationId xmlns:a16="http://schemas.microsoft.com/office/drawing/2014/main" id="{CDF690CA-72A3-CA4E-B10F-CAF79C9DC899}"/>
              </a:ext>
            </a:extLst>
          </p:cNvPr>
          <p:cNvSpPr txBox="1"/>
          <p:nvPr/>
        </p:nvSpPr>
        <p:spPr>
          <a:xfrm>
            <a:off x="2638967" y="2409028"/>
            <a:ext cx="2082939" cy="71342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dirty="0">
                <a:solidFill>
                  <a:schemeClr val="tx1"/>
                </a:solidFill>
              </a:rPr>
              <a:t>+79 lanes, 1 per SM</a:t>
            </a:r>
          </a:p>
          <a:p>
            <a:pPr algn="ctr"/>
            <a:r>
              <a:rPr lang="en-US" sz="2000" dirty="0">
                <a:solidFill>
                  <a:schemeClr val="tx1"/>
                </a:solidFill>
              </a:rPr>
              <a:t>(activating +79 SMs)</a:t>
            </a:r>
          </a:p>
        </p:txBody>
      </p:sp>
      <p:cxnSp>
        <p:nvCxnSpPr>
          <p:cNvPr id="56" name="Straight Arrow Connector 55">
            <a:extLst>
              <a:ext uri="{FF2B5EF4-FFF2-40B4-BE49-F238E27FC236}">
                <a16:creationId xmlns:a16="http://schemas.microsoft.com/office/drawing/2014/main" id="{11CAB0B4-20B5-EE44-9E96-8F988D5A0BBF}"/>
              </a:ext>
            </a:extLst>
          </p:cNvPr>
          <p:cNvCxnSpPr>
            <a:stCxn id="54" idx="2"/>
          </p:cNvCxnSpPr>
          <p:nvPr/>
        </p:nvCxnSpPr>
        <p:spPr>
          <a:xfrm>
            <a:off x="2245441" y="4168469"/>
            <a:ext cx="887703" cy="69724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412DDBE-DC6E-F847-B2B3-BC812EEA3682}"/>
              </a:ext>
            </a:extLst>
          </p:cNvPr>
          <p:cNvCxnSpPr>
            <a:stCxn id="55" idx="2"/>
          </p:cNvCxnSpPr>
          <p:nvPr/>
        </p:nvCxnSpPr>
        <p:spPr>
          <a:xfrm>
            <a:off x="3680437" y="3122455"/>
            <a:ext cx="713109" cy="1075683"/>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E4F9CC-9093-481B-A2F5-9A1B5DF21E5F}"/>
              </a:ext>
            </a:extLst>
          </p:cNvPr>
          <p:cNvSpPr/>
          <p:nvPr/>
        </p:nvSpPr>
        <p:spPr>
          <a:xfrm>
            <a:off x="10277856" y="3200401"/>
            <a:ext cx="1682496" cy="607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3074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hart 68">
            <a:extLst>
              <a:ext uri="{FF2B5EF4-FFF2-40B4-BE49-F238E27FC236}">
                <a16:creationId xmlns:a16="http://schemas.microsoft.com/office/drawing/2014/main" id="{F891B46B-2814-1F40-946C-73E9A647C33C}"/>
              </a:ext>
            </a:extLst>
          </p:cNvPr>
          <p:cNvGraphicFramePr>
            <a:graphicFrameLocks/>
          </p:cNvGraphicFramePr>
          <p:nvPr>
            <p:extLst>
              <p:ext uri="{D42A27DB-BD31-4B8C-83A1-F6EECF244321}">
                <p14:modId xmlns:p14="http://schemas.microsoft.com/office/powerpoint/2010/main" val="2039912267"/>
              </p:ext>
            </p:extLst>
          </p:nvPr>
        </p:nvGraphicFramePr>
        <p:xfrm>
          <a:off x="43125" y="2054739"/>
          <a:ext cx="12105749" cy="480783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Power-Gating-Aware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15</a:t>
            </a:fld>
            <a:endParaRPr lang="en-US"/>
          </a:p>
        </p:txBody>
      </p:sp>
      <p:sp>
        <p:nvSpPr>
          <p:cNvPr id="39" name="Content Placeholder 2">
            <a:extLst>
              <a:ext uri="{FF2B5EF4-FFF2-40B4-BE49-F238E27FC236}">
                <a16:creationId xmlns:a16="http://schemas.microsoft.com/office/drawing/2014/main" id="{76CD6207-E9F2-4EB9-ABFE-E8D9E7401EA6}"/>
              </a:ext>
            </a:extLst>
          </p:cNvPr>
          <p:cNvSpPr>
            <a:spLocks noGrp="1"/>
          </p:cNvSpPr>
          <p:nvPr>
            <p:ph idx="1"/>
          </p:nvPr>
        </p:nvSpPr>
        <p:spPr>
          <a:xfrm>
            <a:off x="838200" y="1270912"/>
            <a:ext cx="9516540" cy="836017"/>
          </a:xfrm>
        </p:spPr>
        <p:txBody>
          <a:bodyPr>
            <a:normAutofit/>
          </a:bodyPr>
          <a:lstStyle/>
          <a:p>
            <a:r>
              <a:rPr lang="en-US" sz="2400" dirty="0"/>
              <a:t>Power up all lanes </a:t>
            </a:r>
            <a:r>
              <a:rPr lang="en-US" sz="2400" dirty="0">
                <a:sym typeface="Wingdings" panose="05000000000000000000" pitchFamily="2" charset="2"/>
              </a:rPr>
              <a:t>  </a:t>
            </a:r>
            <a:r>
              <a:rPr lang="en-GB" sz="2400" dirty="0">
                <a:sym typeface="Wingdings" panose="05000000000000000000" pitchFamily="2" charset="2"/>
              </a:rPr>
              <a:t>only </a:t>
            </a:r>
            <a:r>
              <a:rPr lang="en-GB" sz="2400" dirty="0">
                <a:solidFill>
                  <a:srgbClr val="FF0000"/>
                </a:solidFill>
                <a:sym typeface="Wingdings" panose="05000000000000000000" pitchFamily="2" charset="2"/>
              </a:rPr>
              <a:t>1.6</a:t>
            </a:r>
            <a:r>
              <a:rPr lang="en-US" sz="2400" dirty="0">
                <a:solidFill>
                  <a:srgbClr val="FF0000"/>
                </a:solidFill>
                <a:sym typeface="Wingdings" panose="05000000000000000000" pitchFamily="2" charset="2"/>
              </a:rPr>
              <a:t>×</a:t>
            </a:r>
            <a:r>
              <a:rPr lang="en-GB" sz="2400" dirty="0">
                <a:sym typeface="Wingdings" panose="05000000000000000000" pitchFamily="2" charset="2"/>
              </a:rPr>
              <a:t> increase in power for </a:t>
            </a:r>
            <a:r>
              <a:rPr lang="en-GB" sz="2400" dirty="0">
                <a:solidFill>
                  <a:srgbClr val="FF0000"/>
                </a:solidFill>
                <a:sym typeface="Wingdings" panose="05000000000000000000" pitchFamily="2" charset="2"/>
              </a:rPr>
              <a:t>31</a:t>
            </a:r>
            <a:r>
              <a:rPr lang="en-US" sz="2400" dirty="0">
                <a:solidFill>
                  <a:srgbClr val="FF0000"/>
                </a:solidFill>
                <a:sym typeface="Wingdings" panose="05000000000000000000" pitchFamily="2" charset="2"/>
              </a:rPr>
              <a:t>×</a:t>
            </a:r>
            <a:r>
              <a:rPr lang="en-GB" sz="2400" dirty="0">
                <a:sym typeface="Wingdings" panose="05000000000000000000" pitchFamily="2" charset="2"/>
              </a:rPr>
              <a:t> more lanes</a:t>
            </a:r>
            <a:endParaRPr lang="en-US" sz="2400" dirty="0"/>
          </a:p>
          <a:p>
            <a:endParaRPr lang="en-US" dirty="0"/>
          </a:p>
        </p:txBody>
      </p:sp>
      <p:sp>
        <p:nvSpPr>
          <p:cNvPr id="50" name="TextBox 32">
            <a:extLst>
              <a:ext uri="{FF2B5EF4-FFF2-40B4-BE49-F238E27FC236}">
                <a16:creationId xmlns:a16="http://schemas.microsoft.com/office/drawing/2014/main" id="{D21B9C79-A24A-7E40-A7DD-CE8CAAD0EC8B}"/>
              </a:ext>
            </a:extLst>
          </p:cNvPr>
          <p:cNvSpPr txBox="1"/>
          <p:nvPr/>
        </p:nvSpPr>
        <p:spPr>
          <a:xfrm>
            <a:off x="9011569" y="2373425"/>
            <a:ext cx="754937" cy="134999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+2480</a:t>
            </a:r>
            <a:br>
              <a:rPr lang="en-US" sz="2000">
                <a:solidFill>
                  <a:schemeClr val="tx1"/>
                </a:solidFill>
              </a:rPr>
            </a:br>
            <a:r>
              <a:rPr lang="en-US" sz="2000">
                <a:solidFill>
                  <a:schemeClr val="tx1"/>
                </a:solidFill>
              </a:rPr>
              <a:t>lanes</a:t>
            </a:r>
          </a:p>
        </p:txBody>
      </p:sp>
      <p:sp>
        <p:nvSpPr>
          <p:cNvPr id="51" name="TextBox 33">
            <a:extLst>
              <a:ext uri="{FF2B5EF4-FFF2-40B4-BE49-F238E27FC236}">
                <a16:creationId xmlns:a16="http://schemas.microsoft.com/office/drawing/2014/main" id="{F19161EA-93D9-F545-BA60-6F656346F8AA}"/>
              </a:ext>
            </a:extLst>
          </p:cNvPr>
          <p:cNvSpPr txBox="1"/>
          <p:nvPr/>
        </p:nvSpPr>
        <p:spPr>
          <a:xfrm>
            <a:off x="7753876" y="2661226"/>
            <a:ext cx="754937" cy="103252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+1840</a:t>
            </a:r>
            <a:br>
              <a:rPr lang="en-US" sz="2000">
                <a:solidFill>
                  <a:schemeClr val="tx1"/>
                </a:solidFill>
              </a:rPr>
            </a:br>
            <a:r>
              <a:rPr lang="en-US" sz="2000">
                <a:solidFill>
                  <a:schemeClr val="tx1"/>
                </a:solidFill>
              </a:rPr>
              <a:t>lanes</a:t>
            </a:r>
          </a:p>
        </p:txBody>
      </p:sp>
      <p:sp>
        <p:nvSpPr>
          <p:cNvPr id="52" name="TextBox 34">
            <a:extLst>
              <a:ext uri="{FF2B5EF4-FFF2-40B4-BE49-F238E27FC236}">
                <a16:creationId xmlns:a16="http://schemas.microsoft.com/office/drawing/2014/main" id="{06EB7699-CAC3-3F44-9C5A-D1B4927AAF4E}"/>
              </a:ext>
            </a:extLst>
          </p:cNvPr>
          <p:cNvSpPr txBox="1"/>
          <p:nvPr/>
        </p:nvSpPr>
        <p:spPr>
          <a:xfrm>
            <a:off x="6523289" y="3094410"/>
            <a:ext cx="754937" cy="71342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+1200</a:t>
            </a:r>
            <a:br>
              <a:rPr lang="en-US" sz="2000">
                <a:solidFill>
                  <a:schemeClr val="tx1"/>
                </a:solidFill>
              </a:rPr>
            </a:br>
            <a:r>
              <a:rPr lang="en-US" sz="2000">
                <a:solidFill>
                  <a:schemeClr val="tx1"/>
                </a:solidFill>
              </a:rPr>
              <a:t>lanes</a:t>
            </a:r>
          </a:p>
        </p:txBody>
      </p:sp>
      <p:sp>
        <p:nvSpPr>
          <p:cNvPr id="53" name="TextBox 35">
            <a:extLst>
              <a:ext uri="{FF2B5EF4-FFF2-40B4-BE49-F238E27FC236}">
                <a16:creationId xmlns:a16="http://schemas.microsoft.com/office/drawing/2014/main" id="{E1F062A1-AC7C-8B41-9D86-221CA44BB20E}"/>
              </a:ext>
            </a:extLst>
          </p:cNvPr>
          <p:cNvSpPr txBox="1"/>
          <p:nvPr/>
        </p:nvSpPr>
        <p:spPr>
          <a:xfrm>
            <a:off x="5159785" y="3423749"/>
            <a:ext cx="1183413" cy="40255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+560 lanes</a:t>
            </a:r>
          </a:p>
        </p:txBody>
      </p:sp>
      <p:sp>
        <p:nvSpPr>
          <p:cNvPr id="54" name="TextBox 37">
            <a:extLst>
              <a:ext uri="{FF2B5EF4-FFF2-40B4-BE49-F238E27FC236}">
                <a16:creationId xmlns:a16="http://schemas.microsoft.com/office/drawing/2014/main" id="{14A32D9E-26D3-2140-BBB5-BA70D748B521}"/>
              </a:ext>
            </a:extLst>
          </p:cNvPr>
          <p:cNvSpPr txBox="1"/>
          <p:nvPr/>
        </p:nvSpPr>
        <p:spPr>
          <a:xfrm>
            <a:off x="1235764" y="3444518"/>
            <a:ext cx="2019353" cy="72395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first SM lane on chip</a:t>
            </a:r>
          </a:p>
          <a:p>
            <a:pPr algn="ctr"/>
            <a:r>
              <a:rPr lang="en-US" sz="2000">
                <a:solidFill>
                  <a:schemeClr val="tx1"/>
                </a:solidFill>
              </a:rPr>
              <a:t>(activating first SM)</a:t>
            </a:r>
          </a:p>
        </p:txBody>
      </p:sp>
      <p:sp>
        <p:nvSpPr>
          <p:cNvPr id="55" name="TextBox 43">
            <a:extLst>
              <a:ext uri="{FF2B5EF4-FFF2-40B4-BE49-F238E27FC236}">
                <a16:creationId xmlns:a16="http://schemas.microsoft.com/office/drawing/2014/main" id="{CDF690CA-72A3-CA4E-B10F-CAF79C9DC899}"/>
              </a:ext>
            </a:extLst>
          </p:cNvPr>
          <p:cNvSpPr txBox="1"/>
          <p:nvPr/>
        </p:nvSpPr>
        <p:spPr>
          <a:xfrm>
            <a:off x="2638967" y="2409028"/>
            <a:ext cx="2082939" cy="71342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+79 lanes, 1 per SM</a:t>
            </a:r>
          </a:p>
          <a:p>
            <a:pPr algn="ctr"/>
            <a:r>
              <a:rPr lang="en-US" sz="2000">
                <a:solidFill>
                  <a:schemeClr val="tx1"/>
                </a:solidFill>
              </a:rPr>
              <a:t>(activating +79 SMs)</a:t>
            </a:r>
          </a:p>
        </p:txBody>
      </p:sp>
      <p:cxnSp>
        <p:nvCxnSpPr>
          <p:cNvPr id="56" name="Straight Arrow Connector 55">
            <a:extLst>
              <a:ext uri="{FF2B5EF4-FFF2-40B4-BE49-F238E27FC236}">
                <a16:creationId xmlns:a16="http://schemas.microsoft.com/office/drawing/2014/main" id="{11CAB0B4-20B5-EE44-9E96-8F988D5A0BBF}"/>
              </a:ext>
            </a:extLst>
          </p:cNvPr>
          <p:cNvCxnSpPr>
            <a:stCxn id="54" idx="2"/>
          </p:cNvCxnSpPr>
          <p:nvPr/>
        </p:nvCxnSpPr>
        <p:spPr>
          <a:xfrm>
            <a:off x="2245441" y="4168469"/>
            <a:ext cx="887703" cy="69724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412DDBE-DC6E-F847-B2B3-BC812EEA3682}"/>
              </a:ext>
            </a:extLst>
          </p:cNvPr>
          <p:cNvCxnSpPr>
            <a:stCxn id="55" idx="2"/>
          </p:cNvCxnSpPr>
          <p:nvPr/>
        </p:nvCxnSpPr>
        <p:spPr>
          <a:xfrm>
            <a:off x="3680437" y="3122455"/>
            <a:ext cx="713109" cy="1075683"/>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02925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hart 68">
            <a:extLst>
              <a:ext uri="{FF2B5EF4-FFF2-40B4-BE49-F238E27FC236}">
                <a16:creationId xmlns:a16="http://schemas.microsoft.com/office/drawing/2014/main" id="{F891B46B-2814-1F40-946C-73E9A647C33C}"/>
              </a:ext>
            </a:extLst>
          </p:cNvPr>
          <p:cNvGraphicFramePr>
            <a:graphicFrameLocks/>
          </p:cNvGraphicFramePr>
          <p:nvPr/>
        </p:nvGraphicFramePr>
        <p:xfrm>
          <a:off x="43125" y="2054739"/>
          <a:ext cx="12105749" cy="480783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Power-Gating-Aware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16</a:t>
            </a:fld>
            <a:endParaRPr lang="en-US"/>
          </a:p>
        </p:txBody>
      </p:sp>
      <p:sp>
        <p:nvSpPr>
          <p:cNvPr id="39" name="Content Placeholder 2">
            <a:extLst>
              <a:ext uri="{FF2B5EF4-FFF2-40B4-BE49-F238E27FC236}">
                <a16:creationId xmlns:a16="http://schemas.microsoft.com/office/drawing/2014/main" id="{76CD6207-E9F2-4EB9-ABFE-E8D9E7401EA6}"/>
              </a:ext>
            </a:extLst>
          </p:cNvPr>
          <p:cNvSpPr>
            <a:spLocks noGrp="1"/>
          </p:cNvSpPr>
          <p:nvPr>
            <p:ph idx="1"/>
          </p:nvPr>
        </p:nvSpPr>
        <p:spPr>
          <a:xfrm>
            <a:off x="838200" y="1279397"/>
            <a:ext cx="9516540" cy="836017"/>
          </a:xfrm>
        </p:spPr>
        <p:txBody>
          <a:bodyPr>
            <a:normAutofit/>
          </a:bodyPr>
          <a:lstStyle/>
          <a:p>
            <a:pPr marL="0" indent="0">
              <a:buNone/>
            </a:pPr>
            <a:r>
              <a:rPr lang="en-US" sz="2400" dirty="0">
                <a:solidFill>
                  <a:schemeClr val="accent1"/>
                </a:solidFill>
                <a:sym typeface="Wingdings" pitchFamily="2" charset="2"/>
              </a:rPr>
              <a:t> </a:t>
            </a:r>
            <a:r>
              <a:rPr lang="en-US" sz="2400" dirty="0">
                <a:solidFill>
                  <a:schemeClr val="accent1"/>
                </a:solidFill>
              </a:rPr>
              <a:t>The power model should treat the first lane differently than the rest!</a:t>
            </a:r>
          </a:p>
        </p:txBody>
      </p:sp>
      <p:sp>
        <p:nvSpPr>
          <p:cNvPr id="50" name="TextBox 32">
            <a:extLst>
              <a:ext uri="{FF2B5EF4-FFF2-40B4-BE49-F238E27FC236}">
                <a16:creationId xmlns:a16="http://schemas.microsoft.com/office/drawing/2014/main" id="{D21B9C79-A24A-7E40-A7DD-CE8CAAD0EC8B}"/>
              </a:ext>
            </a:extLst>
          </p:cNvPr>
          <p:cNvSpPr txBox="1"/>
          <p:nvPr/>
        </p:nvSpPr>
        <p:spPr>
          <a:xfrm>
            <a:off x="9011569" y="2373425"/>
            <a:ext cx="754937" cy="134999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+2480</a:t>
            </a:r>
            <a:br>
              <a:rPr lang="en-US" sz="2000">
                <a:solidFill>
                  <a:schemeClr val="tx1"/>
                </a:solidFill>
              </a:rPr>
            </a:br>
            <a:r>
              <a:rPr lang="en-US" sz="2000">
                <a:solidFill>
                  <a:schemeClr val="tx1"/>
                </a:solidFill>
              </a:rPr>
              <a:t>lanes</a:t>
            </a:r>
          </a:p>
        </p:txBody>
      </p:sp>
      <p:sp>
        <p:nvSpPr>
          <p:cNvPr id="51" name="TextBox 33">
            <a:extLst>
              <a:ext uri="{FF2B5EF4-FFF2-40B4-BE49-F238E27FC236}">
                <a16:creationId xmlns:a16="http://schemas.microsoft.com/office/drawing/2014/main" id="{F19161EA-93D9-F545-BA60-6F656346F8AA}"/>
              </a:ext>
            </a:extLst>
          </p:cNvPr>
          <p:cNvSpPr txBox="1"/>
          <p:nvPr/>
        </p:nvSpPr>
        <p:spPr>
          <a:xfrm>
            <a:off x="7753876" y="2661226"/>
            <a:ext cx="754937" cy="103252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+1840</a:t>
            </a:r>
            <a:br>
              <a:rPr lang="en-US" sz="2000">
                <a:solidFill>
                  <a:schemeClr val="tx1"/>
                </a:solidFill>
              </a:rPr>
            </a:br>
            <a:r>
              <a:rPr lang="en-US" sz="2000">
                <a:solidFill>
                  <a:schemeClr val="tx1"/>
                </a:solidFill>
              </a:rPr>
              <a:t>lanes</a:t>
            </a:r>
          </a:p>
        </p:txBody>
      </p:sp>
      <p:sp>
        <p:nvSpPr>
          <p:cNvPr id="52" name="TextBox 34">
            <a:extLst>
              <a:ext uri="{FF2B5EF4-FFF2-40B4-BE49-F238E27FC236}">
                <a16:creationId xmlns:a16="http://schemas.microsoft.com/office/drawing/2014/main" id="{06EB7699-CAC3-3F44-9C5A-D1B4927AAF4E}"/>
              </a:ext>
            </a:extLst>
          </p:cNvPr>
          <p:cNvSpPr txBox="1"/>
          <p:nvPr/>
        </p:nvSpPr>
        <p:spPr>
          <a:xfrm>
            <a:off x="6523289" y="3094410"/>
            <a:ext cx="754937" cy="71342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+1200</a:t>
            </a:r>
            <a:br>
              <a:rPr lang="en-US" sz="2000">
                <a:solidFill>
                  <a:schemeClr val="tx1"/>
                </a:solidFill>
              </a:rPr>
            </a:br>
            <a:r>
              <a:rPr lang="en-US" sz="2000">
                <a:solidFill>
                  <a:schemeClr val="tx1"/>
                </a:solidFill>
              </a:rPr>
              <a:t>lanes</a:t>
            </a:r>
          </a:p>
        </p:txBody>
      </p:sp>
      <p:sp>
        <p:nvSpPr>
          <p:cNvPr id="53" name="TextBox 35">
            <a:extLst>
              <a:ext uri="{FF2B5EF4-FFF2-40B4-BE49-F238E27FC236}">
                <a16:creationId xmlns:a16="http://schemas.microsoft.com/office/drawing/2014/main" id="{E1F062A1-AC7C-8B41-9D86-221CA44BB20E}"/>
              </a:ext>
            </a:extLst>
          </p:cNvPr>
          <p:cNvSpPr txBox="1"/>
          <p:nvPr/>
        </p:nvSpPr>
        <p:spPr>
          <a:xfrm>
            <a:off x="5159785" y="3423749"/>
            <a:ext cx="1183413" cy="40255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+560 lanes</a:t>
            </a:r>
          </a:p>
        </p:txBody>
      </p:sp>
      <p:sp>
        <p:nvSpPr>
          <p:cNvPr id="54" name="TextBox 37">
            <a:extLst>
              <a:ext uri="{FF2B5EF4-FFF2-40B4-BE49-F238E27FC236}">
                <a16:creationId xmlns:a16="http://schemas.microsoft.com/office/drawing/2014/main" id="{14A32D9E-26D3-2140-BBB5-BA70D748B521}"/>
              </a:ext>
            </a:extLst>
          </p:cNvPr>
          <p:cNvSpPr txBox="1"/>
          <p:nvPr/>
        </p:nvSpPr>
        <p:spPr>
          <a:xfrm>
            <a:off x="1235764" y="3444518"/>
            <a:ext cx="2019353" cy="72395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first SM lane on chip</a:t>
            </a:r>
          </a:p>
          <a:p>
            <a:pPr algn="ctr"/>
            <a:r>
              <a:rPr lang="en-US" sz="2000">
                <a:solidFill>
                  <a:schemeClr val="tx1"/>
                </a:solidFill>
              </a:rPr>
              <a:t>(activating first SM)</a:t>
            </a:r>
          </a:p>
        </p:txBody>
      </p:sp>
      <p:sp>
        <p:nvSpPr>
          <p:cNvPr id="55" name="TextBox 43">
            <a:extLst>
              <a:ext uri="{FF2B5EF4-FFF2-40B4-BE49-F238E27FC236}">
                <a16:creationId xmlns:a16="http://schemas.microsoft.com/office/drawing/2014/main" id="{CDF690CA-72A3-CA4E-B10F-CAF79C9DC899}"/>
              </a:ext>
            </a:extLst>
          </p:cNvPr>
          <p:cNvSpPr txBox="1"/>
          <p:nvPr/>
        </p:nvSpPr>
        <p:spPr>
          <a:xfrm>
            <a:off x="2638967" y="2409028"/>
            <a:ext cx="2082939" cy="71342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000">
                <a:solidFill>
                  <a:schemeClr val="tx1"/>
                </a:solidFill>
              </a:rPr>
              <a:t>+79 lanes, 1 per SM</a:t>
            </a:r>
          </a:p>
          <a:p>
            <a:pPr algn="ctr"/>
            <a:r>
              <a:rPr lang="en-US" sz="2000">
                <a:solidFill>
                  <a:schemeClr val="tx1"/>
                </a:solidFill>
              </a:rPr>
              <a:t>(activating +79 SMs)</a:t>
            </a:r>
          </a:p>
        </p:txBody>
      </p:sp>
      <p:cxnSp>
        <p:nvCxnSpPr>
          <p:cNvPr id="56" name="Straight Arrow Connector 55">
            <a:extLst>
              <a:ext uri="{FF2B5EF4-FFF2-40B4-BE49-F238E27FC236}">
                <a16:creationId xmlns:a16="http://schemas.microsoft.com/office/drawing/2014/main" id="{11CAB0B4-20B5-EE44-9E96-8F988D5A0BBF}"/>
              </a:ext>
            </a:extLst>
          </p:cNvPr>
          <p:cNvCxnSpPr>
            <a:stCxn id="54" idx="2"/>
          </p:cNvCxnSpPr>
          <p:nvPr/>
        </p:nvCxnSpPr>
        <p:spPr>
          <a:xfrm>
            <a:off x="2245441" y="4168469"/>
            <a:ext cx="887703" cy="697246"/>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412DDBE-DC6E-F847-B2B3-BC812EEA3682}"/>
              </a:ext>
            </a:extLst>
          </p:cNvPr>
          <p:cNvCxnSpPr>
            <a:stCxn id="55" idx="2"/>
          </p:cNvCxnSpPr>
          <p:nvPr/>
        </p:nvCxnSpPr>
        <p:spPr>
          <a:xfrm>
            <a:off x="3680437" y="3122455"/>
            <a:ext cx="713109" cy="1075683"/>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4B87BDA-717F-4C30-9B2A-006867B1D5F2}"/>
              </a:ext>
            </a:extLst>
          </p:cNvPr>
          <p:cNvSpPr txBox="1">
            <a:spLocks/>
          </p:cNvSpPr>
          <p:nvPr/>
        </p:nvSpPr>
        <p:spPr>
          <a:xfrm>
            <a:off x="2540608" y="1734483"/>
            <a:ext cx="5732922" cy="510474"/>
          </a:xfrm>
          <a:prstGeom prst="rect">
            <a:avLst/>
          </a:prstGeom>
          <a:ln w="28575">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solidFill>
                  <a:srgbClr val="FF0000"/>
                </a:solidFill>
              </a:rPr>
              <a:t>AccelWattch captures these effects!</a:t>
            </a:r>
          </a:p>
        </p:txBody>
      </p:sp>
    </p:spTree>
    <p:extLst>
      <p:ext uri="{BB962C8B-B14F-4D97-AF65-F5344CB8AC3E}">
        <p14:creationId xmlns:p14="http://schemas.microsoft.com/office/powerpoint/2010/main" val="13696200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17</a:t>
            </a:fld>
            <a:endParaRPr lang="en-US"/>
          </a:p>
        </p:txBody>
      </p:sp>
      <p:cxnSp>
        <p:nvCxnSpPr>
          <p:cNvPr id="7" name="Straight Arrow Connector 6">
            <a:extLst>
              <a:ext uri="{FF2B5EF4-FFF2-40B4-BE49-F238E27FC236}">
                <a16:creationId xmlns:a16="http://schemas.microsoft.com/office/drawing/2014/main" id="{5DCC9560-54AA-4299-B783-E37DE34D345D}"/>
              </a:ext>
            </a:extLst>
          </p:cNvPr>
          <p:cNvCxnSpPr>
            <a:cxnSpLocks/>
            <a:stCxn id="9" idx="1"/>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282745F-0B6D-4C64-8921-FF3BAA0A9A51}"/>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65B632-53F1-4888-93DC-2063F779D8BB}"/>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10" name="TextBox 9">
                <a:extLst>
                  <a:ext uri="{FF2B5EF4-FFF2-40B4-BE49-F238E27FC236}">
                    <a16:creationId xmlns:a16="http://schemas.microsoft.com/office/drawing/2014/main" id="{2665B632-53F1-4888-93DC-2063F779D8BB}"/>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3"/>
                <a:stretch>
                  <a:fillRect l="-1367" r="-1758" b="-23636"/>
                </a:stretch>
              </a:blipFill>
            </p:spPr>
            <p:txBody>
              <a:bodyPr/>
              <a:lstStyle/>
              <a:p>
                <a:r>
                  <a:rPr lang="en-US">
                    <a:noFill/>
                  </a:rPr>
                  <a:t> </a:t>
                </a:r>
              </a:p>
            </p:txBody>
          </p:sp>
        </mc:Fallback>
      </mc:AlternateContent>
    </p:spTree>
    <p:extLst>
      <p:ext uri="{BB962C8B-B14F-4D97-AF65-F5344CB8AC3E}">
        <p14:creationId xmlns:p14="http://schemas.microsoft.com/office/powerpoint/2010/main" val="147359256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18</a:t>
            </a:fld>
            <a:endParaRPr lang="en-US"/>
          </a:p>
        </p:txBody>
      </p:sp>
      <p:cxnSp>
        <p:nvCxnSpPr>
          <p:cNvPr id="10" name="Straight Arrow Connector 9">
            <a:extLst>
              <a:ext uri="{FF2B5EF4-FFF2-40B4-BE49-F238E27FC236}">
                <a16:creationId xmlns:a16="http://schemas.microsoft.com/office/drawing/2014/main" id="{13FED4B5-B17D-403D-91FA-590DF435EB7D}"/>
              </a:ext>
            </a:extLst>
          </p:cNvPr>
          <p:cNvCxnSpPr>
            <a:cxnSpLocks/>
            <a:stCxn id="11" idx="1"/>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438C68-111E-4B4F-B73E-7D5CBF735EE8}"/>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C4C6773-CE37-4017-BC10-84E7CE90E3F3}"/>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12" name="TextBox 11">
                <a:extLst>
                  <a:ext uri="{FF2B5EF4-FFF2-40B4-BE49-F238E27FC236}">
                    <a16:creationId xmlns:a16="http://schemas.microsoft.com/office/drawing/2014/main" id="{1C4C6773-CE37-4017-BC10-84E7CE90E3F3}"/>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4"/>
                <a:stretch>
                  <a:fillRect l="-1367" r="-1758" b="-23636"/>
                </a:stretch>
              </a:blipFill>
            </p:spPr>
            <p:txBody>
              <a:bodyPr/>
              <a:lstStyle/>
              <a:p>
                <a:r>
                  <a:rPr lang="en-US">
                    <a:noFill/>
                  </a:rPr>
                  <a:t> </a:t>
                </a:r>
              </a:p>
            </p:txBody>
          </p:sp>
        </mc:Fallback>
      </mc:AlternateContent>
    </p:spTree>
    <p:extLst>
      <p:ext uri="{BB962C8B-B14F-4D97-AF65-F5344CB8AC3E}">
        <p14:creationId xmlns:p14="http://schemas.microsoft.com/office/powerpoint/2010/main" val="18306523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19</a:t>
            </a:fld>
            <a:endParaRPr lang="en-US"/>
          </a:p>
        </p:txBody>
      </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5899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D3A1F9-C091-9342-AC85-68D70F7DC6AC}"/>
              </a:ext>
            </a:extLst>
          </p:cNvPr>
          <p:cNvPicPr>
            <a:picLocks noChangeAspect="1"/>
          </p:cNvPicPr>
          <p:nvPr/>
        </p:nvPicPr>
        <p:blipFill rotWithShape="1">
          <a:blip r:embed="rId3">
            <a:extLst>
              <a:ext uri="{28A0092B-C50C-407E-A947-70E740481C1C}">
                <a14:useLocalDpi xmlns:a14="http://schemas.microsoft.com/office/drawing/2010/main" val="0"/>
              </a:ext>
            </a:extLst>
          </a:blip>
          <a:srcRect l="3277" r="26427" b="14087"/>
          <a:stretch/>
        </p:blipFill>
        <p:spPr>
          <a:xfrm>
            <a:off x="559745" y="2732177"/>
            <a:ext cx="4965076" cy="3690939"/>
          </a:xfrm>
          <a:prstGeom prst="rect">
            <a:avLst/>
          </a:prstGeom>
        </p:spPr>
      </p:pic>
      <p:sp>
        <p:nvSpPr>
          <p:cNvPr id="17" name="Content Placeholder 3">
            <a:extLst>
              <a:ext uri="{FF2B5EF4-FFF2-40B4-BE49-F238E27FC236}">
                <a16:creationId xmlns:a16="http://schemas.microsoft.com/office/drawing/2014/main" id="{06E5DC41-5373-5449-AE92-213224E2D2BC}"/>
              </a:ext>
            </a:extLst>
          </p:cNvPr>
          <p:cNvSpPr txBox="1">
            <a:spLocks/>
          </p:cNvSpPr>
          <p:nvPr/>
        </p:nvSpPr>
        <p:spPr>
          <a:xfrm>
            <a:off x="1442060" y="1375686"/>
            <a:ext cx="9779977" cy="369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Widespread adoption of GPUs (AI, machine learning, HPC, ...)</a:t>
            </a:r>
          </a:p>
          <a:p>
            <a:pPr lvl="1"/>
            <a:r>
              <a:rPr lang="en-US" sz="2200" dirty="0"/>
              <a:t>70% of top 50 HPC applications are GPU-accelerated</a:t>
            </a:r>
          </a:p>
          <a:p>
            <a:pPr lvl="1"/>
            <a:r>
              <a:rPr lang="en-US" sz="2200" dirty="0"/>
              <a:t>29% of TOP500 supercomputer systems are GPU-accelerated (and growing) </a:t>
            </a:r>
          </a:p>
          <a:p>
            <a:pPr marL="0" indent="0">
              <a:buFont typeface="Arial" panose="020B0604020202020204" pitchFamily="34" charset="0"/>
              <a:buNone/>
            </a:pPr>
            <a:endParaRPr lang="en-US" dirty="0"/>
          </a:p>
        </p:txBody>
      </p:sp>
      <p:sp>
        <p:nvSpPr>
          <p:cNvPr id="3" name="Slide Number Placeholder 2">
            <a:extLst>
              <a:ext uri="{FF2B5EF4-FFF2-40B4-BE49-F238E27FC236}">
                <a16:creationId xmlns:a16="http://schemas.microsoft.com/office/drawing/2014/main" id="{FE995E42-F0A2-41FB-8AF4-72878F3311F9}"/>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a:t>
            </a:fld>
            <a:endParaRPr lang="en-US"/>
          </a:p>
        </p:txBody>
      </p:sp>
      <p:sp>
        <p:nvSpPr>
          <p:cNvPr id="7" name="Slide Number Placeholder 6">
            <a:extLst>
              <a:ext uri="{FF2B5EF4-FFF2-40B4-BE49-F238E27FC236}">
                <a16:creationId xmlns:a16="http://schemas.microsoft.com/office/drawing/2014/main" id="{B7DC11E1-A20C-478A-AAB5-915367262A6D}"/>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8" name="Title 1">
            <a:extLst>
              <a:ext uri="{FF2B5EF4-FFF2-40B4-BE49-F238E27FC236}">
                <a16:creationId xmlns:a16="http://schemas.microsoft.com/office/drawing/2014/main" id="{589B4508-AF8D-4807-9694-40248F5F4EA3}"/>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GPUs Are Important Systems</a:t>
            </a:r>
            <a:endParaRPr lang="en-US" sz="4000" dirty="0"/>
          </a:p>
        </p:txBody>
      </p:sp>
      <p:pic>
        <p:nvPicPr>
          <p:cNvPr id="5" name="Picture 4" descr="A screenshot of a computer&#10;&#10;Description automatically generated with low confidence">
            <a:extLst>
              <a:ext uri="{FF2B5EF4-FFF2-40B4-BE49-F238E27FC236}">
                <a16:creationId xmlns:a16="http://schemas.microsoft.com/office/drawing/2014/main" id="{E2B52875-4FC3-C348-806F-87643236C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262" y="2707125"/>
            <a:ext cx="7315200" cy="4389120"/>
          </a:xfrm>
          <a:prstGeom prst="rect">
            <a:avLst/>
          </a:prstGeom>
        </p:spPr>
      </p:pic>
    </p:spTree>
    <p:extLst>
      <p:ext uri="{BB962C8B-B14F-4D97-AF65-F5344CB8AC3E}">
        <p14:creationId xmlns:p14="http://schemas.microsoft.com/office/powerpoint/2010/main" val="39338288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20</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320365" y="1207238"/>
            <a:ext cx="2834761" cy="400110"/>
          </a:xfrm>
          <a:prstGeom prst="rect">
            <a:avLst/>
          </a:prstGeom>
          <a:noFill/>
          <a:ln w="19050">
            <a:noFill/>
          </a:ln>
        </p:spPr>
        <p:txBody>
          <a:bodyPr wrap="square" rtlCol="0">
            <a:spAutoFit/>
          </a:bodyPr>
          <a:lstStyle/>
          <a:p>
            <a:r>
              <a:rPr lang="en-US" sz="2000" dirty="0">
                <a:solidFill>
                  <a:schemeClr val="accent1"/>
                </a:solidFill>
              </a:rPr>
              <a:t>16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93120"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0" name="Freeform 289">
            <a:extLst>
              <a:ext uri="{FF2B5EF4-FFF2-40B4-BE49-F238E27FC236}">
                <a16:creationId xmlns:a16="http://schemas.microsoft.com/office/drawing/2014/main" id="{F926FA5C-8A6E-8548-9E34-CDD403D3E667}"/>
              </a:ext>
            </a:extLst>
          </p:cNvPr>
          <p:cNvSpPr/>
          <p:nvPr/>
        </p:nvSpPr>
        <p:spPr>
          <a:xfrm>
            <a:off x="4214971" y="1726565"/>
            <a:ext cx="2681654" cy="1380392"/>
          </a:xfrm>
          <a:custGeom>
            <a:avLst/>
            <a:gdLst>
              <a:gd name="connsiteX0" fmla="*/ 0 w 2681654"/>
              <a:gd name="connsiteY0" fmla="*/ 0 h 1380392"/>
              <a:gd name="connsiteX1" fmla="*/ 1556239 w 2681654"/>
              <a:gd name="connsiteY1" fmla="*/ 8792 h 1380392"/>
              <a:gd name="connsiteX2" fmla="*/ 2681654 w 2681654"/>
              <a:gd name="connsiteY2" fmla="*/ 1380392 h 1380392"/>
              <a:gd name="connsiteX3" fmla="*/ 2338754 w 2681654"/>
              <a:gd name="connsiteY3" fmla="*/ 1380392 h 1380392"/>
              <a:gd name="connsiteX4" fmla="*/ 0 w 2681654"/>
              <a:gd name="connsiteY4" fmla="*/ 0 h 138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654" h="1380392">
                <a:moveTo>
                  <a:pt x="0" y="0"/>
                </a:moveTo>
                <a:lnTo>
                  <a:pt x="1556239" y="8792"/>
                </a:lnTo>
                <a:lnTo>
                  <a:pt x="2681654" y="1380392"/>
                </a:lnTo>
                <a:lnTo>
                  <a:pt x="2338754" y="1380392"/>
                </a:lnTo>
                <a:lnTo>
                  <a:pt x="0"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AEAF0413-5C84-174A-A227-FBE16AF8460F}"/>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F192D9B-B661-A345-9F90-CC92B2288044}"/>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52" name="TextBox 51">
            <a:extLst>
              <a:ext uri="{FF2B5EF4-FFF2-40B4-BE49-F238E27FC236}">
                <a16:creationId xmlns:a16="http://schemas.microsoft.com/office/drawing/2014/main" id="{4DBE2B3C-E7C9-7C43-A8D7-0398C879F479}"/>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3" name="Straight Connector 12">
            <a:extLst>
              <a:ext uri="{FF2B5EF4-FFF2-40B4-BE49-F238E27FC236}">
                <a16:creationId xmlns:a16="http://schemas.microsoft.com/office/drawing/2014/main" id="{F1F76859-E401-1749-866D-2DDE78A63BE9}"/>
              </a:ext>
            </a:extLst>
          </p:cNvPr>
          <p:cNvCxnSpPr>
            <a:cxnSpLocks/>
          </p:cNvCxnSpPr>
          <p:nvPr/>
        </p:nvCxnSpPr>
        <p:spPr>
          <a:xfrm>
            <a:off x="4474965" y="5956788"/>
            <a:ext cx="136564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512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21</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320365" y="1207238"/>
            <a:ext cx="2834761" cy="400110"/>
          </a:xfrm>
          <a:prstGeom prst="rect">
            <a:avLst/>
          </a:prstGeom>
          <a:noFill/>
          <a:ln w="19050">
            <a:noFill/>
          </a:ln>
        </p:spPr>
        <p:txBody>
          <a:bodyPr wrap="square" rtlCol="0">
            <a:spAutoFit/>
          </a:bodyPr>
          <a:lstStyle/>
          <a:p>
            <a:r>
              <a:rPr lang="en-US" sz="2000" dirty="0">
                <a:solidFill>
                  <a:schemeClr val="accent1"/>
                </a:solidFill>
              </a:rPr>
              <a:t>16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93120"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0" name="Freeform 289">
            <a:extLst>
              <a:ext uri="{FF2B5EF4-FFF2-40B4-BE49-F238E27FC236}">
                <a16:creationId xmlns:a16="http://schemas.microsoft.com/office/drawing/2014/main" id="{F926FA5C-8A6E-8548-9E34-CDD403D3E667}"/>
              </a:ext>
            </a:extLst>
          </p:cNvPr>
          <p:cNvSpPr/>
          <p:nvPr/>
        </p:nvSpPr>
        <p:spPr>
          <a:xfrm>
            <a:off x="4214971" y="1726565"/>
            <a:ext cx="2681654" cy="1380392"/>
          </a:xfrm>
          <a:custGeom>
            <a:avLst/>
            <a:gdLst>
              <a:gd name="connsiteX0" fmla="*/ 0 w 2681654"/>
              <a:gd name="connsiteY0" fmla="*/ 0 h 1380392"/>
              <a:gd name="connsiteX1" fmla="*/ 1556239 w 2681654"/>
              <a:gd name="connsiteY1" fmla="*/ 8792 h 1380392"/>
              <a:gd name="connsiteX2" fmla="*/ 2681654 w 2681654"/>
              <a:gd name="connsiteY2" fmla="*/ 1380392 h 1380392"/>
              <a:gd name="connsiteX3" fmla="*/ 2338754 w 2681654"/>
              <a:gd name="connsiteY3" fmla="*/ 1380392 h 1380392"/>
              <a:gd name="connsiteX4" fmla="*/ 0 w 2681654"/>
              <a:gd name="connsiteY4" fmla="*/ 0 h 138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654" h="1380392">
                <a:moveTo>
                  <a:pt x="0" y="0"/>
                </a:moveTo>
                <a:lnTo>
                  <a:pt x="1556239" y="8792"/>
                </a:lnTo>
                <a:lnTo>
                  <a:pt x="2681654" y="1380392"/>
                </a:lnTo>
                <a:lnTo>
                  <a:pt x="2338754" y="1380392"/>
                </a:lnTo>
                <a:lnTo>
                  <a:pt x="0"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AEAF0413-5C84-174A-A227-FBE16AF8460F}"/>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F192D9B-B661-A345-9F90-CC92B2288044}"/>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52" name="TextBox 51">
            <a:extLst>
              <a:ext uri="{FF2B5EF4-FFF2-40B4-BE49-F238E27FC236}">
                <a16:creationId xmlns:a16="http://schemas.microsoft.com/office/drawing/2014/main" id="{4DBE2B3C-E7C9-7C43-A8D7-0398C879F479}"/>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3" name="Straight Connector 12">
            <a:extLst>
              <a:ext uri="{FF2B5EF4-FFF2-40B4-BE49-F238E27FC236}">
                <a16:creationId xmlns:a16="http://schemas.microsoft.com/office/drawing/2014/main" id="{F1F76859-E401-1749-866D-2DDE78A63BE9}"/>
              </a:ext>
            </a:extLst>
          </p:cNvPr>
          <p:cNvCxnSpPr>
            <a:cxnSpLocks/>
          </p:cNvCxnSpPr>
          <p:nvPr/>
        </p:nvCxnSpPr>
        <p:spPr>
          <a:xfrm>
            <a:off x="4474965" y="5956788"/>
            <a:ext cx="136564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Multiply 6">
            <a:extLst>
              <a:ext uri="{FF2B5EF4-FFF2-40B4-BE49-F238E27FC236}">
                <a16:creationId xmlns:a16="http://schemas.microsoft.com/office/drawing/2014/main" id="{0808DFDF-E6D2-0F41-8FA2-310E8949A7AB}"/>
              </a:ext>
            </a:extLst>
          </p:cNvPr>
          <p:cNvSpPr/>
          <p:nvPr/>
        </p:nvSpPr>
        <p:spPr>
          <a:xfrm>
            <a:off x="5999114" y="1010324"/>
            <a:ext cx="1304706" cy="914400"/>
          </a:xfrm>
          <a:prstGeom prst="mathMultiply">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299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22</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320365" y="1207238"/>
            <a:ext cx="2834761" cy="400110"/>
          </a:xfrm>
          <a:prstGeom prst="rect">
            <a:avLst/>
          </a:prstGeom>
          <a:noFill/>
          <a:ln w="19050">
            <a:noFill/>
          </a:ln>
        </p:spPr>
        <p:txBody>
          <a:bodyPr wrap="square" rtlCol="0">
            <a:spAutoFit/>
          </a:bodyPr>
          <a:lstStyle/>
          <a:p>
            <a:r>
              <a:rPr lang="en-US" sz="2000" dirty="0">
                <a:solidFill>
                  <a:schemeClr val="accent1"/>
                </a:solidFill>
              </a:rPr>
              <a:t>16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93120"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04" name="Group 203">
            <a:extLst>
              <a:ext uri="{FF2B5EF4-FFF2-40B4-BE49-F238E27FC236}">
                <a16:creationId xmlns:a16="http://schemas.microsoft.com/office/drawing/2014/main" id="{CF7B81C5-0BBE-854D-AE31-D287D260487B}"/>
              </a:ext>
            </a:extLst>
          </p:cNvPr>
          <p:cNvGrpSpPr/>
          <p:nvPr/>
        </p:nvGrpSpPr>
        <p:grpSpPr>
          <a:xfrm>
            <a:off x="5737541" y="1650439"/>
            <a:ext cx="4639077" cy="566601"/>
            <a:chOff x="4193120" y="2330799"/>
            <a:chExt cx="4639077" cy="566601"/>
          </a:xfrm>
        </p:grpSpPr>
        <p:cxnSp>
          <p:nvCxnSpPr>
            <p:cNvPr id="205" name="Curved Connector 204">
              <a:extLst>
                <a:ext uri="{FF2B5EF4-FFF2-40B4-BE49-F238E27FC236}">
                  <a16:creationId xmlns:a16="http://schemas.microsoft.com/office/drawing/2014/main" id="{C8F71C83-803B-EB42-8F44-F79D4B9D1EDB}"/>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6" name="Curved Connector 205">
              <a:extLst>
                <a:ext uri="{FF2B5EF4-FFF2-40B4-BE49-F238E27FC236}">
                  <a16:creationId xmlns:a16="http://schemas.microsoft.com/office/drawing/2014/main" id="{09ED8C3A-B97D-AF4F-B489-0691E10320A0}"/>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7" name="Curved Connector 206">
              <a:extLst>
                <a:ext uri="{FF2B5EF4-FFF2-40B4-BE49-F238E27FC236}">
                  <a16:creationId xmlns:a16="http://schemas.microsoft.com/office/drawing/2014/main" id="{7BE4E835-E69B-4B4A-9E1F-D9929B240719}"/>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8" name="Curved Connector 207">
              <a:extLst>
                <a:ext uri="{FF2B5EF4-FFF2-40B4-BE49-F238E27FC236}">
                  <a16:creationId xmlns:a16="http://schemas.microsoft.com/office/drawing/2014/main" id="{3AC528DB-A9A0-6C41-BC65-803C31285182}"/>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9" name="Curved Connector 208">
              <a:extLst>
                <a:ext uri="{FF2B5EF4-FFF2-40B4-BE49-F238E27FC236}">
                  <a16:creationId xmlns:a16="http://schemas.microsoft.com/office/drawing/2014/main" id="{31A2A476-E6EF-764F-883A-84116A4DE2DA}"/>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0" name="Curved Connector 209">
              <a:extLst>
                <a:ext uri="{FF2B5EF4-FFF2-40B4-BE49-F238E27FC236}">
                  <a16:creationId xmlns:a16="http://schemas.microsoft.com/office/drawing/2014/main" id="{48DFDFF0-E6BC-F743-9D3F-CE4E937469D2}"/>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1" name="Curved Connector 210">
              <a:extLst>
                <a:ext uri="{FF2B5EF4-FFF2-40B4-BE49-F238E27FC236}">
                  <a16:creationId xmlns:a16="http://schemas.microsoft.com/office/drawing/2014/main" id="{217A4394-D7F3-F24F-9554-010391DFEA3F}"/>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2" name="Curved Connector 211">
              <a:extLst>
                <a:ext uri="{FF2B5EF4-FFF2-40B4-BE49-F238E27FC236}">
                  <a16:creationId xmlns:a16="http://schemas.microsoft.com/office/drawing/2014/main" id="{653BEB35-8BAF-0342-91D6-8A2EA8F1541B}"/>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3" name="Curved Connector 212">
              <a:extLst>
                <a:ext uri="{FF2B5EF4-FFF2-40B4-BE49-F238E27FC236}">
                  <a16:creationId xmlns:a16="http://schemas.microsoft.com/office/drawing/2014/main" id="{045A8150-11DC-9A41-AF8D-8CCD629A9BE0}"/>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4" name="Curved Connector 213">
              <a:extLst>
                <a:ext uri="{FF2B5EF4-FFF2-40B4-BE49-F238E27FC236}">
                  <a16:creationId xmlns:a16="http://schemas.microsoft.com/office/drawing/2014/main" id="{D86349C7-82B1-384D-8250-CF2193A48255}"/>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5" name="Curved Connector 214">
              <a:extLst>
                <a:ext uri="{FF2B5EF4-FFF2-40B4-BE49-F238E27FC236}">
                  <a16:creationId xmlns:a16="http://schemas.microsoft.com/office/drawing/2014/main" id="{D73CA842-D029-A441-A82A-49769E01E28C}"/>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6" name="Curved Connector 215">
              <a:extLst>
                <a:ext uri="{FF2B5EF4-FFF2-40B4-BE49-F238E27FC236}">
                  <a16:creationId xmlns:a16="http://schemas.microsoft.com/office/drawing/2014/main" id="{5925E1DF-56DB-2F4D-BB06-9EFB567DB216}"/>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7" name="Curved Connector 216">
              <a:extLst>
                <a:ext uri="{FF2B5EF4-FFF2-40B4-BE49-F238E27FC236}">
                  <a16:creationId xmlns:a16="http://schemas.microsoft.com/office/drawing/2014/main" id="{583D9AA7-4373-1A4E-AB75-9FB42DB9F067}"/>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8" name="Curved Connector 217">
              <a:extLst>
                <a:ext uri="{FF2B5EF4-FFF2-40B4-BE49-F238E27FC236}">
                  <a16:creationId xmlns:a16="http://schemas.microsoft.com/office/drawing/2014/main" id="{DE82EEC4-EDA5-4B47-92CD-7356B12E99C8}"/>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9" name="Curved Connector 218">
              <a:extLst>
                <a:ext uri="{FF2B5EF4-FFF2-40B4-BE49-F238E27FC236}">
                  <a16:creationId xmlns:a16="http://schemas.microsoft.com/office/drawing/2014/main" id="{83306029-EC09-1F4B-B998-2F1367222C58}"/>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0" name="Curved Connector 219">
              <a:extLst>
                <a:ext uri="{FF2B5EF4-FFF2-40B4-BE49-F238E27FC236}">
                  <a16:creationId xmlns:a16="http://schemas.microsoft.com/office/drawing/2014/main" id="{051E1ED0-DEEF-3F48-AEB1-922066162596}"/>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1" name="Curved Connector 220">
              <a:extLst>
                <a:ext uri="{FF2B5EF4-FFF2-40B4-BE49-F238E27FC236}">
                  <a16:creationId xmlns:a16="http://schemas.microsoft.com/office/drawing/2014/main" id="{6FB70B5F-24FA-9941-AF1B-05F4F5B29118}"/>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2" name="Curved Connector 221">
              <a:extLst>
                <a:ext uri="{FF2B5EF4-FFF2-40B4-BE49-F238E27FC236}">
                  <a16:creationId xmlns:a16="http://schemas.microsoft.com/office/drawing/2014/main" id="{AE5A74DD-3E79-C343-A7C7-3AF7786933F7}"/>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3" name="Curved Connector 222">
              <a:extLst>
                <a:ext uri="{FF2B5EF4-FFF2-40B4-BE49-F238E27FC236}">
                  <a16:creationId xmlns:a16="http://schemas.microsoft.com/office/drawing/2014/main" id="{52F1D2C1-292A-134D-818F-AA79B73E81C3}"/>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4" name="Curved Connector 223">
              <a:extLst>
                <a:ext uri="{FF2B5EF4-FFF2-40B4-BE49-F238E27FC236}">
                  <a16:creationId xmlns:a16="http://schemas.microsoft.com/office/drawing/2014/main" id="{3ABFCD64-3409-244F-954A-DCC9C9827EE4}"/>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5" name="Curved Connector 224">
              <a:extLst>
                <a:ext uri="{FF2B5EF4-FFF2-40B4-BE49-F238E27FC236}">
                  <a16:creationId xmlns:a16="http://schemas.microsoft.com/office/drawing/2014/main" id="{ECB7F8AF-7DAB-6642-BD4A-43E03AF78EE0}"/>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6" name="Curved Connector 225">
              <a:extLst>
                <a:ext uri="{FF2B5EF4-FFF2-40B4-BE49-F238E27FC236}">
                  <a16:creationId xmlns:a16="http://schemas.microsoft.com/office/drawing/2014/main" id="{9BF83A9F-5568-F440-A5C5-FEAC263F5AA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7" name="Curved Connector 226">
              <a:extLst>
                <a:ext uri="{FF2B5EF4-FFF2-40B4-BE49-F238E27FC236}">
                  <a16:creationId xmlns:a16="http://schemas.microsoft.com/office/drawing/2014/main" id="{5B978EB5-4489-E246-9B0E-B77FA88CC76B}"/>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8" name="Curved Connector 227">
              <a:extLst>
                <a:ext uri="{FF2B5EF4-FFF2-40B4-BE49-F238E27FC236}">
                  <a16:creationId xmlns:a16="http://schemas.microsoft.com/office/drawing/2014/main" id="{50DAB314-5757-DE48-8D0B-4005C4962542}"/>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9" name="Curved Connector 228">
              <a:extLst>
                <a:ext uri="{FF2B5EF4-FFF2-40B4-BE49-F238E27FC236}">
                  <a16:creationId xmlns:a16="http://schemas.microsoft.com/office/drawing/2014/main" id="{8FC0CB3F-FA01-D545-A643-48CFE54F8DB2}"/>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0" name="Curved Connector 229">
              <a:extLst>
                <a:ext uri="{FF2B5EF4-FFF2-40B4-BE49-F238E27FC236}">
                  <a16:creationId xmlns:a16="http://schemas.microsoft.com/office/drawing/2014/main" id="{71CC9375-EC6D-E24D-A14A-505DCFDB63F4}"/>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1" name="Curved Connector 230">
              <a:extLst>
                <a:ext uri="{FF2B5EF4-FFF2-40B4-BE49-F238E27FC236}">
                  <a16:creationId xmlns:a16="http://schemas.microsoft.com/office/drawing/2014/main" id="{828D3922-62AE-2145-B1A2-145E5D64113F}"/>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2" name="Curved Connector 231">
              <a:extLst>
                <a:ext uri="{FF2B5EF4-FFF2-40B4-BE49-F238E27FC236}">
                  <a16:creationId xmlns:a16="http://schemas.microsoft.com/office/drawing/2014/main" id="{E9C3F55C-C5B4-5C40-A65A-E9B294794469}"/>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3" name="Curved Connector 232">
              <a:extLst>
                <a:ext uri="{FF2B5EF4-FFF2-40B4-BE49-F238E27FC236}">
                  <a16:creationId xmlns:a16="http://schemas.microsoft.com/office/drawing/2014/main" id="{DB62263F-35A4-9643-B614-EF4270036B44}"/>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4" name="Curved Connector 233">
              <a:extLst>
                <a:ext uri="{FF2B5EF4-FFF2-40B4-BE49-F238E27FC236}">
                  <a16:creationId xmlns:a16="http://schemas.microsoft.com/office/drawing/2014/main" id="{ADA8452E-3553-6041-A931-2B96D1068229}"/>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a:extLst>
                <a:ext uri="{FF2B5EF4-FFF2-40B4-BE49-F238E27FC236}">
                  <a16:creationId xmlns:a16="http://schemas.microsoft.com/office/drawing/2014/main" id="{A50A28B3-AD83-BA42-88BD-B14C9DA071C8}"/>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6" name="Curved Connector 235">
              <a:extLst>
                <a:ext uri="{FF2B5EF4-FFF2-40B4-BE49-F238E27FC236}">
                  <a16:creationId xmlns:a16="http://schemas.microsoft.com/office/drawing/2014/main" id="{7BF93CF5-9A45-8545-BBDD-A430456E52FA}"/>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7" name="TextBox 236">
              <a:extLst>
                <a:ext uri="{FF2B5EF4-FFF2-40B4-BE49-F238E27FC236}">
                  <a16:creationId xmlns:a16="http://schemas.microsoft.com/office/drawing/2014/main" id="{3F3BF959-2B41-D94B-9316-7712F38F9179}"/>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2</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a:extLst>
              <a:ext uri="{FF2B5EF4-FFF2-40B4-BE49-F238E27FC236}">
                <a16:creationId xmlns:a16="http://schemas.microsoft.com/office/drawing/2014/main" id="{4B6AE22C-4095-814E-B38B-4B4CEC2B3F8F}"/>
              </a:ext>
            </a:extLst>
          </p:cNvPr>
          <p:cNvSpPr/>
          <p:nvPr/>
        </p:nvSpPr>
        <p:spPr>
          <a:xfrm>
            <a:off x="5758962" y="2242088"/>
            <a:ext cx="1547446" cy="888023"/>
          </a:xfrm>
          <a:custGeom>
            <a:avLst/>
            <a:gdLst>
              <a:gd name="connsiteX0" fmla="*/ 0 w 1547446"/>
              <a:gd name="connsiteY0" fmla="*/ 0 h 888023"/>
              <a:gd name="connsiteX1" fmla="*/ 1547446 w 1547446"/>
              <a:gd name="connsiteY1" fmla="*/ 0 h 888023"/>
              <a:gd name="connsiteX2" fmla="*/ 1134207 w 1547446"/>
              <a:gd name="connsiteY2" fmla="*/ 879230 h 888023"/>
              <a:gd name="connsiteX3" fmla="*/ 782515 w 1547446"/>
              <a:gd name="connsiteY3" fmla="*/ 888023 h 888023"/>
              <a:gd name="connsiteX4" fmla="*/ 0 w 1547446"/>
              <a:gd name="connsiteY4" fmla="*/ 0 h 88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446" h="888023">
                <a:moveTo>
                  <a:pt x="0" y="0"/>
                </a:moveTo>
                <a:lnTo>
                  <a:pt x="1547446" y="0"/>
                </a:lnTo>
                <a:lnTo>
                  <a:pt x="1134207" y="879230"/>
                </a:lnTo>
                <a:lnTo>
                  <a:pt x="782515" y="888023"/>
                </a:lnTo>
                <a:lnTo>
                  <a:pt x="0"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a:extLst>
              <a:ext uri="{FF2B5EF4-FFF2-40B4-BE49-F238E27FC236}">
                <a16:creationId xmlns:a16="http://schemas.microsoft.com/office/drawing/2014/main" id="{546BB88A-B7F5-0642-A971-7E7B65C7EE1F}"/>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69357CF1-2904-A14E-A28B-0F232074F1BB}"/>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126" name="TextBox 125">
            <a:extLst>
              <a:ext uri="{FF2B5EF4-FFF2-40B4-BE49-F238E27FC236}">
                <a16:creationId xmlns:a16="http://schemas.microsoft.com/office/drawing/2014/main" id="{07D3B14A-C760-8441-9F0C-F4B4171CF6FF}"/>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27" name="Straight Connector 126">
            <a:extLst>
              <a:ext uri="{FF2B5EF4-FFF2-40B4-BE49-F238E27FC236}">
                <a16:creationId xmlns:a16="http://schemas.microsoft.com/office/drawing/2014/main" id="{66DF16DC-6143-4A49-AA37-B0A2ABABBBA6}"/>
              </a:ext>
            </a:extLst>
          </p:cNvPr>
          <p:cNvCxnSpPr>
            <a:cxnSpLocks/>
          </p:cNvCxnSpPr>
          <p:nvPr/>
        </p:nvCxnSpPr>
        <p:spPr>
          <a:xfrm>
            <a:off x="4474965" y="5956788"/>
            <a:ext cx="136564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D92171F-4435-1044-A0CB-EF7A738CE0E5}"/>
              </a:ext>
            </a:extLst>
          </p:cNvPr>
          <p:cNvCxnSpPr>
            <a:cxnSpLocks/>
          </p:cNvCxnSpPr>
          <p:nvPr/>
        </p:nvCxnSpPr>
        <p:spPr>
          <a:xfrm>
            <a:off x="5840607" y="5956788"/>
            <a:ext cx="15662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242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23</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320365" y="1207238"/>
            <a:ext cx="2834761" cy="400110"/>
          </a:xfrm>
          <a:prstGeom prst="rect">
            <a:avLst/>
          </a:prstGeom>
          <a:noFill/>
          <a:ln w="19050">
            <a:noFill/>
          </a:ln>
        </p:spPr>
        <p:txBody>
          <a:bodyPr wrap="square" rtlCol="0">
            <a:spAutoFit/>
          </a:bodyPr>
          <a:lstStyle/>
          <a:p>
            <a:r>
              <a:rPr lang="en-US" sz="2000" dirty="0">
                <a:solidFill>
                  <a:schemeClr val="accent1"/>
                </a:solidFill>
              </a:rPr>
              <a:t>16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93120"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04" name="Group 203">
            <a:extLst>
              <a:ext uri="{FF2B5EF4-FFF2-40B4-BE49-F238E27FC236}">
                <a16:creationId xmlns:a16="http://schemas.microsoft.com/office/drawing/2014/main" id="{CF7B81C5-0BBE-854D-AE31-D287D260487B}"/>
              </a:ext>
            </a:extLst>
          </p:cNvPr>
          <p:cNvGrpSpPr/>
          <p:nvPr/>
        </p:nvGrpSpPr>
        <p:grpSpPr>
          <a:xfrm>
            <a:off x="5737541" y="1650439"/>
            <a:ext cx="4639077" cy="566601"/>
            <a:chOff x="4193120" y="2330799"/>
            <a:chExt cx="4639077" cy="566601"/>
          </a:xfrm>
        </p:grpSpPr>
        <p:cxnSp>
          <p:nvCxnSpPr>
            <p:cNvPr id="205" name="Curved Connector 204">
              <a:extLst>
                <a:ext uri="{FF2B5EF4-FFF2-40B4-BE49-F238E27FC236}">
                  <a16:creationId xmlns:a16="http://schemas.microsoft.com/office/drawing/2014/main" id="{C8F71C83-803B-EB42-8F44-F79D4B9D1EDB}"/>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6" name="Curved Connector 205">
              <a:extLst>
                <a:ext uri="{FF2B5EF4-FFF2-40B4-BE49-F238E27FC236}">
                  <a16:creationId xmlns:a16="http://schemas.microsoft.com/office/drawing/2014/main" id="{09ED8C3A-B97D-AF4F-B489-0691E10320A0}"/>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7" name="Curved Connector 206">
              <a:extLst>
                <a:ext uri="{FF2B5EF4-FFF2-40B4-BE49-F238E27FC236}">
                  <a16:creationId xmlns:a16="http://schemas.microsoft.com/office/drawing/2014/main" id="{7BE4E835-E69B-4B4A-9E1F-D9929B240719}"/>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8" name="Curved Connector 207">
              <a:extLst>
                <a:ext uri="{FF2B5EF4-FFF2-40B4-BE49-F238E27FC236}">
                  <a16:creationId xmlns:a16="http://schemas.microsoft.com/office/drawing/2014/main" id="{3AC528DB-A9A0-6C41-BC65-803C31285182}"/>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9" name="Curved Connector 208">
              <a:extLst>
                <a:ext uri="{FF2B5EF4-FFF2-40B4-BE49-F238E27FC236}">
                  <a16:creationId xmlns:a16="http://schemas.microsoft.com/office/drawing/2014/main" id="{31A2A476-E6EF-764F-883A-84116A4DE2DA}"/>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0" name="Curved Connector 209">
              <a:extLst>
                <a:ext uri="{FF2B5EF4-FFF2-40B4-BE49-F238E27FC236}">
                  <a16:creationId xmlns:a16="http://schemas.microsoft.com/office/drawing/2014/main" id="{48DFDFF0-E6BC-F743-9D3F-CE4E937469D2}"/>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1" name="Curved Connector 210">
              <a:extLst>
                <a:ext uri="{FF2B5EF4-FFF2-40B4-BE49-F238E27FC236}">
                  <a16:creationId xmlns:a16="http://schemas.microsoft.com/office/drawing/2014/main" id="{217A4394-D7F3-F24F-9554-010391DFEA3F}"/>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2" name="Curved Connector 211">
              <a:extLst>
                <a:ext uri="{FF2B5EF4-FFF2-40B4-BE49-F238E27FC236}">
                  <a16:creationId xmlns:a16="http://schemas.microsoft.com/office/drawing/2014/main" id="{653BEB35-8BAF-0342-91D6-8A2EA8F1541B}"/>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3" name="Curved Connector 212">
              <a:extLst>
                <a:ext uri="{FF2B5EF4-FFF2-40B4-BE49-F238E27FC236}">
                  <a16:creationId xmlns:a16="http://schemas.microsoft.com/office/drawing/2014/main" id="{045A8150-11DC-9A41-AF8D-8CCD629A9BE0}"/>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4" name="Curved Connector 213">
              <a:extLst>
                <a:ext uri="{FF2B5EF4-FFF2-40B4-BE49-F238E27FC236}">
                  <a16:creationId xmlns:a16="http://schemas.microsoft.com/office/drawing/2014/main" id="{D86349C7-82B1-384D-8250-CF2193A48255}"/>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5" name="Curved Connector 214">
              <a:extLst>
                <a:ext uri="{FF2B5EF4-FFF2-40B4-BE49-F238E27FC236}">
                  <a16:creationId xmlns:a16="http://schemas.microsoft.com/office/drawing/2014/main" id="{D73CA842-D029-A441-A82A-49769E01E28C}"/>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6" name="Curved Connector 215">
              <a:extLst>
                <a:ext uri="{FF2B5EF4-FFF2-40B4-BE49-F238E27FC236}">
                  <a16:creationId xmlns:a16="http://schemas.microsoft.com/office/drawing/2014/main" id="{5925E1DF-56DB-2F4D-BB06-9EFB567DB216}"/>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7" name="Curved Connector 216">
              <a:extLst>
                <a:ext uri="{FF2B5EF4-FFF2-40B4-BE49-F238E27FC236}">
                  <a16:creationId xmlns:a16="http://schemas.microsoft.com/office/drawing/2014/main" id="{583D9AA7-4373-1A4E-AB75-9FB42DB9F067}"/>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8" name="Curved Connector 217">
              <a:extLst>
                <a:ext uri="{FF2B5EF4-FFF2-40B4-BE49-F238E27FC236}">
                  <a16:creationId xmlns:a16="http://schemas.microsoft.com/office/drawing/2014/main" id="{DE82EEC4-EDA5-4B47-92CD-7356B12E99C8}"/>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9" name="Curved Connector 218">
              <a:extLst>
                <a:ext uri="{FF2B5EF4-FFF2-40B4-BE49-F238E27FC236}">
                  <a16:creationId xmlns:a16="http://schemas.microsoft.com/office/drawing/2014/main" id="{83306029-EC09-1F4B-B998-2F1367222C58}"/>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0" name="Curved Connector 219">
              <a:extLst>
                <a:ext uri="{FF2B5EF4-FFF2-40B4-BE49-F238E27FC236}">
                  <a16:creationId xmlns:a16="http://schemas.microsoft.com/office/drawing/2014/main" id="{051E1ED0-DEEF-3F48-AEB1-922066162596}"/>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1" name="Curved Connector 220">
              <a:extLst>
                <a:ext uri="{FF2B5EF4-FFF2-40B4-BE49-F238E27FC236}">
                  <a16:creationId xmlns:a16="http://schemas.microsoft.com/office/drawing/2014/main" id="{6FB70B5F-24FA-9941-AF1B-05F4F5B29118}"/>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2" name="Curved Connector 221">
              <a:extLst>
                <a:ext uri="{FF2B5EF4-FFF2-40B4-BE49-F238E27FC236}">
                  <a16:creationId xmlns:a16="http://schemas.microsoft.com/office/drawing/2014/main" id="{AE5A74DD-3E79-C343-A7C7-3AF7786933F7}"/>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3" name="Curved Connector 222">
              <a:extLst>
                <a:ext uri="{FF2B5EF4-FFF2-40B4-BE49-F238E27FC236}">
                  <a16:creationId xmlns:a16="http://schemas.microsoft.com/office/drawing/2014/main" id="{52F1D2C1-292A-134D-818F-AA79B73E81C3}"/>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4" name="Curved Connector 223">
              <a:extLst>
                <a:ext uri="{FF2B5EF4-FFF2-40B4-BE49-F238E27FC236}">
                  <a16:creationId xmlns:a16="http://schemas.microsoft.com/office/drawing/2014/main" id="{3ABFCD64-3409-244F-954A-DCC9C9827EE4}"/>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5" name="Curved Connector 224">
              <a:extLst>
                <a:ext uri="{FF2B5EF4-FFF2-40B4-BE49-F238E27FC236}">
                  <a16:creationId xmlns:a16="http://schemas.microsoft.com/office/drawing/2014/main" id="{ECB7F8AF-7DAB-6642-BD4A-43E03AF78EE0}"/>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6" name="Curved Connector 225">
              <a:extLst>
                <a:ext uri="{FF2B5EF4-FFF2-40B4-BE49-F238E27FC236}">
                  <a16:creationId xmlns:a16="http://schemas.microsoft.com/office/drawing/2014/main" id="{9BF83A9F-5568-F440-A5C5-FEAC263F5AA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7" name="Curved Connector 226">
              <a:extLst>
                <a:ext uri="{FF2B5EF4-FFF2-40B4-BE49-F238E27FC236}">
                  <a16:creationId xmlns:a16="http://schemas.microsoft.com/office/drawing/2014/main" id="{5B978EB5-4489-E246-9B0E-B77FA88CC76B}"/>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8" name="Curved Connector 227">
              <a:extLst>
                <a:ext uri="{FF2B5EF4-FFF2-40B4-BE49-F238E27FC236}">
                  <a16:creationId xmlns:a16="http://schemas.microsoft.com/office/drawing/2014/main" id="{50DAB314-5757-DE48-8D0B-4005C4962542}"/>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9" name="Curved Connector 228">
              <a:extLst>
                <a:ext uri="{FF2B5EF4-FFF2-40B4-BE49-F238E27FC236}">
                  <a16:creationId xmlns:a16="http://schemas.microsoft.com/office/drawing/2014/main" id="{8FC0CB3F-FA01-D545-A643-48CFE54F8DB2}"/>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0" name="Curved Connector 229">
              <a:extLst>
                <a:ext uri="{FF2B5EF4-FFF2-40B4-BE49-F238E27FC236}">
                  <a16:creationId xmlns:a16="http://schemas.microsoft.com/office/drawing/2014/main" id="{71CC9375-EC6D-E24D-A14A-505DCFDB63F4}"/>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1" name="Curved Connector 230">
              <a:extLst>
                <a:ext uri="{FF2B5EF4-FFF2-40B4-BE49-F238E27FC236}">
                  <a16:creationId xmlns:a16="http://schemas.microsoft.com/office/drawing/2014/main" id="{828D3922-62AE-2145-B1A2-145E5D64113F}"/>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2" name="Curved Connector 231">
              <a:extLst>
                <a:ext uri="{FF2B5EF4-FFF2-40B4-BE49-F238E27FC236}">
                  <a16:creationId xmlns:a16="http://schemas.microsoft.com/office/drawing/2014/main" id="{E9C3F55C-C5B4-5C40-A65A-E9B294794469}"/>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3" name="Curved Connector 232">
              <a:extLst>
                <a:ext uri="{FF2B5EF4-FFF2-40B4-BE49-F238E27FC236}">
                  <a16:creationId xmlns:a16="http://schemas.microsoft.com/office/drawing/2014/main" id="{DB62263F-35A4-9643-B614-EF4270036B44}"/>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4" name="Curved Connector 233">
              <a:extLst>
                <a:ext uri="{FF2B5EF4-FFF2-40B4-BE49-F238E27FC236}">
                  <a16:creationId xmlns:a16="http://schemas.microsoft.com/office/drawing/2014/main" id="{ADA8452E-3553-6041-A931-2B96D1068229}"/>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a:extLst>
                <a:ext uri="{FF2B5EF4-FFF2-40B4-BE49-F238E27FC236}">
                  <a16:creationId xmlns:a16="http://schemas.microsoft.com/office/drawing/2014/main" id="{A50A28B3-AD83-BA42-88BD-B14C9DA071C8}"/>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6" name="Curved Connector 235">
              <a:extLst>
                <a:ext uri="{FF2B5EF4-FFF2-40B4-BE49-F238E27FC236}">
                  <a16:creationId xmlns:a16="http://schemas.microsoft.com/office/drawing/2014/main" id="{7BF93CF5-9A45-8545-BBDD-A430456E52FA}"/>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7" name="TextBox 236">
              <a:extLst>
                <a:ext uri="{FF2B5EF4-FFF2-40B4-BE49-F238E27FC236}">
                  <a16:creationId xmlns:a16="http://schemas.microsoft.com/office/drawing/2014/main" id="{3F3BF959-2B41-D94B-9316-7712F38F9179}"/>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2</a:t>
              </a:r>
            </a:p>
          </p:txBody>
        </p:sp>
      </p:grpSp>
      <p:grpSp>
        <p:nvGrpSpPr>
          <p:cNvPr id="238" name="Group 237">
            <a:extLst>
              <a:ext uri="{FF2B5EF4-FFF2-40B4-BE49-F238E27FC236}">
                <a16:creationId xmlns:a16="http://schemas.microsoft.com/office/drawing/2014/main" id="{06E85604-324D-F445-9F14-7614A2C5915D}"/>
              </a:ext>
            </a:extLst>
          </p:cNvPr>
          <p:cNvGrpSpPr/>
          <p:nvPr/>
        </p:nvGrpSpPr>
        <p:grpSpPr>
          <a:xfrm>
            <a:off x="7256246" y="2165675"/>
            <a:ext cx="4639077" cy="566601"/>
            <a:chOff x="4193120" y="2330799"/>
            <a:chExt cx="4639077" cy="566601"/>
          </a:xfrm>
        </p:grpSpPr>
        <p:cxnSp>
          <p:nvCxnSpPr>
            <p:cNvPr id="239" name="Curved Connector 238">
              <a:extLst>
                <a:ext uri="{FF2B5EF4-FFF2-40B4-BE49-F238E27FC236}">
                  <a16:creationId xmlns:a16="http://schemas.microsoft.com/office/drawing/2014/main" id="{BFB46168-D8E8-2B44-A08F-E300BC50D28C}"/>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0" name="Curved Connector 239">
              <a:extLst>
                <a:ext uri="{FF2B5EF4-FFF2-40B4-BE49-F238E27FC236}">
                  <a16:creationId xmlns:a16="http://schemas.microsoft.com/office/drawing/2014/main" id="{323241E9-B1E3-1F4F-A4B2-3A436F4B8884}"/>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1" name="Curved Connector 240">
              <a:extLst>
                <a:ext uri="{FF2B5EF4-FFF2-40B4-BE49-F238E27FC236}">
                  <a16:creationId xmlns:a16="http://schemas.microsoft.com/office/drawing/2014/main" id="{761CE442-FE38-C14C-976B-31AF2A7D2C34}"/>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2" name="Curved Connector 241">
              <a:extLst>
                <a:ext uri="{FF2B5EF4-FFF2-40B4-BE49-F238E27FC236}">
                  <a16:creationId xmlns:a16="http://schemas.microsoft.com/office/drawing/2014/main" id="{D80A6298-EAE5-D840-9C1D-1E191BB72EFD}"/>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3" name="Curved Connector 242">
              <a:extLst>
                <a:ext uri="{FF2B5EF4-FFF2-40B4-BE49-F238E27FC236}">
                  <a16:creationId xmlns:a16="http://schemas.microsoft.com/office/drawing/2014/main" id="{BEEA7097-80B5-354E-9587-56771ED40E5D}"/>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4" name="Curved Connector 243">
              <a:extLst>
                <a:ext uri="{FF2B5EF4-FFF2-40B4-BE49-F238E27FC236}">
                  <a16:creationId xmlns:a16="http://schemas.microsoft.com/office/drawing/2014/main" id="{9B58B343-1A90-4D43-855F-14E22852410F}"/>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5" name="Curved Connector 244">
              <a:extLst>
                <a:ext uri="{FF2B5EF4-FFF2-40B4-BE49-F238E27FC236}">
                  <a16:creationId xmlns:a16="http://schemas.microsoft.com/office/drawing/2014/main" id="{F9F03B92-1508-2A49-8EAB-1AC5B9A74EFF}"/>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6" name="Curved Connector 245">
              <a:extLst>
                <a:ext uri="{FF2B5EF4-FFF2-40B4-BE49-F238E27FC236}">
                  <a16:creationId xmlns:a16="http://schemas.microsoft.com/office/drawing/2014/main" id="{F8D6F0F0-FBD3-4744-83CF-8FBE7483AC1F}"/>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7" name="Curved Connector 246">
              <a:extLst>
                <a:ext uri="{FF2B5EF4-FFF2-40B4-BE49-F238E27FC236}">
                  <a16:creationId xmlns:a16="http://schemas.microsoft.com/office/drawing/2014/main" id="{066BDDF1-A064-F646-B94C-7884911C5FD9}"/>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8" name="Curved Connector 247">
              <a:extLst>
                <a:ext uri="{FF2B5EF4-FFF2-40B4-BE49-F238E27FC236}">
                  <a16:creationId xmlns:a16="http://schemas.microsoft.com/office/drawing/2014/main" id="{8C003ABA-AFBA-3741-A3EB-B0060307BF88}"/>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9" name="Curved Connector 248">
              <a:extLst>
                <a:ext uri="{FF2B5EF4-FFF2-40B4-BE49-F238E27FC236}">
                  <a16:creationId xmlns:a16="http://schemas.microsoft.com/office/drawing/2014/main" id="{0490B04F-3115-8546-94A7-3F658CB5DDD1}"/>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0" name="Curved Connector 249">
              <a:extLst>
                <a:ext uri="{FF2B5EF4-FFF2-40B4-BE49-F238E27FC236}">
                  <a16:creationId xmlns:a16="http://schemas.microsoft.com/office/drawing/2014/main" id="{A079E100-84EC-DB46-B548-A2BD552BA404}"/>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1" name="Curved Connector 250">
              <a:extLst>
                <a:ext uri="{FF2B5EF4-FFF2-40B4-BE49-F238E27FC236}">
                  <a16:creationId xmlns:a16="http://schemas.microsoft.com/office/drawing/2014/main" id="{DDD50D86-1269-6549-AB5D-BD15EA9E7948}"/>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2" name="Curved Connector 251">
              <a:extLst>
                <a:ext uri="{FF2B5EF4-FFF2-40B4-BE49-F238E27FC236}">
                  <a16:creationId xmlns:a16="http://schemas.microsoft.com/office/drawing/2014/main" id="{987B6C80-061F-8A40-95EA-E863A62A460F}"/>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3" name="Curved Connector 252">
              <a:extLst>
                <a:ext uri="{FF2B5EF4-FFF2-40B4-BE49-F238E27FC236}">
                  <a16:creationId xmlns:a16="http://schemas.microsoft.com/office/drawing/2014/main" id="{1E19863F-1722-9140-B660-25C69A3E2A70}"/>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4" name="Curved Connector 253">
              <a:extLst>
                <a:ext uri="{FF2B5EF4-FFF2-40B4-BE49-F238E27FC236}">
                  <a16:creationId xmlns:a16="http://schemas.microsoft.com/office/drawing/2014/main" id="{EF106AA9-68CF-DD41-8857-C3DD8512B1C5}"/>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5" name="Curved Connector 254">
              <a:extLst>
                <a:ext uri="{FF2B5EF4-FFF2-40B4-BE49-F238E27FC236}">
                  <a16:creationId xmlns:a16="http://schemas.microsoft.com/office/drawing/2014/main" id="{406D4F9C-CAA9-D346-A57B-35D2D11F7501}"/>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6" name="Curved Connector 255">
              <a:extLst>
                <a:ext uri="{FF2B5EF4-FFF2-40B4-BE49-F238E27FC236}">
                  <a16:creationId xmlns:a16="http://schemas.microsoft.com/office/drawing/2014/main" id="{6647FE90-E135-924A-9511-5833491DBD80}"/>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7" name="Curved Connector 256">
              <a:extLst>
                <a:ext uri="{FF2B5EF4-FFF2-40B4-BE49-F238E27FC236}">
                  <a16:creationId xmlns:a16="http://schemas.microsoft.com/office/drawing/2014/main" id="{2893F52A-B759-764E-84D3-23617C264176}"/>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8" name="Curved Connector 257">
              <a:extLst>
                <a:ext uri="{FF2B5EF4-FFF2-40B4-BE49-F238E27FC236}">
                  <a16:creationId xmlns:a16="http://schemas.microsoft.com/office/drawing/2014/main" id="{CF903A7B-CD49-8048-83E3-447872B0BA35}"/>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9" name="Curved Connector 258">
              <a:extLst>
                <a:ext uri="{FF2B5EF4-FFF2-40B4-BE49-F238E27FC236}">
                  <a16:creationId xmlns:a16="http://schemas.microsoft.com/office/drawing/2014/main" id="{871A4F72-759E-B541-B430-F81F0A809A4A}"/>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0" name="Curved Connector 259">
              <a:extLst>
                <a:ext uri="{FF2B5EF4-FFF2-40B4-BE49-F238E27FC236}">
                  <a16:creationId xmlns:a16="http://schemas.microsoft.com/office/drawing/2014/main" id="{83CF51A4-EBFD-B74E-AAD7-50E27507B21A}"/>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1" name="Curved Connector 260">
              <a:extLst>
                <a:ext uri="{FF2B5EF4-FFF2-40B4-BE49-F238E27FC236}">
                  <a16:creationId xmlns:a16="http://schemas.microsoft.com/office/drawing/2014/main" id="{047509BF-11A1-174A-8A65-B7D2742AFEF5}"/>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2" name="Curved Connector 261">
              <a:extLst>
                <a:ext uri="{FF2B5EF4-FFF2-40B4-BE49-F238E27FC236}">
                  <a16:creationId xmlns:a16="http://schemas.microsoft.com/office/drawing/2014/main" id="{23FD2944-2BCE-D647-9E46-4B5154F9BD79}"/>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3" name="Curved Connector 262">
              <a:extLst>
                <a:ext uri="{FF2B5EF4-FFF2-40B4-BE49-F238E27FC236}">
                  <a16:creationId xmlns:a16="http://schemas.microsoft.com/office/drawing/2014/main" id="{171CC1E2-670C-384D-82FA-E70D2936BAF5}"/>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4" name="Curved Connector 263">
              <a:extLst>
                <a:ext uri="{FF2B5EF4-FFF2-40B4-BE49-F238E27FC236}">
                  <a16:creationId xmlns:a16="http://schemas.microsoft.com/office/drawing/2014/main" id="{2F708F52-B90D-CD47-A137-907DCA49CCF7}"/>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5" name="Curved Connector 264">
              <a:extLst>
                <a:ext uri="{FF2B5EF4-FFF2-40B4-BE49-F238E27FC236}">
                  <a16:creationId xmlns:a16="http://schemas.microsoft.com/office/drawing/2014/main" id="{D1048B4E-1593-AD48-AF7D-6E325B57BD5B}"/>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6" name="Curved Connector 265">
              <a:extLst>
                <a:ext uri="{FF2B5EF4-FFF2-40B4-BE49-F238E27FC236}">
                  <a16:creationId xmlns:a16="http://schemas.microsoft.com/office/drawing/2014/main" id="{AFC5F45F-99AB-F746-9F50-B565ACB8D08E}"/>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7" name="Curved Connector 266">
              <a:extLst>
                <a:ext uri="{FF2B5EF4-FFF2-40B4-BE49-F238E27FC236}">
                  <a16:creationId xmlns:a16="http://schemas.microsoft.com/office/drawing/2014/main" id="{AA62D63A-A4A1-AC4C-A98B-6F465CB88A8B}"/>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8" name="Curved Connector 267">
              <a:extLst>
                <a:ext uri="{FF2B5EF4-FFF2-40B4-BE49-F238E27FC236}">
                  <a16:creationId xmlns:a16="http://schemas.microsoft.com/office/drawing/2014/main" id="{4D80E4CB-60A4-7D46-A937-BEAC3F7BD5A3}"/>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9" name="Curved Connector 268">
              <a:extLst>
                <a:ext uri="{FF2B5EF4-FFF2-40B4-BE49-F238E27FC236}">
                  <a16:creationId xmlns:a16="http://schemas.microsoft.com/office/drawing/2014/main" id="{A6485EA7-03E2-E048-8F36-1889CD513E54}"/>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0" name="Curved Connector 269">
              <a:extLst>
                <a:ext uri="{FF2B5EF4-FFF2-40B4-BE49-F238E27FC236}">
                  <a16:creationId xmlns:a16="http://schemas.microsoft.com/office/drawing/2014/main" id="{2071E637-C1D4-ED4E-BC9F-19B51407BBA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8B5DBC2A-2CCE-4045-9ABE-EA2966497E2A}"/>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3</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a:extLst>
              <a:ext uri="{FF2B5EF4-FFF2-40B4-BE49-F238E27FC236}">
                <a16:creationId xmlns:a16="http://schemas.microsoft.com/office/drawing/2014/main" id="{06851A5C-A78F-5148-8AE8-8C68A866D8E8}"/>
              </a:ext>
            </a:extLst>
          </p:cNvPr>
          <p:cNvSpPr/>
          <p:nvPr/>
        </p:nvSpPr>
        <p:spPr>
          <a:xfrm>
            <a:off x="6532685" y="2752042"/>
            <a:ext cx="2277208" cy="369276"/>
          </a:xfrm>
          <a:custGeom>
            <a:avLst/>
            <a:gdLst>
              <a:gd name="connsiteX0" fmla="*/ 720969 w 2277208"/>
              <a:gd name="connsiteY0" fmla="*/ 0 h 369276"/>
              <a:gd name="connsiteX1" fmla="*/ 2277208 w 2277208"/>
              <a:gd name="connsiteY1" fmla="*/ 0 h 369276"/>
              <a:gd name="connsiteX2" fmla="*/ 342900 w 2277208"/>
              <a:gd name="connsiteY2" fmla="*/ 369276 h 369276"/>
              <a:gd name="connsiteX3" fmla="*/ 0 w 2277208"/>
              <a:gd name="connsiteY3" fmla="*/ 369276 h 369276"/>
              <a:gd name="connsiteX4" fmla="*/ 720969 w 2277208"/>
              <a:gd name="connsiteY4" fmla="*/ 0 h 369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208" h="369276">
                <a:moveTo>
                  <a:pt x="720969" y="0"/>
                </a:moveTo>
                <a:lnTo>
                  <a:pt x="2277208" y="0"/>
                </a:lnTo>
                <a:lnTo>
                  <a:pt x="342900" y="369276"/>
                </a:lnTo>
                <a:lnTo>
                  <a:pt x="0" y="369276"/>
                </a:lnTo>
                <a:lnTo>
                  <a:pt x="720969"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122">
            <a:extLst>
              <a:ext uri="{FF2B5EF4-FFF2-40B4-BE49-F238E27FC236}">
                <a16:creationId xmlns:a16="http://schemas.microsoft.com/office/drawing/2014/main" id="{003D1C00-08F3-B147-B8AF-22F5022DE385}"/>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0C6F81AB-CC04-0243-AF87-013F4E58D956}"/>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125" name="TextBox 124">
            <a:extLst>
              <a:ext uri="{FF2B5EF4-FFF2-40B4-BE49-F238E27FC236}">
                <a16:creationId xmlns:a16="http://schemas.microsoft.com/office/drawing/2014/main" id="{8768226C-FCA6-D449-BE97-60A60D1310D9}"/>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26" name="Straight Connector 125">
            <a:extLst>
              <a:ext uri="{FF2B5EF4-FFF2-40B4-BE49-F238E27FC236}">
                <a16:creationId xmlns:a16="http://schemas.microsoft.com/office/drawing/2014/main" id="{09B2913C-2563-9642-8483-BD19D7DAD5A8}"/>
              </a:ext>
            </a:extLst>
          </p:cNvPr>
          <p:cNvCxnSpPr>
            <a:cxnSpLocks/>
          </p:cNvCxnSpPr>
          <p:nvPr/>
        </p:nvCxnSpPr>
        <p:spPr>
          <a:xfrm>
            <a:off x="4474965" y="5956788"/>
            <a:ext cx="136564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44BB215-7C85-E74D-BBBC-C41DD491E0EC}"/>
              </a:ext>
            </a:extLst>
          </p:cNvPr>
          <p:cNvCxnSpPr>
            <a:cxnSpLocks/>
          </p:cNvCxnSpPr>
          <p:nvPr/>
        </p:nvCxnSpPr>
        <p:spPr>
          <a:xfrm>
            <a:off x="5840607" y="5956788"/>
            <a:ext cx="15662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D658818-B9D8-B146-9E3E-300CDBD6A112}"/>
              </a:ext>
            </a:extLst>
          </p:cNvPr>
          <p:cNvCxnSpPr>
            <a:cxnSpLocks/>
          </p:cNvCxnSpPr>
          <p:nvPr/>
        </p:nvCxnSpPr>
        <p:spPr>
          <a:xfrm>
            <a:off x="7406648" y="5956788"/>
            <a:ext cx="15662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026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24</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320365" y="1207238"/>
            <a:ext cx="2834761" cy="400110"/>
          </a:xfrm>
          <a:prstGeom prst="rect">
            <a:avLst/>
          </a:prstGeom>
          <a:noFill/>
          <a:ln w="19050">
            <a:noFill/>
          </a:ln>
        </p:spPr>
        <p:txBody>
          <a:bodyPr wrap="square" rtlCol="0">
            <a:spAutoFit/>
          </a:bodyPr>
          <a:lstStyle/>
          <a:p>
            <a:r>
              <a:rPr lang="en-US" sz="2000" dirty="0">
                <a:solidFill>
                  <a:schemeClr val="accent1"/>
                </a:solidFill>
              </a:rPr>
              <a:t>16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93120"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04" name="Group 203">
            <a:extLst>
              <a:ext uri="{FF2B5EF4-FFF2-40B4-BE49-F238E27FC236}">
                <a16:creationId xmlns:a16="http://schemas.microsoft.com/office/drawing/2014/main" id="{CF7B81C5-0BBE-854D-AE31-D287D260487B}"/>
              </a:ext>
            </a:extLst>
          </p:cNvPr>
          <p:cNvGrpSpPr/>
          <p:nvPr/>
        </p:nvGrpSpPr>
        <p:grpSpPr>
          <a:xfrm>
            <a:off x="5737541" y="1650439"/>
            <a:ext cx="4639077" cy="566601"/>
            <a:chOff x="4193120" y="2330799"/>
            <a:chExt cx="4639077" cy="566601"/>
          </a:xfrm>
        </p:grpSpPr>
        <p:cxnSp>
          <p:nvCxnSpPr>
            <p:cNvPr id="205" name="Curved Connector 204">
              <a:extLst>
                <a:ext uri="{FF2B5EF4-FFF2-40B4-BE49-F238E27FC236}">
                  <a16:creationId xmlns:a16="http://schemas.microsoft.com/office/drawing/2014/main" id="{C8F71C83-803B-EB42-8F44-F79D4B9D1EDB}"/>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6" name="Curved Connector 205">
              <a:extLst>
                <a:ext uri="{FF2B5EF4-FFF2-40B4-BE49-F238E27FC236}">
                  <a16:creationId xmlns:a16="http://schemas.microsoft.com/office/drawing/2014/main" id="{09ED8C3A-B97D-AF4F-B489-0691E10320A0}"/>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7" name="Curved Connector 206">
              <a:extLst>
                <a:ext uri="{FF2B5EF4-FFF2-40B4-BE49-F238E27FC236}">
                  <a16:creationId xmlns:a16="http://schemas.microsoft.com/office/drawing/2014/main" id="{7BE4E835-E69B-4B4A-9E1F-D9929B240719}"/>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8" name="Curved Connector 207">
              <a:extLst>
                <a:ext uri="{FF2B5EF4-FFF2-40B4-BE49-F238E27FC236}">
                  <a16:creationId xmlns:a16="http://schemas.microsoft.com/office/drawing/2014/main" id="{3AC528DB-A9A0-6C41-BC65-803C31285182}"/>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9" name="Curved Connector 208">
              <a:extLst>
                <a:ext uri="{FF2B5EF4-FFF2-40B4-BE49-F238E27FC236}">
                  <a16:creationId xmlns:a16="http://schemas.microsoft.com/office/drawing/2014/main" id="{31A2A476-E6EF-764F-883A-84116A4DE2DA}"/>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0" name="Curved Connector 209">
              <a:extLst>
                <a:ext uri="{FF2B5EF4-FFF2-40B4-BE49-F238E27FC236}">
                  <a16:creationId xmlns:a16="http://schemas.microsoft.com/office/drawing/2014/main" id="{48DFDFF0-E6BC-F743-9D3F-CE4E937469D2}"/>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1" name="Curved Connector 210">
              <a:extLst>
                <a:ext uri="{FF2B5EF4-FFF2-40B4-BE49-F238E27FC236}">
                  <a16:creationId xmlns:a16="http://schemas.microsoft.com/office/drawing/2014/main" id="{217A4394-D7F3-F24F-9554-010391DFEA3F}"/>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2" name="Curved Connector 211">
              <a:extLst>
                <a:ext uri="{FF2B5EF4-FFF2-40B4-BE49-F238E27FC236}">
                  <a16:creationId xmlns:a16="http://schemas.microsoft.com/office/drawing/2014/main" id="{653BEB35-8BAF-0342-91D6-8A2EA8F1541B}"/>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3" name="Curved Connector 212">
              <a:extLst>
                <a:ext uri="{FF2B5EF4-FFF2-40B4-BE49-F238E27FC236}">
                  <a16:creationId xmlns:a16="http://schemas.microsoft.com/office/drawing/2014/main" id="{045A8150-11DC-9A41-AF8D-8CCD629A9BE0}"/>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4" name="Curved Connector 213">
              <a:extLst>
                <a:ext uri="{FF2B5EF4-FFF2-40B4-BE49-F238E27FC236}">
                  <a16:creationId xmlns:a16="http://schemas.microsoft.com/office/drawing/2014/main" id="{D86349C7-82B1-384D-8250-CF2193A48255}"/>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5" name="Curved Connector 214">
              <a:extLst>
                <a:ext uri="{FF2B5EF4-FFF2-40B4-BE49-F238E27FC236}">
                  <a16:creationId xmlns:a16="http://schemas.microsoft.com/office/drawing/2014/main" id="{D73CA842-D029-A441-A82A-49769E01E28C}"/>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6" name="Curved Connector 215">
              <a:extLst>
                <a:ext uri="{FF2B5EF4-FFF2-40B4-BE49-F238E27FC236}">
                  <a16:creationId xmlns:a16="http://schemas.microsoft.com/office/drawing/2014/main" id="{5925E1DF-56DB-2F4D-BB06-9EFB567DB216}"/>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7" name="Curved Connector 216">
              <a:extLst>
                <a:ext uri="{FF2B5EF4-FFF2-40B4-BE49-F238E27FC236}">
                  <a16:creationId xmlns:a16="http://schemas.microsoft.com/office/drawing/2014/main" id="{583D9AA7-4373-1A4E-AB75-9FB42DB9F067}"/>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8" name="Curved Connector 217">
              <a:extLst>
                <a:ext uri="{FF2B5EF4-FFF2-40B4-BE49-F238E27FC236}">
                  <a16:creationId xmlns:a16="http://schemas.microsoft.com/office/drawing/2014/main" id="{DE82EEC4-EDA5-4B47-92CD-7356B12E99C8}"/>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9" name="Curved Connector 218">
              <a:extLst>
                <a:ext uri="{FF2B5EF4-FFF2-40B4-BE49-F238E27FC236}">
                  <a16:creationId xmlns:a16="http://schemas.microsoft.com/office/drawing/2014/main" id="{83306029-EC09-1F4B-B998-2F1367222C58}"/>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0" name="Curved Connector 219">
              <a:extLst>
                <a:ext uri="{FF2B5EF4-FFF2-40B4-BE49-F238E27FC236}">
                  <a16:creationId xmlns:a16="http://schemas.microsoft.com/office/drawing/2014/main" id="{051E1ED0-DEEF-3F48-AEB1-922066162596}"/>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1" name="Curved Connector 220">
              <a:extLst>
                <a:ext uri="{FF2B5EF4-FFF2-40B4-BE49-F238E27FC236}">
                  <a16:creationId xmlns:a16="http://schemas.microsoft.com/office/drawing/2014/main" id="{6FB70B5F-24FA-9941-AF1B-05F4F5B29118}"/>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2" name="Curved Connector 221">
              <a:extLst>
                <a:ext uri="{FF2B5EF4-FFF2-40B4-BE49-F238E27FC236}">
                  <a16:creationId xmlns:a16="http://schemas.microsoft.com/office/drawing/2014/main" id="{AE5A74DD-3E79-C343-A7C7-3AF7786933F7}"/>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3" name="Curved Connector 222">
              <a:extLst>
                <a:ext uri="{FF2B5EF4-FFF2-40B4-BE49-F238E27FC236}">
                  <a16:creationId xmlns:a16="http://schemas.microsoft.com/office/drawing/2014/main" id="{52F1D2C1-292A-134D-818F-AA79B73E81C3}"/>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4" name="Curved Connector 223">
              <a:extLst>
                <a:ext uri="{FF2B5EF4-FFF2-40B4-BE49-F238E27FC236}">
                  <a16:creationId xmlns:a16="http://schemas.microsoft.com/office/drawing/2014/main" id="{3ABFCD64-3409-244F-954A-DCC9C9827EE4}"/>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5" name="Curved Connector 224">
              <a:extLst>
                <a:ext uri="{FF2B5EF4-FFF2-40B4-BE49-F238E27FC236}">
                  <a16:creationId xmlns:a16="http://schemas.microsoft.com/office/drawing/2014/main" id="{ECB7F8AF-7DAB-6642-BD4A-43E03AF78EE0}"/>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6" name="Curved Connector 225">
              <a:extLst>
                <a:ext uri="{FF2B5EF4-FFF2-40B4-BE49-F238E27FC236}">
                  <a16:creationId xmlns:a16="http://schemas.microsoft.com/office/drawing/2014/main" id="{9BF83A9F-5568-F440-A5C5-FEAC263F5AA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7" name="Curved Connector 226">
              <a:extLst>
                <a:ext uri="{FF2B5EF4-FFF2-40B4-BE49-F238E27FC236}">
                  <a16:creationId xmlns:a16="http://schemas.microsoft.com/office/drawing/2014/main" id="{5B978EB5-4489-E246-9B0E-B77FA88CC76B}"/>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8" name="Curved Connector 227">
              <a:extLst>
                <a:ext uri="{FF2B5EF4-FFF2-40B4-BE49-F238E27FC236}">
                  <a16:creationId xmlns:a16="http://schemas.microsoft.com/office/drawing/2014/main" id="{50DAB314-5757-DE48-8D0B-4005C4962542}"/>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9" name="Curved Connector 228">
              <a:extLst>
                <a:ext uri="{FF2B5EF4-FFF2-40B4-BE49-F238E27FC236}">
                  <a16:creationId xmlns:a16="http://schemas.microsoft.com/office/drawing/2014/main" id="{8FC0CB3F-FA01-D545-A643-48CFE54F8DB2}"/>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0" name="Curved Connector 229">
              <a:extLst>
                <a:ext uri="{FF2B5EF4-FFF2-40B4-BE49-F238E27FC236}">
                  <a16:creationId xmlns:a16="http://schemas.microsoft.com/office/drawing/2014/main" id="{71CC9375-EC6D-E24D-A14A-505DCFDB63F4}"/>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1" name="Curved Connector 230">
              <a:extLst>
                <a:ext uri="{FF2B5EF4-FFF2-40B4-BE49-F238E27FC236}">
                  <a16:creationId xmlns:a16="http://schemas.microsoft.com/office/drawing/2014/main" id="{828D3922-62AE-2145-B1A2-145E5D64113F}"/>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2" name="Curved Connector 231">
              <a:extLst>
                <a:ext uri="{FF2B5EF4-FFF2-40B4-BE49-F238E27FC236}">
                  <a16:creationId xmlns:a16="http://schemas.microsoft.com/office/drawing/2014/main" id="{E9C3F55C-C5B4-5C40-A65A-E9B294794469}"/>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3" name="Curved Connector 232">
              <a:extLst>
                <a:ext uri="{FF2B5EF4-FFF2-40B4-BE49-F238E27FC236}">
                  <a16:creationId xmlns:a16="http://schemas.microsoft.com/office/drawing/2014/main" id="{DB62263F-35A4-9643-B614-EF4270036B44}"/>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4" name="Curved Connector 233">
              <a:extLst>
                <a:ext uri="{FF2B5EF4-FFF2-40B4-BE49-F238E27FC236}">
                  <a16:creationId xmlns:a16="http://schemas.microsoft.com/office/drawing/2014/main" id="{ADA8452E-3553-6041-A931-2B96D1068229}"/>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a:extLst>
                <a:ext uri="{FF2B5EF4-FFF2-40B4-BE49-F238E27FC236}">
                  <a16:creationId xmlns:a16="http://schemas.microsoft.com/office/drawing/2014/main" id="{A50A28B3-AD83-BA42-88BD-B14C9DA071C8}"/>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6" name="Curved Connector 235">
              <a:extLst>
                <a:ext uri="{FF2B5EF4-FFF2-40B4-BE49-F238E27FC236}">
                  <a16:creationId xmlns:a16="http://schemas.microsoft.com/office/drawing/2014/main" id="{7BF93CF5-9A45-8545-BBDD-A430456E52FA}"/>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7" name="TextBox 236">
              <a:extLst>
                <a:ext uri="{FF2B5EF4-FFF2-40B4-BE49-F238E27FC236}">
                  <a16:creationId xmlns:a16="http://schemas.microsoft.com/office/drawing/2014/main" id="{3F3BF959-2B41-D94B-9316-7712F38F9179}"/>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2</a:t>
              </a:r>
            </a:p>
          </p:txBody>
        </p:sp>
      </p:grpSp>
      <p:grpSp>
        <p:nvGrpSpPr>
          <p:cNvPr id="238" name="Group 237">
            <a:extLst>
              <a:ext uri="{FF2B5EF4-FFF2-40B4-BE49-F238E27FC236}">
                <a16:creationId xmlns:a16="http://schemas.microsoft.com/office/drawing/2014/main" id="{06E85604-324D-F445-9F14-7614A2C5915D}"/>
              </a:ext>
            </a:extLst>
          </p:cNvPr>
          <p:cNvGrpSpPr/>
          <p:nvPr/>
        </p:nvGrpSpPr>
        <p:grpSpPr>
          <a:xfrm>
            <a:off x="7256246" y="2165675"/>
            <a:ext cx="4639077" cy="566601"/>
            <a:chOff x="4193120" y="2330799"/>
            <a:chExt cx="4639077" cy="566601"/>
          </a:xfrm>
        </p:grpSpPr>
        <p:cxnSp>
          <p:nvCxnSpPr>
            <p:cNvPr id="239" name="Curved Connector 238">
              <a:extLst>
                <a:ext uri="{FF2B5EF4-FFF2-40B4-BE49-F238E27FC236}">
                  <a16:creationId xmlns:a16="http://schemas.microsoft.com/office/drawing/2014/main" id="{BFB46168-D8E8-2B44-A08F-E300BC50D28C}"/>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0" name="Curved Connector 239">
              <a:extLst>
                <a:ext uri="{FF2B5EF4-FFF2-40B4-BE49-F238E27FC236}">
                  <a16:creationId xmlns:a16="http://schemas.microsoft.com/office/drawing/2014/main" id="{323241E9-B1E3-1F4F-A4B2-3A436F4B8884}"/>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1" name="Curved Connector 240">
              <a:extLst>
                <a:ext uri="{FF2B5EF4-FFF2-40B4-BE49-F238E27FC236}">
                  <a16:creationId xmlns:a16="http://schemas.microsoft.com/office/drawing/2014/main" id="{761CE442-FE38-C14C-976B-31AF2A7D2C34}"/>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2" name="Curved Connector 241">
              <a:extLst>
                <a:ext uri="{FF2B5EF4-FFF2-40B4-BE49-F238E27FC236}">
                  <a16:creationId xmlns:a16="http://schemas.microsoft.com/office/drawing/2014/main" id="{D80A6298-EAE5-D840-9C1D-1E191BB72EFD}"/>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3" name="Curved Connector 242">
              <a:extLst>
                <a:ext uri="{FF2B5EF4-FFF2-40B4-BE49-F238E27FC236}">
                  <a16:creationId xmlns:a16="http://schemas.microsoft.com/office/drawing/2014/main" id="{BEEA7097-80B5-354E-9587-56771ED40E5D}"/>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4" name="Curved Connector 243">
              <a:extLst>
                <a:ext uri="{FF2B5EF4-FFF2-40B4-BE49-F238E27FC236}">
                  <a16:creationId xmlns:a16="http://schemas.microsoft.com/office/drawing/2014/main" id="{9B58B343-1A90-4D43-855F-14E22852410F}"/>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5" name="Curved Connector 244">
              <a:extLst>
                <a:ext uri="{FF2B5EF4-FFF2-40B4-BE49-F238E27FC236}">
                  <a16:creationId xmlns:a16="http://schemas.microsoft.com/office/drawing/2014/main" id="{F9F03B92-1508-2A49-8EAB-1AC5B9A74EFF}"/>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6" name="Curved Connector 245">
              <a:extLst>
                <a:ext uri="{FF2B5EF4-FFF2-40B4-BE49-F238E27FC236}">
                  <a16:creationId xmlns:a16="http://schemas.microsoft.com/office/drawing/2014/main" id="{F8D6F0F0-FBD3-4744-83CF-8FBE7483AC1F}"/>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7" name="Curved Connector 246">
              <a:extLst>
                <a:ext uri="{FF2B5EF4-FFF2-40B4-BE49-F238E27FC236}">
                  <a16:creationId xmlns:a16="http://schemas.microsoft.com/office/drawing/2014/main" id="{066BDDF1-A064-F646-B94C-7884911C5FD9}"/>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8" name="Curved Connector 247">
              <a:extLst>
                <a:ext uri="{FF2B5EF4-FFF2-40B4-BE49-F238E27FC236}">
                  <a16:creationId xmlns:a16="http://schemas.microsoft.com/office/drawing/2014/main" id="{8C003ABA-AFBA-3741-A3EB-B0060307BF88}"/>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9" name="Curved Connector 248">
              <a:extLst>
                <a:ext uri="{FF2B5EF4-FFF2-40B4-BE49-F238E27FC236}">
                  <a16:creationId xmlns:a16="http://schemas.microsoft.com/office/drawing/2014/main" id="{0490B04F-3115-8546-94A7-3F658CB5DDD1}"/>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0" name="Curved Connector 249">
              <a:extLst>
                <a:ext uri="{FF2B5EF4-FFF2-40B4-BE49-F238E27FC236}">
                  <a16:creationId xmlns:a16="http://schemas.microsoft.com/office/drawing/2014/main" id="{A079E100-84EC-DB46-B548-A2BD552BA404}"/>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1" name="Curved Connector 250">
              <a:extLst>
                <a:ext uri="{FF2B5EF4-FFF2-40B4-BE49-F238E27FC236}">
                  <a16:creationId xmlns:a16="http://schemas.microsoft.com/office/drawing/2014/main" id="{DDD50D86-1269-6549-AB5D-BD15EA9E7948}"/>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2" name="Curved Connector 251">
              <a:extLst>
                <a:ext uri="{FF2B5EF4-FFF2-40B4-BE49-F238E27FC236}">
                  <a16:creationId xmlns:a16="http://schemas.microsoft.com/office/drawing/2014/main" id="{987B6C80-061F-8A40-95EA-E863A62A460F}"/>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3" name="Curved Connector 252">
              <a:extLst>
                <a:ext uri="{FF2B5EF4-FFF2-40B4-BE49-F238E27FC236}">
                  <a16:creationId xmlns:a16="http://schemas.microsoft.com/office/drawing/2014/main" id="{1E19863F-1722-9140-B660-25C69A3E2A70}"/>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4" name="Curved Connector 253">
              <a:extLst>
                <a:ext uri="{FF2B5EF4-FFF2-40B4-BE49-F238E27FC236}">
                  <a16:creationId xmlns:a16="http://schemas.microsoft.com/office/drawing/2014/main" id="{EF106AA9-68CF-DD41-8857-C3DD8512B1C5}"/>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5" name="Curved Connector 254">
              <a:extLst>
                <a:ext uri="{FF2B5EF4-FFF2-40B4-BE49-F238E27FC236}">
                  <a16:creationId xmlns:a16="http://schemas.microsoft.com/office/drawing/2014/main" id="{406D4F9C-CAA9-D346-A57B-35D2D11F7501}"/>
                </a:ext>
              </a:extLst>
            </p:cNvPr>
            <p:cNvCxnSpPr>
              <a:cxnSpLocks/>
            </p:cNvCxnSpPr>
            <p:nvPr/>
          </p:nvCxnSpPr>
          <p:spPr>
            <a:xfrm rot="2640000">
              <a:off x="5834688"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6" name="Curved Connector 255">
              <a:extLst>
                <a:ext uri="{FF2B5EF4-FFF2-40B4-BE49-F238E27FC236}">
                  <a16:creationId xmlns:a16="http://schemas.microsoft.com/office/drawing/2014/main" id="{6647FE90-E135-924A-9511-5833491DBD80}"/>
                </a:ext>
              </a:extLst>
            </p:cNvPr>
            <p:cNvCxnSpPr>
              <a:cxnSpLocks/>
            </p:cNvCxnSpPr>
            <p:nvPr/>
          </p:nvCxnSpPr>
          <p:spPr>
            <a:xfrm rot="2640000">
              <a:off x="5934456"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7" name="Curved Connector 256">
              <a:extLst>
                <a:ext uri="{FF2B5EF4-FFF2-40B4-BE49-F238E27FC236}">
                  <a16:creationId xmlns:a16="http://schemas.microsoft.com/office/drawing/2014/main" id="{2893F52A-B759-764E-84D3-23617C264176}"/>
                </a:ext>
              </a:extLst>
            </p:cNvPr>
            <p:cNvCxnSpPr>
              <a:cxnSpLocks/>
            </p:cNvCxnSpPr>
            <p:nvPr/>
          </p:nvCxnSpPr>
          <p:spPr>
            <a:xfrm rot="2640000">
              <a:off x="6036061"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8" name="Curved Connector 257">
              <a:extLst>
                <a:ext uri="{FF2B5EF4-FFF2-40B4-BE49-F238E27FC236}">
                  <a16:creationId xmlns:a16="http://schemas.microsoft.com/office/drawing/2014/main" id="{CF903A7B-CD49-8048-83E3-447872B0BA35}"/>
                </a:ext>
              </a:extLst>
            </p:cNvPr>
            <p:cNvCxnSpPr>
              <a:cxnSpLocks/>
            </p:cNvCxnSpPr>
            <p:nvPr/>
          </p:nvCxnSpPr>
          <p:spPr>
            <a:xfrm rot="2640000">
              <a:off x="6139124" y="2446509"/>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9" name="Curved Connector 258">
              <a:extLst>
                <a:ext uri="{FF2B5EF4-FFF2-40B4-BE49-F238E27FC236}">
                  <a16:creationId xmlns:a16="http://schemas.microsoft.com/office/drawing/2014/main" id="{871A4F72-759E-B541-B430-F81F0A809A4A}"/>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0" name="Curved Connector 259">
              <a:extLst>
                <a:ext uri="{FF2B5EF4-FFF2-40B4-BE49-F238E27FC236}">
                  <a16:creationId xmlns:a16="http://schemas.microsoft.com/office/drawing/2014/main" id="{83CF51A4-EBFD-B74E-AAD7-50E27507B21A}"/>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1" name="Curved Connector 260">
              <a:extLst>
                <a:ext uri="{FF2B5EF4-FFF2-40B4-BE49-F238E27FC236}">
                  <a16:creationId xmlns:a16="http://schemas.microsoft.com/office/drawing/2014/main" id="{047509BF-11A1-174A-8A65-B7D2742AFEF5}"/>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2" name="Curved Connector 261">
              <a:extLst>
                <a:ext uri="{FF2B5EF4-FFF2-40B4-BE49-F238E27FC236}">
                  <a16:creationId xmlns:a16="http://schemas.microsoft.com/office/drawing/2014/main" id="{23FD2944-2BCE-D647-9E46-4B5154F9BD79}"/>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3" name="Curved Connector 262">
              <a:extLst>
                <a:ext uri="{FF2B5EF4-FFF2-40B4-BE49-F238E27FC236}">
                  <a16:creationId xmlns:a16="http://schemas.microsoft.com/office/drawing/2014/main" id="{171CC1E2-670C-384D-82FA-E70D2936BAF5}"/>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4" name="Curved Connector 263">
              <a:extLst>
                <a:ext uri="{FF2B5EF4-FFF2-40B4-BE49-F238E27FC236}">
                  <a16:creationId xmlns:a16="http://schemas.microsoft.com/office/drawing/2014/main" id="{2F708F52-B90D-CD47-A137-907DCA49CCF7}"/>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5" name="Curved Connector 264">
              <a:extLst>
                <a:ext uri="{FF2B5EF4-FFF2-40B4-BE49-F238E27FC236}">
                  <a16:creationId xmlns:a16="http://schemas.microsoft.com/office/drawing/2014/main" id="{D1048B4E-1593-AD48-AF7D-6E325B57BD5B}"/>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6" name="Curved Connector 265">
              <a:extLst>
                <a:ext uri="{FF2B5EF4-FFF2-40B4-BE49-F238E27FC236}">
                  <a16:creationId xmlns:a16="http://schemas.microsoft.com/office/drawing/2014/main" id="{AFC5F45F-99AB-F746-9F50-B565ACB8D08E}"/>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7" name="Curved Connector 266">
              <a:extLst>
                <a:ext uri="{FF2B5EF4-FFF2-40B4-BE49-F238E27FC236}">
                  <a16:creationId xmlns:a16="http://schemas.microsoft.com/office/drawing/2014/main" id="{AA62D63A-A4A1-AC4C-A98B-6F465CB88A8B}"/>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8" name="Curved Connector 267">
              <a:extLst>
                <a:ext uri="{FF2B5EF4-FFF2-40B4-BE49-F238E27FC236}">
                  <a16:creationId xmlns:a16="http://schemas.microsoft.com/office/drawing/2014/main" id="{4D80E4CB-60A4-7D46-A937-BEAC3F7BD5A3}"/>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9" name="Curved Connector 268">
              <a:extLst>
                <a:ext uri="{FF2B5EF4-FFF2-40B4-BE49-F238E27FC236}">
                  <a16:creationId xmlns:a16="http://schemas.microsoft.com/office/drawing/2014/main" id="{A6485EA7-03E2-E048-8F36-1889CD513E54}"/>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0" name="Curved Connector 269">
              <a:extLst>
                <a:ext uri="{FF2B5EF4-FFF2-40B4-BE49-F238E27FC236}">
                  <a16:creationId xmlns:a16="http://schemas.microsoft.com/office/drawing/2014/main" id="{2071E637-C1D4-ED4E-BC9F-19B51407BBA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8B5DBC2A-2CCE-4045-9ABE-EA2966497E2A}"/>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3</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Freeform 122">
            <a:extLst>
              <a:ext uri="{FF2B5EF4-FFF2-40B4-BE49-F238E27FC236}">
                <a16:creationId xmlns:a16="http://schemas.microsoft.com/office/drawing/2014/main" id="{003D1C00-08F3-B147-B8AF-22F5022DE385}"/>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0C6F81AB-CC04-0243-AF87-013F4E58D956}"/>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125" name="TextBox 124">
            <a:extLst>
              <a:ext uri="{FF2B5EF4-FFF2-40B4-BE49-F238E27FC236}">
                <a16:creationId xmlns:a16="http://schemas.microsoft.com/office/drawing/2014/main" id="{8768226C-FCA6-D449-BE97-60A60D1310D9}"/>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26" name="Straight Connector 125">
            <a:extLst>
              <a:ext uri="{FF2B5EF4-FFF2-40B4-BE49-F238E27FC236}">
                <a16:creationId xmlns:a16="http://schemas.microsoft.com/office/drawing/2014/main" id="{09B2913C-2563-9642-8483-BD19D7DAD5A8}"/>
              </a:ext>
            </a:extLst>
          </p:cNvPr>
          <p:cNvCxnSpPr>
            <a:cxnSpLocks/>
          </p:cNvCxnSpPr>
          <p:nvPr/>
        </p:nvCxnSpPr>
        <p:spPr>
          <a:xfrm>
            <a:off x="4474965" y="5956788"/>
            <a:ext cx="136564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44BB215-7C85-E74D-BBBC-C41DD491E0EC}"/>
              </a:ext>
            </a:extLst>
          </p:cNvPr>
          <p:cNvCxnSpPr>
            <a:cxnSpLocks/>
          </p:cNvCxnSpPr>
          <p:nvPr/>
        </p:nvCxnSpPr>
        <p:spPr>
          <a:xfrm>
            <a:off x="5840607" y="5956788"/>
            <a:ext cx="156627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D658818-B9D8-B146-9E3E-300CDBD6A112}"/>
              </a:ext>
            </a:extLst>
          </p:cNvPr>
          <p:cNvCxnSpPr>
            <a:cxnSpLocks/>
          </p:cNvCxnSpPr>
          <p:nvPr/>
        </p:nvCxnSpPr>
        <p:spPr>
          <a:xfrm>
            <a:off x="7406648" y="5956788"/>
            <a:ext cx="156627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9E0BC232-F8D3-5941-9827-9C1FE1DD9531}"/>
              </a:ext>
            </a:extLst>
          </p:cNvPr>
          <p:cNvSpPr txBox="1"/>
          <p:nvPr/>
        </p:nvSpPr>
        <p:spPr>
          <a:xfrm>
            <a:off x="8671293" y="5501429"/>
            <a:ext cx="1797206" cy="338554"/>
          </a:xfrm>
          <a:prstGeom prst="rect">
            <a:avLst/>
          </a:prstGeom>
          <a:noFill/>
          <a:ln w="19050">
            <a:noFill/>
          </a:ln>
        </p:spPr>
        <p:txBody>
          <a:bodyPr wrap="square" rtlCol="0">
            <a:spAutoFit/>
          </a:bodyPr>
          <a:lstStyle/>
          <a:p>
            <a:r>
              <a:rPr lang="en-US" sz="1600" b="1" dirty="0">
                <a:solidFill>
                  <a:schemeClr val="accent1"/>
                </a:solidFill>
              </a:rPr>
              <a:t>Average power</a:t>
            </a:r>
          </a:p>
        </p:txBody>
      </p:sp>
      <p:sp>
        <p:nvSpPr>
          <p:cNvPr id="21" name="Freeform 20">
            <a:extLst>
              <a:ext uri="{FF2B5EF4-FFF2-40B4-BE49-F238E27FC236}">
                <a16:creationId xmlns:a16="http://schemas.microsoft.com/office/drawing/2014/main" id="{8DA7E3A5-C3AB-9C43-99BE-5B74C97FA9D8}"/>
              </a:ext>
            </a:extLst>
          </p:cNvPr>
          <p:cNvSpPr/>
          <p:nvPr/>
        </p:nvSpPr>
        <p:spPr>
          <a:xfrm>
            <a:off x="2321170" y="3824386"/>
            <a:ext cx="6488724" cy="2012652"/>
          </a:xfrm>
          <a:custGeom>
            <a:avLst/>
            <a:gdLst>
              <a:gd name="connsiteX0" fmla="*/ 6603023 w 6603023"/>
              <a:gd name="connsiteY0" fmla="*/ 2128006 h 2128006"/>
              <a:gd name="connsiteX1" fmla="*/ 2286000 w 6603023"/>
              <a:gd name="connsiteY1" fmla="*/ 79399 h 2128006"/>
              <a:gd name="connsiteX2" fmla="*/ 0 w 6603023"/>
              <a:gd name="connsiteY2" fmla="*/ 615729 h 2128006"/>
            </a:gdLst>
            <a:ahLst/>
            <a:cxnLst>
              <a:cxn ang="0">
                <a:pos x="connsiteX0" y="connsiteY0"/>
              </a:cxn>
              <a:cxn ang="0">
                <a:pos x="connsiteX1" y="connsiteY1"/>
              </a:cxn>
              <a:cxn ang="0">
                <a:pos x="connsiteX2" y="connsiteY2"/>
              </a:cxn>
            </a:cxnLst>
            <a:rect l="l" t="t" r="r" b="b"/>
            <a:pathLst>
              <a:path w="6603023" h="2128006">
                <a:moveTo>
                  <a:pt x="6603023" y="2128006"/>
                </a:moveTo>
                <a:cubicBezTo>
                  <a:pt x="4994763" y="1229725"/>
                  <a:pt x="3386504" y="331445"/>
                  <a:pt x="2286000" y="79399"/>
                </a:cubicBezTo>
                <a:cubicBezTo>
                  <a:pt x="1185496" y="-172647"/>
                  <a:pt x="592748" y="221541"/>
                  <a:pt x="0" y="615729"/>
                </a:cubicBezTo>
              </a:path>
            </a:pathLst>
          </a:custGeom>
          <a:noFill/>
          <a:ln w="25400">
            <a:solidFill>
              <a:srgbClr val="C000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DB9F7B6-B5BB-1842-964D-9F1811987AD3}"/>
              </a:ext>
            </a:extLst>
          </p:cNvPr>
          <p:cNvSpPr/>
          <p:nvPr/>
        </p:nvSpPr>
        <p:spPr>
          <a:xfrm>
            <a:off x="2107967" y="4449484"/>
            <a:ext cx="239578" cy="235001"/>
          </a:xfrm>
          <a:prstGeom prst="ellips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F0B70417-8AB8-D64C-9D13-9BCEA8684140}"/>
              </a:ext>
            </a:extLst>
          </p:cNvPr>
          <p:cNvSpPr/>
          <p:nvPr/>
        </p:nvSpPr>
        <p:spPr>
          <a:xfrm>
            <a:off x="8815513" y="5837041"/>
            <a:ext cx="239578" cy="235001"/>
          </a:xfrm>
          <a:prstGeom prst="ellips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847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25</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267613" y="1207238"/>
            <a:ext cx="2834761" cy="400110"/>
          </a:xfrm>
          <a:prstGeom prst="rect">
            <a:avLst/>
          </a:prstGeom>
          <a:noFill/>
          <a:ln w="19050">
            <a:noFill/>
          </a:ln>
        </p:spPr>
        <p:txBody>
          <a:bodyPr wrap="square" rtlCol="0">
            <a:spAutoFit/>
          </a:bodyPr>
          <a:lstStyle/>
          <a:p>
            <a:r>
              <a:rPr lang="en-US" sz="2000" dirty="0">
                <a:solidFill>
                  <a:schemeClr val="accent1"/>
                </a:solidFill>
              </a:rPr>
              <a:t>20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40368"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0" name="Freeform 289">
            <a:extLst>
              <a:ext uri="{FF2B5EF4-FFF2-40B4-BE49-F238E27FC236}">
                <a16:creationId xmlns:a16="http://schemas.microsoft.com/office/drawing/2014/main" id="{F926FA5C-8A6E-8548-9E34-CDD403D3E667}"/>
              </a:ext>
            </a:extLst>
          </p:cNvPr>
          <p:cNvSpPr/>
          <p:nvPr/>
        </p:nvSpPr>
        <p:spPr>
          <a:xfrm>
            <a:off x="4197387" y="1726565"/>
            <a:ext cx="2681654" cy="1380392"/>
          </a:xfrm>
          <a:custGeom>
            <a:avLst/>
            <a:gdLst>
              <a:gd name="connsiteX0" fmla="*/ 0 w 2681654"/>
              <a:gd name="connsiteY0" fmla="*/ 0 h 1380392"/>
              <a:gd name="connsiteX1" fmla="*/ 1556239 w 2681654"/>
              <a:gd name="connsiteY1" fmla="*/ 8792 h 1380392"/>
              <a:gd name="connsiteX2" fmla="*/ 2681654 w 2681654"/>
              <a:gd name="connsiteY2" fmla="*/ 1380392 h 1380392"/>
              <a:gd name="connsiteX3" fmla="*/ 2338754 w 2681654"/>
              <a:gd name="connsiteY3" fmla="*/ 1380392 h 1380392"/>
              <a:gd name="connsiteX4" fmla="*/ 0 w 2681654"/>
              <a:gd name="connsiteY4" fmla="*/ 0 h 138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654" h="1380392">
                <a:moveTo>
                  <a:pt x="0" y="0"/>
                </a:moveTo>
                <a:lnTo>
                  <a:pt x="1556239" y="8792"/>
                </a:lnTo>
                <a:lnTo>
                  <a:pt x="2681654" y="1380392"/>
                </a:lnTo>
                <a:lnTo>
                  <a:pt x="2338754" y="1380392"/>
                </a:lnTo>
                <a:lnTo>
                  <a:pt x="0"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AEAF0413-5C84-174A-A227-FBE16AF8460F}"/>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F192D9B-B661-A345-9F90-CC92B2288044}"/>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52" name="TextBox 51">
            <a:extLst>
              <a:ext uri="{FF2B5EF4-FFF2-40B4-BE49-F238E27FC236}">
                <a16:creationId xmlns:a16="http://schemas.microsoft.com/office/drawing/2014/main" id="{4DBE2B3C-E7C9-7C43-A8D7-0398C879F479}"/>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60" name="Straight Connector 59">
            <a:extLst>
              <a:ext uri="{FF2B5EF4-FFF2-40B4-BE49-F238E27FC236}">
                <a16:creationId xmlns:a16="http://schemas.microsoft.com/office/drawing/2014/main" id="{07BF77F0-1790-3D46-9B1F-0AB5D2086786}"/>
              </a:ext>
            </a:extLst>
          </p:cNvPr>
          <p:cNvCxnSpPr>
            <a:cxnSpLocks/>
          </p:cNvCxnSpPr>
          <p:nvPr/>
        </p:nvCxnSpPr>
        <p:spPr>
          <a:xfrm>
            <a:off x="4474965" y="5956788"/>
            <a:ext cx="1365642"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37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26</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267613" y="1207238"/>
            <a:ext cx="2834761" cy="400110"/>
          </a:xfrm>
          <a:prstGeom prst="rect">
            <a:avLst/>
          </a:prstGeom>
          <a:noFill/>
          <a:ln w="19050">
            <a:noFill/>
          </a:ln>
        </p:spPr>
        <p:txBody>
          <a:bodyPr wrap="square" rtlCol="0">
            <a:spAutoFit/>
          </a:bodyPr>
          <a:lstStyle/>
          <a:p>
            <a:r>
              <a:rPr lang="en-US" sz="2000" dirty="0">
                <a:solidFill>
                  <a:schemeClr val="accent1"/>
                </a:solidFill>
              </a:rPr>
              <a:t>20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40368"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AEAF0413-5C84-174A-A227-FBE16AF8460F}"/>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F192D9B-B661-A345-9F90-CC92B2288044}"/>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52" name="TextBox 51">
            <a:extLst>
              <a:ext uri="{FF2B5EF4-FFF2-40B4-BE49-F238E27FC236}">
                <a16:creationId xmlns:a16="http://schemas.microsoft.com/office/drawing/2014/main" id="{4DBE2B3C-E7C9-7C43-A8D7-0398C879F479}"/>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sp>
        <p:nvSpPr>
          <p:cNvPr id="53" name="Freeform 52">
            <a:extLst>
              <a:ext uri="{FF2B5EF4-FFF2-40B4-BE49-F238E27FC236}">
                <a16:creationId xmlns:a16="http://schemas.microsoft.com/office/drawing/2014/main" id="{B6AEBED3-4092-7640-8BF9-A91C939E94BE}"/>
              </a:ext>
            </a:extLst>
          </p:cNvPr>
          <p:cNvSpPr/>
          <p:nvPr/>
        </p:nvSpPr>
        <p:spPr>
          <a:xfrm>
            <a:off x="5758962" y="1734758"/>
            <a:ext cx="1547446" cy="1395353"/>
          </a:xfrm>
          <a:custGeom>
            <a:avLst/>
            <a:gdLst>
              <a:gd name="connsiteX0" fmla="*/ 0 w 1547446"/>
              <a:gd name="connsiteY0" fmla="*/ 0 h 888023"/>
              <a:gd name="connsiteX1" fmla="*/ 1547446 w 1547446"/>
              <a:gd name="connsiteY1" fmla="*/ 0 h 888023"/>
              <a:gd name="connsiteX2" fmla="*/ 1134207 w 1547446"/>
              <a:gd name="connsiteY2" fmla="*/ 879230 h 888023"/>
              <a:gd name="connsiteX3" fmla="*/ 782515 w 1547446"/>
              <a:gd name="connsiteY3" fmla="*/ 888023 h 888023"/>
              <a:gd name="connsiteX4" fmla="*/ 0 w 1547446"/>
              <a:gd name="connsiteY4" fmla="*/ 0 h 88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446" h="888023">
                <a:moveTo>
                  <a:pt x="0" y="0"/>
                </a:moveTo>
                <a:lnTo>
                  <a:pt x="1547446" y="0"/>
                </a:lnTo>
                <a:lnTo>
                  <a:pt x="1134207" y="879230"/>
                </a:lnTo>
                <a:lnTo>
                  <a:pt x="782515" y="888023"/>
                </a:lnTo>
                <a:lnTo>
                  <a:pt x="0"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159F4967-0189-4940-9886-82C1CF0CA225}"/>
              </a:ext>
            </a:extLst>
          </p:cNvPr>
          <p:cNvCxnSpPr>
            <a:cxnSpLocks/>
          </p:cNvCxnSpPr>
          <p:nvPr/>
        </p:nvCxnSpPr>
        <p:spPr>
          <a:xfrm>
            <a:off x="4474965" y="5956788"/>
            <a:ext cx="1365642"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ECF8347-BC47-FB49-9700-0B869E6D3C3E}"/>
              </a:ext>
            </a:extLst>
          </p:cNvPr>
          <p:cNvCxnSpPr>
            <a:cxnSpLocks/>
          </p:cNvCxnSpPr>
          <p:nvPr/>
        </p:nvCxnSpPr>
        <p:spPr>
          <a:xfrm>
            <a:off x="5840607" y="6501907"/>
            <a:ext cx="156627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33542E7-9BCF-4D4D-849F-0D0FE7EF0D61}"/>
              </a:ext>
            </a:extLst>
          </p:cNvPr>
          <p:cNvCxnSpPr>
            <a:cxnSpLocks/>
          </p:cNvCxnSpPr>
          <p:nvPr/>
        </p:nvCxnSpPr>
        <p:spPr>
          <a:xfrm flipH="1">
            <a:off x="5837331" y="5970461"/>
            <a:ext cx="2158" cy="53144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833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27</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267613" y="1207238"/>
            <a:ext cx="2834761" cy="400110"/>
          </a:xfrm>
          <a:prstGeom prst="rect">
            <a:avLst/>
          </a:prstGeom>
          <a:noFill/>
          <a:ln w="19050">
            <a:noFill/>
          </a:ln>
        </p:spPr>
        <p:txBody>
          <a:bodyPr wrap="square" rtlCol="0">
            <a:spAutoFit/>
          </a:bodyPr>
          <a:lstStyle/>
          <a:p>
            <a:r>
              <a:rPr lang="en-US" sz="2000" dirty="0">
                <a:solidFill>
                  <a:schemeClr val="accent1"/>
                </a:solidFill>
              </a:rPr>
              <a:t>20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40368"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AEAF0413-5C84-174A-A227-FBE16AF8460F}"/>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F192D9B-B661-A345-9F90-CC92B2288044}"/>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52" name="TextBox 51">
            <a:extLst>
              <a:ext uri="{FF2B5EF4-FFF2-40B4-BE49-F238E27FC236}">
                <a16:creationId xmlns:a16="http://schemas.microsoft.com/office/drawing/2014/main" id="{4DBE2B3C-E7C9-7C43-A8D7-0398C879F479}"/>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grpSp>
        <p:nvGrpSpPr>
          <p:cNvPr id="55" name="Group 54">
            <a:extLst>
              <a:ext uri="{FF2B5EF4-FFF2-40B4-BE49-F238E27FC236}">
                <a16:creationId xmlns:a16="http://schemas.microsoft.com/office/drawing/2014/main" id="{785989C2-ECB4-E544-A569-5F6F55F24053}"/>
              </a:ext>
            </a:extLst>
          </p:cNvPr>
          <p:cNvGrpSpPr/>
          <p:nvPr/>
        </p:nvGrpSpPr>
        <p:grpSpPr>
          <a:xfrm>
            <a:off x="7399286" y="1650439"/>
            <a:ext cx="4639077" cy="566601"/>
            <a:chOff x="4193120" y="2330799"/>
            <a:chExt cx="4639077" cy="566601"/>
          </a:xfrm>
        </p:grpSpPr>
        <p:cxnSp>
          <p:nvCxnSpPr>
            <p:cNvPr id="56" name="Curved Connector 55">
              <a:extLst>
                <a:ext uri="{FF2B5EF4-FFF2-40B4-BE49-F238E27FC236}">
                  <a16:creationId xmlns:a16="http://schemas.microsoft.com/office/drawing/2014/main" id="{009940F2-B7C1-9649-A274-E74701C15865}"/>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AE4FFA25-90E4-4E4F-AD8A-5DF46BC94DE1}"/>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57">
              <a:extLst>
                <a:ext uri="{FF2B5EF4-FFF2-40B4-BE49-F238E27FC236}">
                  <a16:creationId xmlns:a16="http://schemas.microsoft.com/office/drawing/2014/main" id="{E2EC8D13-D51E-054B-85B0-EF0EB883FD42}"/>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EA0240A8-5476-6D4C-9475-2D408EC58598}"/>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5FCEDC51-A89D-6145-BC36-8D994882AD9F}"/>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392EE053-69FA-694F-8513-7E7BD1FDA45D}"/>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7D6C2798-E68F-5E48-909D-00416ABE988D}"/>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FDF853D2-CA57-FD41-8FD4-9923B426C2F3}"/>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9BEB5759-B9E6-DC4C-9DA0-98FEA214C6D3}"/>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F71D0A23-B194-1545-AACB-BE531C84BC80}"/>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9C407533-A694-5841-82B2-B7BAB0F4126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B57F62F4-86F2-DF42-9E31-99377E16422E}"/>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346B202B-C224-8342-A4CE-C0E7F2DCD284}"/>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9" name="Curved Connector 68">
              <a:extLst>
                <a:ext uri="{FF2B5EF4-FFF2-40B4-BE49-F238E27FC236}">
                  <a16:creationId xmlns:a16="http://schemas.microsoft.com/office/drawing/2014/main" id="{894BD23C-9906-9E47-A4CF-4BDE7EEC5EF6}"/>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B3A0D180-BB4C-5C4C-A1B6-11C22E3FE35E}"/>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a:extLst>
                <a:ext uri="{FF2B5EF4-FFF2-40B4-BE49-F238E27FC236}">
                  <a16:creationId xmlns:a16="http://schemas.microsoft.com/office/drawing/2014/main" id="{7E0D3D69-9A7C-CC49-8584-A25D1A1FB1C9}"/>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7ED04F9A-68D0-134A-9598-0DC112461D0E}"/>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a:extLst>
                <a:ext uri="{FF2B5EF4-FFF2-40B4-BE49-F238E27FC236}">
                  <a16:creationId xmlns:a16="http://schemas.microsoft.com/office/drawing/2014/main" id="{99804734-0B39-5948-9FBC-BD8536BBE949}"/>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a:extLst>
                <a:ext uri="{FF2B5EF4-FFF2-40B4-BE49-F238E27FC236}">
                  <a16:creationId xmlns:a16="http://schemas.microsoft.com/office/drawing/2014/main" id="{50E6FB76-5E7F-E744-B1C8-AD8983A23DB3}"/>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9368FC2B-E18E-5343-9726-0E61F0E803C6}"/>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38EB98A3-B46E-E248-B931-A35DFDB02275}"/>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Curved Connector 76">
              <a:extLst>
                <a:ext uri="{FF2B5EF4-FFF2-40B4-BE49-F238E27FC236}">
                  <a16:creationId xmlns:a16="http://schemas.microsoft.com/office/drawing/2014/main" id="{29DA0295-3C09-6546-A4B4-2DB8558C505F}"/>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999CF82F-E1F0-F74B-B300-DF070BEBF8E9}"/>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a:extLst>
                <a:ext uri="{FF2B5EF4-FFF2-40B4-BE49-F238E27FC236}">
                  <a16:creationId xmlns:a16="http://schemas.microsoft.com/office/drawing/2014/main" id="{2E1B332C-68A9-7A46-BFD1-F613D7B5DE26}"/>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585D68FB-4855-DA47-8986-195F24E2E099}"/>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784E117A-010C-064C-97A7-533CBDD1C560}"/>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a:extLst>
                <a:ext uri="{FF2B5EF4-FFF2-40B4-BE49-F238E27FC236}">
                  <a16:creationId xmlns:a16="http://schemas.microsoft.com/office/drawing/2014/main" id="{08A4A358-AD52-4742-9F37-D622BA318F29}"/>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075FA5A6-8CDE-CD4F-A426-B8CABDE10C47}"/>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192A18B1-BDC2-2D4B-8140-1EDB23065E0B}"/>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8FB2A939-BD3B-704E-BB99-A5FC769B52F8}"/>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0D42042C-668D-8B43-AAF8-2314EF9C5366}"/>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a:extLst>
                <a:ext uri="{FF2B5EF4-FFF2-40B4-BE49-F238E27FC236}">
                  <a16:creationId xmlns:a16="http://schemas.microsoft.com/office/drawing/2014/main" id="{E360E436-56A2-9944-AD74-9B60157819D4}"/>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B7E448E-3F80-7940-B9CA-D21993742A4A}"/>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2</a:t>
              </a:r>
            </a:p>
          </p:txBody>
        </p:sp>
      </p:grpSp>
      <p:sp>
        <p:nvSpPr>
          <p:cNvPr id="7" name="Freeform 6">
            <a:extLst>
              <a:ext uri="{FF2B5EF4-FFF2-40B4-BE49-F238E27FC236}">
                <a16:creationId xmlns:a16="http://schemas.microsoft.com/office/drawing/2014/main" id="{7C7E382C-DD47-624F-B07C-5FBFD41CD4C8}"/>
              </a:ext>
            </a:extLst>
          </p:cNvPr>
          <p:cNvSpPr/>
          <p:nvPr/>
        </p:nvSpPr>
        <p:spPr>
          <a:xfrm>
            <a:off x="6550269" y="2259654"/>
            <a:ext cx="2409093" cy="870438"/>
          </a:xfrm>
          <a:custGeom>
            <a:avLst/>
            <a:gdLst>
              <a:gd name="connsiteX0" fmla="*/ 861646 w 2409093"/>
              <a:gd name="connsiteY0" fmla="*/ 0 h 870438"/>
              <a:gd name="connsiteX1" fmla="*/ 2409093 w 2409093"/>
              <a:gd name="connsiteY1" fmla="*/ 0 h 870438"/>
              <a:gd name="connsiteX2" fmla="*/ 342900 w 2409093"/>
              <a:gd name="connsiteY2" fmla="*/ 870438 h 870438"/>
              <a:gd name="connsiteX3" fmla="*/ 0 w 2409093"/>
              <a:gd name="connsiteY3" fmla="*/ 870438 h 870438"/>
              <a:gd name="connsiteX4" fmla="*/ 861646 w 2409093"/>
              <a:gd name="connsiteY4" fmla="*/ 0 h 870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093" h="870438">
                <a:moveTo>
                  <a:pt x="861646" y="0"/>
                </a:moveTo>
                <a:lnTo>
                  <a:pt x="2409093" y="0"/>
                </a:lnTo>
                <a:lnTo>
                  <a:pt x="342900" y="870438"/>
                </a:lnTo>
                <a:lnTo>
                  <a:pt x="0" y="870438"/>
                </a:lnTo>
                <a:lnTo>
                  <a:pt x="861646"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223F26DA-1BA9-4D4C-A6CF-252C879DD1A4}"/>
              </a:ext>
            </a:extLst>
          </p:cNvPr>
          <p:cNvCxnSpPr>
            <a:cxnSpLocks/>
          </p:cNvCxnSpPr>
          <p:nvPr/>
        </p:nvCxnSpPr>
        <p:spPr>
          <a:xfrm>
            <a:off x="4474965" y="5956788"/>
            <a:ext cx="1365642"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DBE56F6-3589-3F4A-B073-5FDA12303DC5}"/>
              </a:ext>
            </a:extLst>
          </p:cNvPr>
          <p:cNvCxnSpPr>
            <a:cxnSpLocks/>
          </p:cNvCxnSpPr>
          <p:nvPr/>
        </p:nvCxnSpPr>
        <p:spPr>
          <a:xfrm>
            <a:off x="5840607" y="6501907"/>
            <a:ext cx="156627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3C7C2E5-C31C-FC4B-9ECB-7495A580488A}"/>
              </a:ext>
            </a:extLst>
          </p:cNvPr>
          <p:cNvCxnSpPr>
            <a:cxnSpLocks/>
          </p:cNvCxnSpPr>
          <p:nvPr/>
        </p:nvCxnSpPr>
        <p:spPr>
          <a:xfrm>
            <a:off x="7406648" y="5956788"/>
            <a:ext cx="156627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822EFBE-7CAD-2240-B1AF-1635F671F4C2}"/>
              </a:ext>
            </a:extLst>
          </p:cNvPr>
          <p:cNvCxnSpPr>
            <a:cxnSpLocks/>
          </p:cNvCxnSpPr>
          <p:nvPr/>
        </p:nvCxnSpPr>
        <p:spPr>
          <a:xfrm flipH="1">
            <a:off x="5837331" y="5970461"/>
            <a:ext cx="2158" cy="53144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44C49BA-EB19-194B-8655-27277FE2177B}"/>
              </a:ext>
            </a:extLst>
          </p:cNvPr>
          <p:cNvCxnSpPr>
            <a:cxnSpLocks/>
          </p:cNvCxnSpPr>
          <p:nvPr/>
        </p:nvCxnSpPr>
        <p:spPr>
          <a:xfrm>
            <a:off x="7406648" y="5970461"/>
            <a:ext cx="0" cy="531446"/>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81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28</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267613" y="1207238"/>
            <a:ext cx="2834761" cy="400110"/>
          </a:xfrm>
          <a:prstGeom prst="rect">
            <a:avLst/>
          </a:prstGeom>
          <a:noFill/>
          <a:ln w="19050">
            <a:noFill/>
          </a:ln>
        </p:spPr>
        <p:txBody>
          <a:bodyPr wrap="square" rtlCol="0">
            <a:spAutoFit/>
          </a:bodyPr>
          <a:lstStyle/>
          <a:p>
            <a:r>
              <a:rPr lang="en-US" sz="2000" dirty="0">
                <a:solidFill>
                  <a:schemeClr val="accent1"/>
                </a:solidFill>
              </a:rPr>
              <a:t>20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40368"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AEAF0413-5C84-174A-A227-FBE16AF8460F}"/>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F192D9B-B661-A345-9F90-CC92B2288044}"/>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52" name="TextBox 51">
            <a:extLst>
              <a:ext uri="{FF2B5EF4-FFF2-40B4-BE49-F238E27FC236}">
                <a16:creationId xmlns:a16="http://schemas.microsoft.com/office/drawing/2014/main" id="{4DBE2B3C-E7C9-7C43-A8D7-0398C879F479}"/>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grpSp>
        <p:nvGrpSpPr>
          <p:cNvPr id="55" name="Group 54">
            <a:extLst>
              <a:ext uri="{FF2B5EF4-FFF2-40B4-BE49-F238E27FC236}">
                <a16:creationId xmlns:a16="http://schemas.microsoft.com/office/drawing/2014/main" id="{785989C2-ECB4-E544-A569-5F6F55F24053}"/>
              </a:ext>
            </a:extLst>
          </p:cNvPr>
          <p:cNvGrpSpPr/>
          <p:nvPr/>
        </p:nvGrpSpPr>
        <p:grpSpPr>
          <a:xfrm>
            <a:off x="7399286" y="1650439"/>
            <a:ext cx="4639077" cy="566601"/>
            <a:chOff x="4193120" y="2330799"/>
            <a:chExt cx="4639077" cy="566601"/>
          </a:xfrm>
        </p:grpSpPr>
        <p:cxnSp>
          <p:nvCxnSpPr>
            <p:cNvPr id="56" name="Curved Connector 55">
              <a:extLst>
                <a:ext uri="{FF2B5EF4-FFF2-40B4-BE49-F238E27FC236}">
                  <a16:creationId xmlns:a16="http://schemas.microsoft.com/office/drawing/2014/main" id="{009940F2-B7C1-9649-A274-E74701C15865}"/>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AE4FFA25-90E4-4E4F-AD8A-5DF46BC94DE1}"/>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57">
              <a:extLst>
                <a:ext uri="{FF2B5EF4-FFF2-40B4-BE49-F238E27FC236}">
                  <a16:creationId xmlns:a16="http://schemas.microsoft.com/office/drawing/2014/main" id="{E2EC8D13-D51E-054B-85B0-EF0EB883FD42}"/>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EA0240A8-5476-6D4C-9475-2D408EC58598}"/>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5FCEDC51-A89D-6145-BC36-8D994882AD9F}"/>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392EE053-69FA-694F-8513-7E7BD1FDA45D}"/>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7D6C2798-E68F-5E48-909D-00416ABE988D}"/>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FDF853D2-CA57-FD41-8FD4-9923B426C2F3}"/>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9BEB5759-B9E6-DC4C-9DA0-98FEA214C6D3}"/>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F71D0A23-B194-1545-AACB-BE531C84BC80}"/>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9C407533-A694-5841-82B2-B7BAB0F4126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B57F62F4-86F2-DF42-9E31-99377E16422E}"/>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346B202B-C224-8342-A4CE-C0E7F2DCD284}"/>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9" name="Curved Connector 68">
              <a:extLst>
                <a:ext uri="{FF2B5EF4-FFF2-40B4-BE49-F238E27FC236}">
                  <a16:creationId xmlns:a16="http://schemas.microsoft.com/office/drawing/2014/main" id="{894BD23C-9906-9E47-A4CF-4BDE7EEC5EF6}"/>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B3A0D180-BB4C-5C4C-A1B6-11C22E3FE35E}"/>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a:extLst>
                <a:ext uri="{FF2B5EF4-FFF2-40B4-BE49-F238E27FC236}">
                  <a16:creationId xmlns:a16="http://schemas.microsoft.com/office/drawing/2014/main" id="{7E0D3D69-9A7C-CC49-8584-A25D1A1FB1C9}"/>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7ED04F9A-68D0-134A-9598-0DC112461D0E}"/>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a:extLst>
                <a:ext uri="{FF2B5EF4-FFF2-40B4-BE49-F238E27FC236}">
                  <a16:creationId xmlns:a16="http://schemas.microsoft.com/office/drawing/2014/main" id="{99804734-0B39-5948-9FBC-BD8536BBE949}"/>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a:extLst>
                <a:ext uri="{FF2B5EF4-FFF2-40B4-BE49-F238E27FC236}">
                  <a16:creationId xmlns:a16="http://schemas.microsoft.com/office/drawing/2014/main" id="{50E6FB76-5E7F-E744-B1C8-AD8983A23DB3}"/>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9368FC2B-E18E-5343-9726-0E61F0E803C6}"/>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38EB98A3-B46E-E248-B931-A35DFDB02275}"/>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Curved Connector 76">
              <a:extLst>
                <a:ext uri="{FF2B5EF4-FFF2-40B4-BE49-F238E27FC236}">
                  <a16:creationId xmlns:a16="http://schemas.microsoft.com/office/drawing/2014/main" id="{29DA0295-3C09-6546-A4B4-2DB8558C505F}"/>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999CF82F-E1F0-F74B-B300-DF070BEBF8E9}"/>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a:extLst>
                <a:ext uri="{FF2B5EF4-FFF2-40B4-BE49-F238E27FC236}">
                  <a16:creationId xmlns:a16="http://schemas.microsoft.com/office/drawing/2014/main" id="{2E1B332C-68A9-7A46-BFD1-F613D7B5DE26}"/>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585D68FB-4855-DA47-8986-195F24E2E099}"/>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784E117A-010C-064C-97A7-533CBDD1C560}"/>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a:extLst>
                <a:ext uri="{FF2B5EF4-FFF2-40B4-BE49-F238E27FC236}">
                  <a16:creationId xmlns:a16="http://schemas.microsoft.com/office/drawing/2014/main" id="{08A4A358-AD52-4742-9F37-D622BA318F29}"/>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075FA5A6-8CDE-CD4F-A426-B8CABDE10C47}"/>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192A18B1-BDC2-2D4B-8140-1EDB23065E0B}"/>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8FB2A939-BD3B-704E-BB99-A5FC769B52F8}"/>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0D42042C-668D-8B43-AAF8-2314EF9C5366}"/>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a:extLst>
                <a:ext uri="{FF2B5EF4-FFF2-40B4-BE49-F238E27FC236}">
                  <a16:creationId xmlns:a16="http://schemas.microsoft.com/office/drawing/2014/main" id="{E360E436-56A2-9944-AD74-9B60157819D4}"/>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B7E448E-3F80-7940-B9CA-D21993742A4A}"/>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2</a:t>
              </a:r>
            </a:p>
          </p:txBody>
        </p:sp>
      </p:grpSp>
      <p:sp>
        <p:nvSpPr>
          <p:cNvPr id="8" name="Freeform 7">
            <a:extLst>
              <a:ext uri="{FF2B5EF4-FFF2-40B4-BE49-F238E27FC236}">
                <a16:creationId xmlns:a16="http://schemas.microsoft.com/office/drawing/2014/main" id="{FB67E2D5-CEE4-434C-94F0-78B259777958}"/>
              </a:ext>
            </a:extLst>
          </p:cNvPr>
          <p:cNvSpPr/>
          <p:nvPr/>
        </p:nvSpPr>
        <p:spPr>
          <a:xfrm>
            <a:off x="6541477" y="2250862"/>
            <a:ext cx="4070838" cy="870438"/>
          </a:xfrm>
          <a:custGeom>
            <a:avLst/>
            <a:gdLst>
              <a:gd name="connsiteX0" fmla="*/ 2514600 w 4070838"/>
              <a:gd name="connsiteY0" fmla="*/ 0 h 870438"/>
              <a:gd name="connsiteX1" fmla="*/ 4070838 w 4070838"/>
              <a:gd name="connsiteY1" fmla="*/ 0 h 870438"/>
              <a:gd name="connsiteX2" fmla="*/ 342900 w 4070838"/>
              <a:gd name="connsiteY2" fmla="*/ 870438 h 870438"/>
              <a:gd name="connsiteX3" fmla="*/ 0 w 4070838"/>
              <a:gd name="connsiteY3" fmla="*/ 870438 h 870438"/>
              <a:gd name="connsiteX4" fmla="*/ 2514600 w 4070838"/>
              <a:gd name="connsiteY4" fmla="*/ 0 h 870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838" h="870438">
                <a:moveTo>
                  <a:pt x="2514600" y="0"/>
                </a:moveTo>
                <a:lnTo>
                  <a:pt x="4070838" y="0"/>
                </a:lnTo>
                <a:lnTo>
                  <a:pt x="342900" y="870438"/>
                </a:lnTo>
                <a:lnTo>
                  <a:pt x="0" y="870438"/>
                </a:lnTo>
                <a:lnTo>
                  <a:pt x="2514600"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168AD32-802C-514A-82D1-A1083A5FB187}"/>
              </a:ext>
            </a:extLst>
          </p:cNvPr>
          <p:cNvCxnSpPr>
            <a:cxnSpLocks/>
          </p:cNvCxnSpPr>
          <p:nvPr/>
        </p:nvCxnSpPr>
        <p:spPr>
          <a:xfrm>
            <a:off x="4474965" y="5956788"/>
            <a:ext cx="1365642"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E7802BD-6FBF-134F-A3AD-27F1554F6851}"/>
              </a:ext>
            </a:extLst>
          </p:cNvPr>
          <p:cNvCxnSpPr>
            <a:cxnSpLocks/>
          </p:cNvCxnSpPr>
          <p:nvPr/>
        </p:nvCxnSpPr>
        <p:spPr>
          <a:xfrm>
            <a:off x="5840607" y="6501907"/>
            <a:ext cx="156627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1677BA0-BAC7-BD4A-9538-EDE006D6881D}"/>
              </a:ext>
            </a:extLst>
          </p:cNvPr>
          <p:cNvCxnSpPr>
            <a:cxnSpLocks/>
          </p:cNvCxnSpPr>
          <p:nvPr/>
        </p:nvCxnSpPr>
        <p:spPr>
          <a:xfrm>
            <a:off x="7406648" y="5956788"/>
            <a:ext cx="156627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78832EA-572F-794B-BEB6-982FB48788E1}"/>
              </a:ext>
            </a:extLst>
          </p:cNvPr>
          <p:cNvCxnSpPr>
            <a:cxnSpLocks/>
          </p:cNvCxnSpPr>
          <p:nvPr/>
        </p:nvCxnSpPr>
        <p:spPr>
          <a:xfrm>
            <a:off x="8982778" y="6501907"/>
            <a:ext cx="156627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790D648-6DC1-074E-89FA-0CBB89E3501D}"/>
              </a:ext>
            </a:extLst>
          </p:cNvPr>
          <p:cNvCxnSpPr>
            <a:cxnSpLocks/>
          </p:cNvCxnSpPr>
          <p:nvPr/>
        </p:nvCxnSpPr>
        <p:spPr>
          <a:xfrm flipH="1">
            <a:off x="5837331" y="5970461"/>
            <a:ext cx="2158" cy="53144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9DA0C23-4F4F-234B-8004-F3776DE27390}"/>
              </a:ext>
            </a:extLst>
          </p:cNvPr>
          <p:cNvCxnSpPr>
            <a:cxnSpLocks/>
          </p:cNvCxnSpPr>
          <p:nvPr/>
        </p:nvCxnSpPr>
        <p:spPr>
          <a:xfrm>
            <a:off x="7406648" y="5970461"/>
            <a:ext cx="0" cy="531446"/>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DA7C7D-15F5-6A43-8DC5-B352C75EDDFA}"/>
              </a:ext>
            </a:extLst>
          </p:cNvPr>
          <p:cNvCxnSpPr>
            <a:cxnSpLocks/>
          </p:cNvCxnSpPr>
          <p:nvPr/>
        </p:nvCxnSpPr>
        <p:spPr>
          <a:xfrm>
            <a:off x="8974926" y="5970461"/>
            <a:ext cx="0" cy="53144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323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a:extLst>
              <a:ext uri="{FF2B5EF4-FFF2-40B4-BE49-F238E27FC236}">
                <a16:creationId xmlns:a16="http://schemas.microsoft.com/office/drawing/2014/main" id="{6B87F754-7161-FA44-91D1-B4B1EA642BF0}"/>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29</a:t>
            </a:fld>
            <a:endParaRPr lang="en-US"/>
          </a:p>
        </p:txBody>
      </p:sp>
      <p:sp>
        <p:nvSpPr>
          <p:cNvPr id="9" name="TextBox 8">
            <a:extLst>
              <a:ext uri="{FF2B5EF4-FFF2-40B4-BE49-F238E27FC236}">
                <a16:creationId xmlns:a16="http://schemas.microsoft.com/office/drawing/2014/main" id="{554F2E8E-7C40-2E49-8D66-CC1AF87901F8}"/>
              </a:ext>
            </a:extLst>
          </p:cNvPr>
          <p:cNvSpPr txBox="1"/>
          <p:nvPr/>
        </p:nvSpPr>
        <p:spPr>
          <a:xfrm>
            <a:off x="1267613" y="1207238"/>
            <a:ext cx="2834761" cy="400110"/>
          </a:xfrm>
          <a:prstGeom prst="rect">
            <a:avLst/>
          </a:prstGeom>
          <a:noFill/>
          <a:ln w="19050">
            <a:noFill/>
          </a:ln>
        </p:spPr>
        <p:txBody>
          <a:bodyPr wrap="square" rtlCol="0">
            <a:spAutoFit/>
          </a:bodyPr>
          <a:lstStyle/>
          <a:p>
            <a:r>
              <a:rPr lang="en-US" sz="2000" dirty="0">
                <a:solidFill>
                  <a:schemeClr val="accent1"/>
                </a:solidFill>
              </a:rPr>
              <a:t>20 active threads / warp:</a:t>
            </a:r>
          </a:p>
        </p:txBody>
      </p:sp>
      <p:grpSp>
        <p:nvGrpSpPr>
          <p:cNvPr id="203" name="Group 202">
            <a:extLst>
              <a:ext uri="{FF2B5EF4-FFF2-40B4-BE49-F238E27FC236}">
                <a16:creationId xmlns:a16="http://schemas.microsoft.com/office/drawing/2014/main" id="{FF20A0E3-A01F-5D46-ACF1-1F0359453861}"/>
              </a:ext>
            </a:extLst>
          </p:cNvPr>
          <p:cNvGrpSpPr/>
          <p:nvPr/>
        </p:nvGrpSpPr>
        <p:grpSpPr>
          <a:xfrm>
            <a:off x="4140368" y="1135094"/>
            <a:ext cx="4639077" cy="566601"/>
            <a:chOff x="4193120" y="2330799"/>
            <a:chExt cx="4639077" cy="566601"/>
          </a:xfrm>
        </p:grpSpPr>
        <p:cxnSp>
          <p:nvCxnSpPr>
            <p:cNvPr id="4" name="Curved Connector 3">
              <a:extLst>
                <a:ext uri="{FF2B5EF4-FFF2-40B4-BE49-F238E27FC236}">
                  <a16:creationId xmlns:a16="http://schemas.microsoft.com/office/drawing/2014/main" id="{C2187E0F-CB48-F74C-9CCA-EA78250521FA}"/>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68622B13-14D8-1F41-BA21-D9511804ECE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9399DB3-1A11-4043-84AD-409EEE62E89C}"/>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7AC2666-6F7D-DC43-BE8D-C010055B04D4}"/>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0D4CFF0-B711-4B4E-83B2-A10626DC52B8}"/>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DA100A3-1B8A-A34E-A3E7-0CDC2107513A}"/>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B47087E8-B5BE-6F4A-93B7-A0403F8A0AEC}"/>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55CEC83E-5845-CC48-922B-CA2F7544BF05}"/>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89691A93-7F7F-7A4F-8EFF-90B507C0FAD8}"/>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C32B75F-7961-B340-8B89-A63F43155731}"/>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0F6B621-3A23-6F48-9920-0E74D602DB8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2A6F5D28-5277-3146-A7C0-CC09E487C320}"/>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E6942C7E-913E-6C40-88D8-94FEF51D975D}"/>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A5A31A53-AB66-9A42-9878-F640EFA62E93}"/>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BA997987-804C-E245-9B06-ED909063DD3C}"/>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64A7C4E3-FCFC-B242-AD10-EC101FE52920}"/>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8BF47CFD-7AF1-784D-A7A7-37D09A3BC403}"/>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5AF109D-221C-6341-B6CD-4B56F039834D}"/>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9D6AF27E-884F-C34B-A5E9-8E29D1FD4E61}"/>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35022B05-B05C-024B-B8FE-5EBF1FEA8489}"/>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1C501526-2A9B-3647-B29D-7AB662D50346}"/>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2E9DA1A5-9A3D-BE40-A783-E94ACAD2221C}"/>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71D59195-72DC-8B49-962B-117F9CFCB27A}"/>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0C0E83F6-7904-C24E-9603-D7EF2E02146E}"/>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EC8EADC-510B-CB45-90BC-1D10AD5D976A}"/>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DEFD460A-BF82-084F-9755-B112947DDED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00ACA148-0D9A-F64E-B156-12F0017E16D3}"/>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E6C3EBC9-73F0-164C-B71C-D91249FFEDAD}"/>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FDFFB1C1-4A7D-6B4B-BC80-88D395CC7EC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79D24712-87F2-C24B-B94C-6A20557951A0}"/>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DA78FEF2-F056-2349-B712-144B6D40B8FF}"/>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F2A3B156-53F2-F04C-9162-3444618D3F5F}"/>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3AAA0BFC-76C7-B148-B4FA-E74DEE2FDFFE}"/>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1</a:t>
              </a:r>
            </a:p>
          </p:txBody>
        </p:sp>
      </p:grpSp>
      <p:grpSp>
        <p:nvGrpSpPr>
          <p:cNvPr id="283" name="Group 282">
            <a:extLst>
              <a:ext uri="{FF2B5EF4-FFF2-40B4-BE49-F238E27FC236}">
                <a16:creationId xmlns:a16="http://schemas.microsoft.com/office/drawing/2014/main" id="{2FED2567-F905-1840-83B0-700C9912A1E9}"/>
              </a:ext>
            </a:extLst>
          </p:cNvPr>
          <p:cNvGrpSpPr/>
          <p:nvPr/>
        </p:nvGrpSpPr>
        <p:grpSpPr>
          <a:xfrm>
            <a:off x="6163205" y="3121319"/>
            <a:ext cx="1799303" cy="1403100"/>
            <a:chOff x="4240614" y="4264269"/>
            <a:chExt cx="1799303" cy="1403100"/>
          </a:xfrm>
        </p:grpSpPr>
        <p:pic>
          <p:nvPicPr>
            <p:cNvPr id="201" name="Picture 200" descr="A screenshot of a computer&#10;&#10;Description automatically generated with medium confidence">
              <a:extLst>
                <a:ext uri="{FF2B5EF4-FFF2-40B4-BE49-F238E27FC236}">
                  <a16:creationId xmlns:a16="http://schemas.microsoft.com/office/drawing/2014/main" id="{30E95D99-3EED-7C43-A961-726A9B949AC9}"/>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277" name="Rectangle 276">
              <a:extLst>
                <a:ext uri="{FF2B5EF4-FFF2-40B4-BE49-F238E27FC236}">
                  <a16:creationId xmlns:a16="http://schemas.microsoft.com/office/drawing/2014/main" id="{DE1C90CD-DDA8-FA45-A58F-09673FEC4E03}"/>
                </a:ext>
              </a:extLst>
            </p:cNvPr>
            <p:cNvSpPr/>
            <p:nvPr/>
          </p:nvSpPr>
          <p:spPr>
            <a:xfrm>
              <a:off x="4627706" y="4264269"/>
              <a:ext cx="340697"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AEAF0413-5C84-174A-A227-FBE16AF8460F}"/>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F192D9B-B661-A345-9F90-CC92B2288044}"/>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52" name="TextBox 51">
            <a:extLst>
              <a:ext uri="{FF2B5EF4-FFF2-40B4-BE49-F238E27FC236}">
                <a16:creationId xmlns:a16="http://schemas.microsoft.com/office/drawing/2014/main" id="{4DBE2B3C-E7C9-7C43-A8D7-0398C879F479}"/>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3" name="Straight Connector 12">
            <a:extLst>
              <a:ext uri="{FF2B5EF4-FFF2-40B4-BE49-F238E27FC236}">
                <a16:creationId xmlns:a16="http://schemas.microsoft.com/office/drawing/2014/main" id="{F1F76859-E401-1749-866D-2DDE78A63BE9}"/>
              </a:ext>
            </a:extLst>
          </p:cNvPr>
          <p:cNvCxnSpPr>
            <a:cxnSpLocks/>
          </p:cNvCxnSpPr>
          <p:nvPr/>
        </p:nvCxnSpPr>
        <p:spPr>
          <a:xfrm>
            <a:off x="4474965" y="5956788"/>
            <a:ext cx="1365642"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4B43E9-FF4E-1C4C-8ECF-326A7130AD33}"/>
              </a:ext>
            </a:extLst>
          </p:cNvPr>
          <p:cNvCxnSpPr>
            <a:cxnSpLocks/>
          </p:cNvCxnSpPr>
          <p:nvPr/>
        </p:nvCxnSpPr>
        <p:spPr>
          <a:xfrm>
            <a:off x="5840607" y="6501907"/>
            <a:ext cx="156627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785989C2-ECB4-E544-A569-5F6F55F24053}"/>
              </a:ext>
            </a:extLst>
          </p:cNvPr>
          <p:cNvGrpSpPr/>
          <p:nvPr/>
        </p:nvGrpSpPr>
        <p:grpSpPr>
          <a:xfrm>
            <a:off x="7399286" y="1650439"/>
            <a:ext cx="4639077" cy="566601"/>
            <a:chOff x="4193120" y="2330799"/>
            <a:chExt cx="4639077" cy="566601"/>
          </a:xfrm>
        </p:grpSpPr>
        <p:cxnSp>
          <p:nvCxnSpPr>
            <p:cNvPr id="56" name="Curved Connector 55">
              <a:extLst>
                <a:ext uri="{FF2B5EF4-FFF2-40B4-BE49-F238E27FC236}">
                  <a16:creationId xmlns:a16="http://schemas.microsoft.com/office/drawing/2014/main" id="{009940F2-B7C1-9649-A274-E74701C15865}"/>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AE4FFA25-90E4-4E4F-AD8A-5DF46BC94DE1}"/>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57">
              <a:extLst>
                <a:ext uri="{FF2B5EF4-FFF2-40B4-BE49-F238E27FC236}">
                  <a16:creationId xmlns:a16="http://schemas.microsoft.com/office/drawing/2014/main" id="{E2EC8D13-D51E-054B-85B0-EF0EB883FD42}"/>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EA0240A8-5476-6D4C-9475-2D408EC58598}"/>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5FCEDC51-A89D-6145-BC36-8D994882AD9F}"/>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392EE053-69FA-694F-8513-7E7BD1FDA45D}"/>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7D6C2798-E68F-5E48-909D-00416ABE988D}"/>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FDF853D2-CA57-FD41-8FD4-9923B426C2F3}"/>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9BEB5759-B9E6-DC4C-9DA0-98FEA214C6D3}"/>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F71D0A23-B194-1545-AACB-BE531C84BC80}"/>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9C407533-A694-5841-82B2-B7BAB0F41262}"/>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B57F62F4-86F2-DF42-9E31-99377E16422E}"/>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346B202B-C224-8342-A4CE-C0E7F2DCD284}"/>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9" name="Curved Connector 68">
              <a:extLst>
                <a:ext uri="{FF2B5EF4-FFF2-40B4-BE49-F238E27FC236}">
                  <a16:creationId xmlns:a16="http://schemas.microsoft.com/office/drawing/2014/main" id="{894BD23C-9906-9E47-A4CF-4BDE7EEC5EF6}"/>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B3A0D180-BB4C-5C4C-A1B6-11C22E3FE35E}"/>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a:extLst>
                <a:ext uri="{FF2B5EF4-FFF2-40B4-BE49-F238E27FC236}">
                  <a16:creationId xmlns:a16="http://schemas.microsoft.com/office/drawing/2014/main" id="{7E0D3D69-9A7C-CC49-8584-A25D1A1FB1C9}"/>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7ED04F9A-68D0-134A-9598-0DC112461D0E}"/>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a:extLst>
                <a:ext uri="{FF2B5EF4-FFF2-40B4-BE49-F238E27FC236}">
                  <a16:creationId xmlns:a16="http://schemas.microsoft.com/office/drawing/2014/main" id="{99804734-0B39-5948-9FBC-BD8536BBE949}"/>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a:extLst>
                <a:ext uri="{FF2B5EF4-FFF2-40B4-BE49-F238E27FC236}">
                  <a16:creationId xmlns:a16="http://schemas.microsoft.com/office/drawing/2014/main" id="{50E6FB76-5E7F-E744-B1C8-AD8983A23DB3}"/>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9368FC2B-E18E-5343-9726-0E61F0E803C6}"/>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38EB98A3-B46E-E248-B931-A35DFDB02275}"/>
                </a:ext>
              </a:extLst>
            </p:cNvPr>
            <p:cNvCxnSpPr>
              <a:cxnSpLocks/>
            </p:cNvCxnSpPr>
            <p:nvPr/>
          </p:nvCxnSpPr>
          <p:spPr>
            <a:xfrm rot="2640000">
              <a:off x="6242186"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7" name="Curved Connector 76">
              <a:extLst>
                <a:ext uri="{FF2B5EF4-FFF2-40B4-BE49-F238E27FC236}">
                  <a16:creationId xmlns:a16="http://schemas.microsoft.com/office/drawing/2014/main" id="{29DA0295-3C09-6546-A4B4-2DB8558C505F}"/>
                </a:ext>
              </a:extLst>
            </p:cNvPr>
            <p:cNvCxnSpPr>
              <a:cxnSpLocks/>
            </p:cNvCxnSpPr>
            <p:nvPr/>
          </p:nvCxnSpPr>
          <p:spPr>
            <a:xfrm rot="2640000">
              <a:off x="6345249"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999CF82F-E1F0-F74B-B300-DF070BEBF8E9}"/>
                </a:ext>
              </a:extLst>
            </p:cNvPr>
            <p:cNvCxnSpPr>
              <a:cxnSpLocks/>
            </p:cNvCxnSpPr>
            <p:nvPr/>
          </p:nvCxnSpPr>
          <p:spPr>
            <a:xfrm rot="2640000">
              <a:off x="6446853"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a:extLst>
                <a:ext uri="{FF2B5EF4-FFF2-40B4-BE49-F238E27FC236}">
                  <a16:creationId xmlns:a16="http://schemas.microsoft.com/office/drawing/2014/main" id="{2E1B332C-68A9-7A46-BFD1-F613D7B5DE26}"/>
                </a:ext>
              </a:extLst>
            </p:cNvPr>
            <p:cNvCxnSpPr>
              <a:cxnSpLocks/>
            </p:cNvCxnSpPr>
            <p:nvPr/>
          </p:nvCxnSpPr>
          <p:spPr>
            <a:xfrm rot="2640000">
              <a:off x="6549917" y="2445325"/>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585D68FB-4855-DA47-8986-195F24E2E099}"/>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784E117A-010C-064C-97A7-533CBDD1C560}"/>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a:extLst>
                <a:ext uri="{FF2B5EF4-FFF2-40B4-BE49-F238E27FC236}">
                  <a16:creationId xmlns:a16="http://schemas.microsoft.com/office/drawing/2014/main" id="{08A4A358-AD52-4742-9F37-D622BA318F29}"/>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075FA5A6-8CDE-CD4F-A426-B8CABDE10C47}"/>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192A18B1-BDC2-2D4B-8140-1EDB23065E0B}"/>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8FB2A939-BD3B-704E-BB99-A5FC769B52F8}"/>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0D42042C-668D-8B43-AAF8-2314EF9C5366}"/>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a:extLst>
                <a:ext uri="{FF2B5EF4-FFF2-40B4-BE49-F238E27FC236}">
                  <a16:creationId xmlns:a16="http://schemas.microsoft.com/office/drawing/2014/main" id="{E360E436-56A2-9944-AD74-9B60157819D4}"/>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B7E448E-3F80-7940-B9CA-D21993742A4A}"/>
                </a:ext>
              </a:extLst>
            </p:cNvPr>
            <p:cNvSpPr txBox="1"/>
            <p:nvPr/>
          </p:nvSpPr>
          <p:spPr>
            <a:xfrm>
              <a:off x="7586597" y="2330799"/>
              <a:ext cx="1245600" cy="338554"/>
            </a:xfrm>
            <a:prstGeom prst="rect">
              <a:avLst/>
            </a:prstGeom>
            <a:noFill/>
            <a:ln w="19050">
              <a:noFill/>
            </a:ln>
          </p:spPr>
          <p:txBody>
            <a:bodyPr wrap="square" rtlCol="0">
              <a:spAutoFit/>
            </a:bodyPr>
            <a:lstStyle/>
            <a:p>
              <a:r>
                <a:rPr lang="en-US" sz="1600" dirty="0"/>
                <a:t>Instruction 2</a:t>
              </a:r>
            </a:p>
          </p:txBody>
        </p:sp>
      </p:grpSp>
      <p:cxnSp>
        <p:nvCxnSpPr>
          <p:cNvPr id="89" name="Straight Connector 88">
            <a:extLst>
              <a:ext uri="{FF2B5EF4-FFF2-40B4-BE49-F238E27FC236}">
                <a16:creationId xmlns:a16="http://schemas.microsoft.com/office/drawing/2014/main" id="{250A7853-739B-7E42-A8FA-47E5B9B5CB17}"/>
              </a:ext>
            </a:extLst>
          </p:cNvPr>
          <p:cNvCxnSpPr>
            <a:cxnSpLocks/>
          </p:cNvCxnSpPr>
          <p:nvPr/>
        </p:nvCxnSpPr>
        <p:spPr>
          <a:xfrm>
            <a:off x="7406648" y="5956788"/>
            <a:ext cx="156627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8D470A4-690F-7D4A-B3C1-79535705C112}"/>
              </a:ext>
            </a:extLst>
          </p:cNvPr>
          <p:cNvCxnSpPr>
            <a:cxnSpLocks/>
          </p:cNvCxnSpPr>
          <p:nvPr/>
        </p:nvCxnSpPr>
        <p:spPr>
          <a:xfrm>
            <a:off x="8982778" y="6501907"/>
            <a:ext cx="1566277"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D95ABA5-F6C7-1D4C-A0B9-FD7906DAD61E}"/>
              </a:ext>
            </a:extLst>
          </p:cNvPr>
          <p:cNvCxnSpPr>
            <a:cxnSpLocks/>
          </p:cNvCxnSpPr>
          <p:nvPr/>
        </p:nvCxnSpPr>
        <p:spPr>
          <a:xfrm>
            <a:off x="4496599" y="6270692"/>
            <a:ext cx="605245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BDE69B11-47BA-9B47-A80B-F5C7729E0882}"/>
              </a:ext>
            </a:extLst>
          </p:cNvPr>
          <p:cNvSpPr txBox="1"/>
          <p:nvPr/>
        </p:nvSpPr>
        <p:spPr>
          <a:xfrm>
            <a:off x="10276842" y="5813438"/>
            <a:ext cx="1797206" cy="338554"/>
          </a:xfrm>
          <a:prstGeom prst="rect">
            <a:avLst/>
          </a:prstGeom>
          <a:noFill/>
          <a:ln w="19050">
            <a:noFill/>
          </a:ln>
        </p:spPr>
        <p:txBody>
          <a:bodyPr wrap="square" rtlCol="0">
            <a:spAutoFit/>
          </a:bodyPr>
          <a:lstStyle/>
          <a:p>
            <a:r>
              <a:rPr lang="en-US" sz="1600" b="1" dirty="0">
                <a:solidFill>
                  <a:schemeClr val="accent1"/>
                </a:solidFill>
              </a:rPr>
              <a:t>Average power</a:t>
            </a:r>
          </a:p>
        </p:txBody>
      </p:sp>
      <p:sp>
        <p:nvSpPr>
          <p:cNvPr id="93" name="Freeform 92">
            <a:extLst>
              <a:ext uri="{FF2B5EF4-FFF2-40B4-BE49-F238E27FC236}">
                <a16:creationId xmlns:a16="http://schemas.microsoft.com/office/drawing/2014/main" id="{6F764C86-FF6D-6648-9E5E-B2B696B8091F}"/>
              </a:ext>
            </a:extLst>
          </p:cNvPr>
          <p:cNvSpPr/>
          <p:nvPr/>
        </p:nvSpPr>
        <p:spPr>
          <a:xfrm>
            <a:off x="2648978" y="4387783"/>
            <a:ext cx="7749216" cy="1801638"/>
          </a:xfrm>
          <a:custGeom>
            <a:avLst/>
            <a:gdLst>
              <a:gd name="connsiteX0" fmla="*/ 6603023 w 6603023"/>
              <a:gd name="connsiteY0" fmla="*/ 2128006 h 2128006"/>
              <a:gd name="connsiteX1" fmla="*/ 2286000 w 6603023"/>
              <a:gd name="connsiteY1" fmla="*/ 79399 h 2128006"/>
              <a:gd name="connsiteX2" fmla="*/ 0 w 6603023"/>
              <a:gd name="connsiteY2" fmla="*/ 615729 h 2128006"/>
            </a:gdLst>
            <a:ahLst/>
            <a:cxnLst>
              <a:cxn ang="0">
                <a:pos x="connsiteX0" y="connsiteY0"/>
              </a:cxn>
              <a:cxn ang="0">
                <a:pos x="connsiteX1" y="connsiteY1"/>
              </a:cxn>
              <a:cxn ang="0">
                <a:pos x="connsiteX2" y="connsiteY2"/>
              </a:cxn>
            </a:cxnLst>
            <a:rect l="l" t="t" r="r" b="b"/>
            <a:pathLst>
              <a:path w="6603023" h="2128006">
                <a:moveTo>
                  <a:pt x="6603023" y="2128006"/>
                </a:moveTo>
                <a:cubicBezTo>
                  <a:pt x="4994763" y="1229725"/>
                  <a:pt x="3386504" y="331445"/>
                  <a:pt x="2286000" y="79399"/>
                </a:cubicBezTo>
                <a:cubicBezTo>
                  <a:pt x="1185496" y="-172647"/>
                  <a:pt x="592748" y="221541"/>
                  <a:pt x="0" y="615729"/>
                </a:cubicBezTo>
              </a:path>
            </a:pathLst>
          </a:custGeom>
          <a:noFill/>
          <a:ln w="25400">
            <a:solidFill>
              <a:srgbClr val="C000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842B393-7C51-7543-8687-C2106BBBCE55}"/>
              </a:ext>
            </a:extLst>
          </p:cNvPr>
          <p:cNvSpPr/>
          <p:nvPr/>
        </p:nvSpPr>
        <p:spPr>
          <a:xfrm>
            <a:off x="2441884" y="4954415"/>
            <a:ext cx="239578" cy="235001"/>
          </a:xfrm>
          <a:prstGeom prst="ellips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07CED9A5-4AC2-D04A-A39B-CC668D3692BD}"/>
              </a:ext>
            </a:extLst>
          </p:cNvPr>
          <p:cNvSpPr/>
          <p:nvPr/>
        </p:nvSpPr>
        <p:spPr>
          <a:xfrm>
            <a:off x="10398508" y="6136670"/>
            <a:ext cx="239578" cy="235001"/>
          </a:xfrm>
          <a:prstGeom prst="ellips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83299C92-38A3-E643-BA2C-34DC8604A5E3}"/>
              </a:ext>
            </a:extLst>
          </p:cNvPr>
          <p:cNvCxnSpPr>
            <a:cxnSpLocks/>
          </p:cNvCxnSpPr>
          <p:nvPr/>
        </p:nvCxnSpPr>
        <p:spPr>
          <a:xfrm flipH="1">
            <a:off x="5837331" y="5970461"/>
            <a:ext cx="2158" cy="53144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9FD9716-A328-0C41-B7D7-2AD4C0CEEF8D}"/>
              </a:ext>
            </a:extLst>
          </p:cNvPr>
          <p:cNvCxnSpPr>
            <a:cxnSpLocks/>
          </p:cNvCxnSpPr>
          <p:nvPr/>
        </p:nvCxnSpPr>
        <p:spPr>
          <a:xfrm>
            <a:off x="7406648" y="5970461"/>
            <a:ext cx="0" cy="531446"/>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748522A-3CAC-F648-97F1-01BCAF1406EA}"/>
              </a:ext>
            </a:extLst>
          </p:cNvPr>
          <p:cNvCxnSpPr>
            <a:cxnSpLocks/>
          </p:cNvCxnSpPr>
          <p:nvPr/>
        </p:nvCxnSpPr>
        <p:spPr>
          <a:xfrm>
            <a:off x="8974926" y="5970461"/>
            <a:ext cx="0" cy="53144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276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Performance per Watt Is the New Moore’s Law</a:t>
            </a:r>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025F55B8-BE37-4081-862F-05FF9EC940CD}"/>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a:t>
            </a:fld>
            <a:endParaRPr lang="en-US"/>
          </a:p>
        </p:txBody>
      </p:sp>
      <p:pic>
        <p:nvPicPr>
          <p:cNvPr id="13" name="Picture 12" descr="Graphical user interface, text, application, email&#10;&#10;Description automatically generated">
            <a:extLst>
              <a:ext uri="{FF2B5EF4-FFF2-40B4-BE49-F238E27FC236}">
                <a16:creationId xmlns:a16="http://schemas.microsoft.com/office/drawing/2014/main" id="{47B72465-AF50-B24A-9FFA-B13B34D40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28" y="1479593"/>
            <a:ext cx="9807066" cy="3165042"/>
          </a:xfrm>
          <a:prstGeom prst="rect">
            <a:avLst/>
          </a:prstGeom>
        </p:spPr>
      </p:pic>
      <p:pic>
        <p:nvPicPr>
          <p:cNvPr id="15" name="Picture 14" descr="A screenshot of a computer&#10;&#10;Description automatically generated with low confidence">
            <a:extLst>
              <a:ext uri="{FF2B5EF4-FFF2-40B4-BE49-F238E27FC236}">
                <a16:creationId xmlns:a16="http://schemas.microsoft.com/office/drawing/2014/main" id="{98A6DDE4-9076-984A-8125-43F1FC546D38}"/>
              </a:ext>
            </a:extLst>
          </p:cNvPr>
          <p:cNvPicPr>
            <a:picLocks noChangeAspect="1"/>
          </p:cNvPicPr>
          <p:nvPr/>
        </p:nvPicPr>
        <p:blipFill rotWithShape="1">
          <a:blip r:embed="rId4">
            <a:extLst>
              <a:ext uri="{28A0092B-C50C-407E-A947-70E740481C1C}">
                <a14:useLocalDpi xmlns:a14="http://schemas.microsoft.com/office/drawing/2010/main" val="0"/>
              </a:ext>
            </a:extLst>
          </a:blip>
          <a:srcRect l="12512"/>
          <a:stretch/>
        </p:blipFill>
        <p:spPr>
          <a:xfrm>
            <a:off x="5611660" y="3558286"/>
            <a:ext cx="6039256" cy="1610381"/>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405CD3B0-2AB7-9849-AE79-780E32A92702}"/>
              </a:ext>
            </a:extLst>
          </p:cNvPr>
          <p:cNvPicPr>
            <a:picLocks noChangeAspect="1"/>
          </p:cNvPicPr>
          <p:nvPr/>
        </p:nvPicPr>
        <p:blipFill rotWithShape="1">
          <a:blip r:embed="rId5">
            <a:extLst>
              <a:ext uri="{28A0092B-C50C-407E-A947-70E740481C1C}">
                <a14:useLocalDpi xmlns:a14="http://schemas.microsoft.com/office/drawing/2010/main" val="0"/>
              </a:ext>
            </a:extLst>
          </a:blip>
          <a:srcRect l="31313" t="14950" r="33965" b="51408"/>
          <a:stretch/>
        </p:blipFill>
        <p:spPr>
          <a:xfrm>
            <a:off x="1202975" y="4774588"/>
            <a:ext cx="2913537" cy="1764322"/>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2295CAF7-4D52-CD44-825C-F28ED3ECC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4517" y="5137671"/>
            <a:ext cx="4527115" cy="1615993"/>
          </a:xfrm>
          <a:prstGeom prst="rect">
            <a:avLst/>
          </a:prstGeom>
        </p:spPr>
      </p:pic>
    </p:spTree>
    <p:extLst>
      <p:ext uri="{BB962C8B-B14F-4D97-AF65-F5344CB8AC3E}">
        <p14:creationId xmlns:p14="http://schemas.microsoft.com/office/powerpoint/2010/main" val="281013896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8B0E13E3-332B-4520-BEB9-1AB9662CB648}"/>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Divergence-Aware Static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30</a:t>
            </a:fld>
            <a:endParaRPr lang="en-US"/>
          </a:p>
        </p:txBody>
      </p:sp>
      <p:cxnSp>
        <p:nvCxnSpPr>
          <p:cNvPr id="18" name="Straight Arrow Connector 17">
            <a:extLst>
              <a:ext uri="{FF2B5EF4-FFF2-40B4-BE49-F238E27FC236}">
                <a16:creationId xmlns:a16="http://schemas.microsoft.com/office/drawing/2014/main" id="{3C1AB7DE-6E67-604E-ABB6-3B61462D3AFA}"/>
              </a:ext>
            </a:extLst>
          </p:cNvPr>
          <p:cNvCxnSpPr>
            <a:cxnSpLocks/>
            <a:stCxn id="19" idx="1"/>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AD88BF-BF42-274D-801A-A13DF43A364F}"/>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p:cxnSp>
        <p:nvCxnSpPr>
          <p:cNvPr id="20" name="Straight Arrow Connector 19">
            <a:extLst>
              <a:ext uri="{FF2B5EF4-FFF2-40B4-BE49-F238E27FC236}">
                <a16:creationId xmlns:a16="http://schemas.microsoft.com/office/drawing/2014/main" id="{BEF0A918-B31D-A84C-913D-E0DF0587E6B6}"/>
              </a:ext>
            </a:extLst>
          </p:cNvPr>
          <p:cNvCxnSpPr>
            <a:cxnSpLocks/>
          </p:cNvCxnSpPr>
          <p:nvPr/>
        </p:nvCxnSpPr>
        <p:spPr>
          <a:xfrm flipH="1">
            <a:off x="8342334" y="1689597"/>
            <a:ext cx="2315100" cy="6639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CC2B28-BD2D-8E41-BCBD-D3893277FAB6}"/>
              </a:ext>
            </a:extLst>
          </p:cNvPr>
          <p:cNvSpPr txBox="1"/>
          <p:nvPr/>
        </p:nvSpPr>
        <p:spPr>
          <a:xfrm>
            <a:off x="10027664" y="1289487"/>
            <a:ext cx="1981837" cy="400110"/>
          </a:xfrm>
          <a:prstGeom prst="rect">
            <a:avLst/>
          </a:prstGeom>
          <a:noFill/>
          <a:ln w="19050">
            <a:solidFill>
              <a:schemeClr val="accent2"/>
            </a:solidFill>
          </a:ln>
        </p:spPr>
        <p:txBody>
          <a:bodyPr wrap="square" rtlCol="0">
            <a:spAutoFit/>
          </a:bodyPr>
          <a:lstStyle/>
          <a:p>
            <a:pPr algn="ctr"/>
            <a:r>
              <a:rPr lang="en-US" sz="2000" dirty="0"/>
              <a:t>Half-warp Model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6F3A1D5-2E3F-4D3B-84DC-C570901C2191}"/>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12" name="TextBox 11">
                <a:extLst>
                  <a:ext uri="{FF2B5EF4-FFF2-40B4-BE49-F238E27FC236}">
                    <a16:creationId xmlns:a16="http://schemas.microsoft.com/office/drawing/2014/main" id="{C6F3A1D5-2E3F-4D3B-84DC-C570901C2191}"/>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4"/>
                <a:stretch>
                  <a:fillRect l="-1367" r="-1758"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919A04F-1656-4D2B-BA80-35078F11F7CB}"/>
                  </a:ext>
                </a:extLst>
              </p:cNvPr>
              <p:cNvSpPr txBox="1"/>
              <p:nvPr/>
            </p:nvSpPr>
            <p:spPr>
              <a:xfrm>
                <a:off x="194583" y="2071666"/>
                <a:ext cx="11926977" cy="112255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d>
                        <m:dPr>
                          <m:begChr m:val="{"/>
                          <m:endChr m:val=""/>
                          <m:ctrlPr>
                            <a:rPr lang="en-US" sz="1970" b="0" i="1" smtClean="0">
                              <a:latin typeface="Cambria Math" panose="02040503050406030204" pitchFamily="18" charset="0"/>
                              <a:ea typeface="Cambria Math" panose="02040503050406030204" pitchFamily="18" charset="0"/>
                            </a:rPr>
                          </m:ctrlPr>
                        </m:dPr>
                        <m:e>
                          <m:eqArr>
                            <m:eqArrPr>
                              <m:ctrlPr>
                                <a:rPr lang="en-US" sz="1970" b="0" i="1" smtClean="0">
                                  <a:latin typeface="Cambria Math" panose="02040503050406030204" pitchFamily="18" charset="0"/>
                                  <a:ea typeface="Cambria Math" panose="02040503050406030204" pitchFamily="18" charset="0"/>
                                </a:rPr>
                              </m:ctrlPr>
                            </m:eqArr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d>
                                <m:dPr>
                                  <m:ctrlPr>
                                    <a:rPr lang="en-US" sz="1970" b="0" i="1" smtClean="0">
                                      <a:latin typeface="Cambria Math" panose="02040503050406030204" pitchFamily="18" charset="0"/>
                                    </a:rPr>
                                  </m:ctrlPr>
                                </m:dPr>
                                <m:e>
                                  <m:r>
                                    <a:rPr lang="en-US" sz="1970" b="0" i="1" smtClean="0">
                                      <a:latin typeface="Cambria Math" panose="02040503050406030204" pitchFamily="18" charset="0"/>
                                    </a:rPr>
                                    <m:t>𝑦</m:t>
                                  </m:r>
                                  <m:r>
                                    <a:rPr lang="en-US" sz="1970" b="0" i="1" smtClean="0">
                                      <a:latin typeface="Cambria Math" panose="02040503050406030204" pitchFamily="18" charset="0"/>
                                    </a:rPr>
                                    <m:t>−1</m:t>
                                  </m:r>
                                </m:e>
                              </m:d>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≤16                                                                      </m:t>
                              </m:r>
                            </m:e>
                            <m:e>
                              <m:r>
                                <a:rPr lang="en-US" sz="1970" b="0" i="1" smtClean="0">
                                  <a:latin typeface="Cambria Math" panose="02040503050406030204" pitchFamily="18" charset="0"/>
                                  <a:ea typeface="Cambria Math" panose="02040503050406030204" pitchFamily="18" charset="0"/>
                                </a:rPr>
                                <m:t>&amp;</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15</m:t>
                                  </m:r>
                                </m:e>
                              </m:d>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−17</m:t>
                                  </m:r>
                                </m:e>
                              </m:d>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&gt;16</m:t>
                              </m:r>
                            </m:e>
                          </m:eqArr>
                        </m:e>
                      </m:d>
                    </m:oMath>
                  </m:oMathPara>
                </a14:m>
                <a:endParaRPr lang="en-US" sz="1970" dirty="0"/>
              </a:p>
            </p:txBody>
          </p:sp>
        </mc:Choice>
        <mc:Fallback xmlns="">
          <p:sp>
            <p:nvSpPr>
              <p:cNvPr id="13" name="TextBox 12">
                <a:extLst>
                  <a:ext uri="{FF2B5EF4-FFF2-40B4-BE49-F238E27FC236}">
                    <a16:creationId xmlns:a16="http://schemas.microsoft.com/office/drawing/2014/main" id="{5919A04F-1656-4D2B-BA80-35078F11F7CB}"/>
                  </a:ext>
                </a:extLst>
              </p:cNvPr>
              <p:cNvSpPr txBox="1">
                <a:spLocks noRot="1" noChangeAspect="1" noMove="1" noResize="1" noEditPoints="1" noAdjustHandles="1" noChangeArrowheads="1" noChangeShapeType="1" noTextEdit="1"/>
              </p:cNvSpPr>
              <p:nvPr/>
            </p:nvSpPr>
            <p:spPr>
              <a:xfrm>
                <a:off x="194583" y="2071666"/>
                <a:ext cx="11926977" cy="1122551"/>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3511897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8B0E13E3-332B-4520-BEB9-1AB9662CB648}"/>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nvGraphicFramePr>
        <p:xfrm>
          <a:off x="4093454" y="3259040"/>
          <a:ext cx="4012776" cy="342111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31</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A81033-3F08-774F-9F89-F2529E3139A6}"/>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14" name="TextBox 13">
                <a:extLst>
                  <a:ext uri="{FF2B5EF4-FFF2-40B4-BE49-F238E27FC236}">
                    <a16:creationId xmlns:a16="http://schemas.microsoft.com/office/drawing/2014/main" id="{E7A81033-3F08-774F-9F89-F2529E3139A6}"/>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6"/>
                <a:stretch>
                  <a:fillRect l="-1367" r="-1758" b="-23636"/>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3C1AB7DE-6E67-604E-ABB6-3B61462D3AFA}"/>
              </a:ext>
            </a:extLst>
          </p:cNvPr>
          <p:cNvCxnSpPr>
            <a:cxnSpLocks/>
            <a:stCxn id="19" idx="1"/>
            <a:endCxn id="14" idx="3"/>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AD88BF-BF42-274D-801A-A13DF43A364F}"/>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p:cxnSp>
        <p:nvCxnSpPr>
          <p:cNvPr id="20" name="Straight Arrow Connector 19">
            <a:extLst>
              <a:ext uri="{FF2B5EF4-FFF2-40B4-BE49-F238E27FC236}">
                <a16:creationId xmlns:a16="http://schemas.microsoft.com/office/drawing/2014/main" id="{BEF0A918-B31D-A84C-913D-E0DF0587E6B6}"/>
              </a:ext>
            </a:extLst>
          </p:cNvPr>
          <p:cNvCxnSpPr>
            <a:cxnSpLocks/>
          </p:cNvCxnSpPr>
          <p:nvPr/>
        </p:nvCxnSpPr>
        <p:spPr>
          <a:xfrm flipH="1">
            <a:off x="8342334" y="1689597"/>
            <a:ext cx="2315100" cy="6639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CC2B28-BD2D-8E41-BCBD-D3893277FAB6}"/>
              </a:ext>
            </a:extLst>
          </p:cNvPr>
          <p:cNvSpPr txBox="1"/>
          <p:nvPr/>
        </p:nvSpPr>
        <p:spPr>
          <a:xfrm>
            <a:off x="10027664" y="1289487"/>
            <a:ext cx="1981837" cy="400110"/>
          </a:xfrm>
          <a:prstGeom prst="rect">
            <a:avLst/>
          </a:prstGeom>
          <a:noFill/>
          <a:ln w="19050">
            <a:solidFill>
              <a:schemeClr val="accent2"/>
            </a:solidFill>
          </a:ln>
        </p:spPr>
        <p:txBody>
          <a:bodyPr wrap="square" rtlCol="0">
            <a:spAutoFit/>
          </a:bodyPr>
          <a:lstStyle/>
          <a:p>
            <a:pPr algn="ctr"/>
            <a:r>
              <a:rPr lang="en-US" sz="2000" dirty="0"/>
              <a:t>Half-warp Model</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EF9EB1-7627-B64B-9FB4-2BB1C829C4DF}"/>
                  </a:ext>
                </a:extLst>
              </p:cNvPr>
              <p:cNvSpPr txBox="1"/>
              <p:nvPr/>
            </p:nvSpPr>
            <p:spPr>
              <a:xfrm>
                <a:off x="194583" y="2071666"/>
                <a:ext cx="11926977" cy="112255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d>
                        <m:dPr>
                          <m:begChr m:val="{"/>
                          <m:endChr m:val=""/>
                          <m:ctrlPr>
                            <a:rPr lang="en-US" sz="1970" b="0" i="1" smtClean="0">
                              <a:latin typeface="Cambria Math" panose="02040503050406030204" pitchFamily="18" charset="0"/>
                              <a:ea typeface="Cambria Math" panose="02040503050406030204" pitchFamily="18" charset="0"/>
                            </a:rPr>
                          </m:ctrlPr>
                        </m:dPr>
                        <m:e>
                          <m:eqArr>
                            <m:eqArrPr>
                              <m:ctrlPr>
                                <a:rPr lang="en-US" sz="1970" b="0" i="1" smtClean="0">
                                  <a:latin typeface="Cambria Math" panose="02040503050406030204" pitchFamily="18" charset="0"/>
                                  <a:ea typeface="Cambria Math" panose="02040503050406030204" pitchFamily="18" charset="0"/>
                                </a:rPr>
                              </m:ctrlPr>
                            </m:eqArr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d>
                                <m:dPr>
                                  <m:ctrlPr>
                                    <a:rPr lang="en-US" sz="1970" b="0" i="1" smtClean="0">
                                      <a:latin typeface="Cambria Math" panose="02040503050406030204" pitchFamily="18" charset="0"/>
                                    </a:rPr>
                                  </m:ctrlPr>
                                </m:dPr>
                                <m:e>
                                  <m:r>
                                    <a:rPr lang="en-US" sz="1970" b="0" i="1" smtClean="0">
                                      <a:latin typeface="Cambria Math" panose="02040503050406030204" pitchFamily="18" charset="0"/>
                                    </a:rPr>
                                    <m:t>𝑦</m:t>
                                  </m:r>
                                  <m:r>
                                    <a:rPr lang="en-US" sz="1970" b="0" i="1" smtClean="0">
                                      <a:latin typeface="Cambria Math" panose="02040503050406030204" pitchFamily="18" charset="0"/>
                                    </a:rPr>
                                    <m:t>−1</m:t>
                                  </m:r>
                                </m:e>
                              </m:d>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≤16                                                                      </m:t>
                              </m:r>
                            </m:e>
                            <m:e>
                              <m:r>
                                <a:rPr lang="en-US" sz="1970" b="0" i="1" smtClean="0">
                                  <a:latin typeface="Cambria Math" panose="02040503050406030204" pitchFamily="18" charset="0"/>
                                  <a:ea typeface="Cambria Math" panose="02040503050406030204" pitchFamily="18" charset="0"/>
                                </a:rPr>
                                <m:t>&amp;</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15</m:t>
                                  </m:r>
                                </m:e>
                              </m:d>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−17</m:t>
                                  </m:r>
                                </m:e>
                              </m:d>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&gt;16</m:t>
                              </m:r>
                            </m:e>
                          </m:eqArr>
                        </m:e>
                      </m:d>
                    </m:oMath>
                  </m:oMathPara>
                </a14:m>
                <a:endParaRPr lang="en-US" sz="1970" dirty="0"/>
              </a:p>
            </p:txBody>
          </p:sp>
        </mc:Choice>
        <mc:Fallback xmlns="">
          <p:sp>
            <p:nvSpPr>
              <p:cNvPr id="22" name="TextBox 21">
                <a:extLst>
                  <a:ext uri="{FF2B5EF4-FFF2-40B4-BE49-F238E27FC236}">
                    <a16:creationId xmlns:a16="http://schemas.microsoft.com/office/drawing/2014/main" id="{9CEF9EB1-7627-B64B-9FB4-2BB1C829C4DF}"/>
                  </a:ext>
                </a:extLst>
              </p:cNvPr>
              <p:cNvSpPr txBox="1">
                <a:spLocks noRot="1" noChangeAspect="1" noMove="1" noResize="1" noEditPoints="1" noAdjustHandles="1" noChangeArrowheads="1" noChangeShapeType="1" noTextEdit="1"/>
              </p:cNvSpPr>
              <p:nvPr/>
            </p:nvSpPr>
            <p:spPr>
              <a:xfrm>
                <a:off x="194583" y="2071666"/>
                <a:ext cx="11926977" cy="112255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6940254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32</a:t>
            </a:fld>
            <a:endParaRPr lang="en-US"/>
          </a:p>
        </p:txBody>
      </p:sp>
      <p:grpSp>
        <p:nvGrpSpPr>
          <p:cNvPr id="16" name="Group 15">
            <a:extLst>
              <a:ext uri="{FF2B5EF4-FFF2-40B4-BE49-F238E27FC236}">
                <a16:creationId xmlns:a16="http://schemas.microsoft.com/office/drawing/2014/main" id="{4839A617-A6F4-A043-8F97-77F1BED0F65F}"/>
              </a:ext>
            </a:extLst>
          </p:cNvPr>
          <p:cNvGrpSpPr/>
          <p:nvPr/>
        </p:nvGrpSpPr>
        <p:grpSpPr>
          <a:xfrm>
            <a:off x="4519468" y="1832992"/>
            <a:ext cx="4775919" cy="566601"/>
            <a:chOff x="4193120" y="2330799"/>
            <a:chExt cx="4775919" cy="566601"/>
          </a:xfrm>
        </p:grpSpPr>
        <p:cxnSp>
          <p:nvCxnSpPr>
            <p:cNvPr id="23" name="Curved Connector 22">
              <a:extLst>
                <a:ext uri="{FF2B5EF4-FFF2-40B4-BE49-F238E27FC236}">
                  <a16:creationId xmlns:a16="http://schemas.microsoft.com/office/drawing/2014/main" id="{79176006-374F-C44E-85CA-365F65C67B90}"/>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2532F240-2109-0D4A-8518-11F038DD6DE5}"/>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7AC6E0C4-00CE-684E-B092-4F757E03B15B}"/>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BDC8A7C6-BB6E-A641-BFA1-1E3402D565BB}"/>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9964FEC3-1F55-A74B-85D3-AA49D550D06B}"/>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945134BE-704E-CA49-A3F6-3D10C3B1D09B}"/>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D6D5BC6C-9EF2-0B46-960E-3A23063FD30B}"/>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1F1C9577-8ABC-5E4F-A3EA-55532AA8BC06}"/>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B8C22598-C5D3-E443-8FC2-F85B158C0EF9}"/>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FDCF3D84-DB43-F641-8370-CBE13360A787}"/>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5C4B4DC-5F7B-1447-B5E0-DD331AB08C3A}"/>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C6872D9E-C5E4-674B-BD7B-5D48B867C6C4}"/>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221519D-1C25-524C-82C6-1AE523A2AE41}"/>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0CCB6E42-BB05-7148-9502-24E57DB8E3B6}"/>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7700C919-1C1A-F846-9851-AF48459F77B8}"/>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D264B999-743F-454B-8F56-8E205C735C81}"/>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0195BE41-0ECC-CB41-B1CB-23E37E9F620F}"/>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C3B6A0D9-0267-DF47-ABC7-04B011360745}"/>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72CCD07A-A6C4-7347-B9DF-B58785F5DDBB}"/>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516BFDDC-2FAF-9341-8EC9-AD3CA6C44F21}"/>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0B4DD45C-95F1-2644-AD7C-8D2AEC0698AC}"/>
                </a:ext>
              </a:extLst>
            </p:cNvPr>
            <p:cNvCxnSpPr>
              <a:cxnSpLocks/>
            </p:cNvCxnSpPr>
            <p:nvPr/>
          </p:nvCxnSpPr>
          <p:spPr>
            <a:xfrm rot="2640000">
              <a:off x="6242186"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830ED7A4-2C57-734C-AF8D-0AE609A3D768}"/>
                </a:ext>
              </a:extLst>
            </p:cNvPr>
            <p:cNvCxnSpPr>
              <a:cxnSpLocks/>
            </p:cNvCxnSpPr>
            <p:nvPr/>
          </p:nvCxnSpPr>
          <p:spPr>
            <a:xfrm rot="2640000">
              <a:off x="6345249"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B24F340A-7051-7F42-80B5-CE756575E199}"/>
                </a:ext>
              </a:extLst>
            </p:cNvPr>
            <p:cNvCxnSpPr>
              <a:cxnSpLocks/>
            </p:cNvCxnSpPr>
            <p:nvPr/>
          </p:nvCxnSpPr>
          <p:spPr>
            <a:xfrm rot="2640000">
              <a:off x="6446853"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33A37B35-8797-8948-BAE8-4297DA5699EF}"/>
                </a:ext>
              </a:extLst>
            </p:cNvPr>
            <p:cNvCxnSpPr>
              <a:cxnSpLocks/>
            </p:cNvCxnSpPr>
            <p:nvPr/>
          </p:nvCxnSpPr>
          <p:spPr>
            <a:xfrm rot="2640000">
              <a:off x="6549917"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0ED8E8BA-8D98-2049-BF46-EE0D9D632D93}"/>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5DD1A89B-B2D2-6147-8A09-80FB616E6B13}"/>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E24CF03A-5B97-6C49-9013-158125AF611E}"/>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a:extLst>
                <a:ext uri="{FF2B5EF4-FFF2-40B4-BE49-F238E27FC236}">
                  <a16:creationId xmlns:a16="http://schemas.microsoft.com/office/drawing/2014/main" id="{C161CBA5-E52E-784F-8BE8-DF1B8C3D8F09}"/>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3F1ED2C1-60BF-504E-A3DB-58C0D268A88B}"/>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19B9BB36-19C7-2C48-B273-A0DC431ED52D}"/>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F8AA3292-74EC-4542-8487-1ACCD155468E}"/>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F85145EF-A6AD-4D4E-BB15-2BE2CC6E8AC5}"/>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F73840F-598B-0442-AB40-96D9A409D155}"/>
                </a:ext>
              </a:extLst>
            </p:cNvPr>
            <p:cNvSpPr txBox="1"/>
            <p:nvPr/>
          </p:nvSpPr>
          <p:spPr>
            <a:xfrm>
              <a:off x="7586597" y="2330799"/>
              <a:ext cx="1382442" cy="338554"/>
            </a:xfrm>
            <a:prstGeom prst="rect">
              <a:avLst/>
            </a:prstGeom>
            <a:noFill/>
            <a:ln w="19050">
              <a:noFill/>
            </a:ln>
          </p:spPr>
          <p:txBody>
            <a:bodyPr wrap="square" rtlCol="0">
              <a:spAutoFit/>
            </a:bodyPr>
            <a:lstStyle/>
            <a:p>
              <a:r>
                <a:rPr lang="en-US" sz="1600" dirty="0"/>
                <a:t>int instruction</a:t>
              </a:r>
            </a:p>
          </p:txBody>
        </p:sp>
      </p:grpSp>
      <p:grpSp>
        <p:nvGrpSpPr>
          <p:cNvPr id="7" name="Group 6">
            <a:extLst>
              <a:ext uri="{FF2B5EF4-FFF2-40B4-BE49-F238E27FC236}">
                <a16:creationId xmlns:a16="http://schemas.microsoft.com/office/drawing/2014/main" id="{8B6BD8AE-6F8B-764F-873D-82426F53D56E}"/>
              </a:ext>
            </a:extLst>
          </p:cNvPr>
          <p:cNvGrpSpPr/>
          <p:nvPr/>
        </p:nvGrpSpPr>
        <p:grpSpPr>
          <a:xfrm>
            <a:off x="2854249" y="1259376"/>
            <a:ext cx="4775919" cy="566601"/>
            <a:chOff x="5881515" y="3907582"/>
            <a:chExt cx="4775919" cy="566601"/>
          </a:xfrm>
        </p:grpSpPr>
        <p:grpSp>
          <p:nvGrpSpPr>
            <p:cNvPr id="4" name="Group 3">
              <a:extLst>
                <a:ext uri="{FF2B5EF4-FFF2-40B4-BE49-F238E27FC236}">
                  <a16:creationId xmlns:a16="http://schemas.microsoft.com/office/drawing/2014/main" id="{88599D51-3DD7-8847-81B7-0A5D4B96EAE8}"/>
                </a:ext>
              </a:extLst>
            </p:cNvPr>
            <p:cNvGrpSpPr/>
            <p:nvPr/>
          </p:nvGrpSpPr>
          <p:grpSpPr>
            <a:xfrm>
              <a:off x="5881515" y="4022108"/>
              <a:ext cx="3395842" cy="452075"/>
              <a:chOff x="5881515" y="4022108"/>
              <a:chExt cx="3395842" cy="452075"/>
            </a:xfrm>
          </p:grpSpPr>
          <p:cxnSp>
            <p:nvCxnSpPr>
              <p:cNvPr id="58" name="Curved Connector 57">
                <a:extLst>
                  <a:ext uri="{FF2B5EF4-FFF2-40B4-BE49-F238E27FC236}">
                    <a16:creationId xmlns:a16="http://schemas.microsoft.com/office/drawing/2014/main" id="{F61EBFD9-B86C-634D-853E-39B497E41E33}"/>
                  </a:ext>
                </a:extLst>
              </p:cNvPr>
              <p:cNvCxnSpPr>
                <a:cxnSpLocks/>
              </p:cNvCxnSpPr>
              <p:nvPr/>
            </p:nvCxnSpPr>
            <p:spPr>
              <a:xfrm rot="2640000">
                <a:off x="5881515"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14803206-8F2F-4C4E-B983-5A5340C3445F}"/>
                  </a:ext>
                </a:extLst>
              </p:cNvPr>
              <p:cNvCxnSpPr>
                <a:cxnSpLocks/>
              </p:cNvCxnSpPr>
              <p:nvPr/>
            </p:nvCxnSpPr>
            <p:spPr>
              <a:xfrm rot="2640000">
                <a:off x="5981283"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CD7FC1D7-49B5-4941-A726-9977978D8B7B}"/>
                  </a:ext>
                </a:extLst>
              </p:cNvPr>
              <p:cNvCxnSpPr>
                <a:cxnSpLocks/>
              </p:cNvCxnSpPr>
              <p:nvPr/>
            </p:nvCxnSpPr>
            <p:spPr>
              <a:xfrm rot="2640000">
                <a:off x="6082888"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5400EBCC-F338-D14B-B74C-6409A6F05E48}"/>
                  </a:ext>
                </a:extLst>
              </p:cNvPr>
              <p:cNvCxnSpPr>
                <a:cxnSpLocks/>
              </p:cNvCxnSpPr>
              <p:nvPr/>
            </p:nvCxnSpPr>
            <p:spPr>
              <a:xfrm rot="2640000">
                <a:off x="6185951"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658FD4C0-2362-AA45-A88F-90EB7EB1314B}"/>
                  </a:ext>
                </a:extLst>
              </p:cNvPr>
              <p:cNvCxnSpPr>
                <a:cxnSpLocks/>
              </p:cNvCxnSpPr>
              <p:nvPr/>
            </p:nvCxnSpPr>
            <p:spPr>
              <a:xfrm rot="2640000">
                <a:off x="6289013"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E16DA1FB-78A8-6041-A149-539D1FB08A92}"/>
                  </a:ext>
                </a:extLst>
              </p:cNvPr>
              <p:cNvCxnSpPr>
                <a:cxnSpLocks/>
              </p:cNvCxnSpPr>
              <p:nvPr/>
            </p:nvCxnSpPr>
            <p:spPr>
              <a:xfrm rot="2640000">
                <a:off x="6392076"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13151245-4002-4442-A0EB-2E8B4C05A76E}"/>
                  </a:ext>
                </a:extLst>
              </p:cNvPr>
              <p:cNvCxnSpPr>
                <a:cxnSpLocks/>
              </p:cNvCxnSpPr>
              <p:nvPr/>
            </p:nvCxnSpPr>
            <p:spPr>
              <a:xfrm rot="2640000">
                <a:off x="6493680"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533E3584-7353-DD46-999C-F76B0BA8E683}"/>
                  </a:ext>
                </a:extLst>
              </p:cNvPr>
              <p:cNvCxnSpPr>
                <a:cxnSpLocks/>
              </p:cNvCxnSpPr>
              <p:nvPr/>
            </p:nvCxnSpPr>
            <p:spPr>
              <a:xfrm rot="2640000">
                <a:off x="6596744"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0665BF10-63A1-2D4F-AC22-3D59594D99C1}"/>
                  </a:ext>
                </a:extLst>
              </p:cNvPr>
              <p:cNvCxnSpPr>
                <a:cxnSpLocks/>
              </p:cNvCxnSpPr>
              <p:nvPr/>
            </p:nvCxnSpPr>
            <p:spPr>
              <a:xfrm rot="2640000">
                <a:off x="6700402"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6F7DF4CC-C849-0D40-8866-B2794B078BFB}"/>
                  </a:ext>
                </a:extLst>
              </p:cNvPr>
              <p:cNvCxnSpPr>
                <a:cxnSpLocks/>
              </p:cNvCxnSpPr>
              <p:nvPr/>
            </p:nvCxnSpPr>
            <p:spPr>
              <a:xfrm rot="2640000">
                <a:off x="6805293"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A69255B8-A90F-2842-9745-29ECDFFED489}"/>
                  </a:ext>
                </a:extLst>
              </p:cNvPr>
              <p:cNvCxnSpPr>
                <a:cxnSpLocks/>
              </p:cNvCxnSpPr>
              <p:nvPr/>
            </p:nvCxnSpPr>
            <p:spPr>
              <a:xfrm rot="2640000">
                <a:off x="6908356"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urved Connector 68">
                <a:extLst>
                  <a:ext uri="{FF2B5EF4-FFF2-40B4-BE49-F238E27FC236}">
                    <a16:creationId xmlns:a16="http://schemas.microsoft.com/office/drawing/2014/main" id="{059BD897-9AA7-D04B-8EB5-0CEC00C513B2}"/>
                  </a:ext>
                </a:extLst>
              </p:cNvPr>
              <p:cNvCxnSpPr>
                <a:cxnSpLocks/>
              </p:cNvCxnSpPr>
              <p:nvPr/>
            </p:nvCxnSpPr>
            <p:spPr>
              <a:xfrm rot="2640000">
                <a:off x="7011420"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E88288F0-7226-9049-9962-0F9B1DAD25C0}"/>
                  </a:ext>
                </a:extLst>
              </p:cNvPr>
              <p:cNvCxnSpPr>
                <a:cxnSpLocks/>
              </p:cNvCxnSpPr>
              <p:nvPr/>
            </p:nvCxnSpPr>
            <p:spPr>
              <a:xfrm rot="2640000">
                <a:off x="7114484"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a:extLst>
                  <a:ext uri="{FF2B5EF4-FFF2-40B4-BE49-F238E27FC236}">
                    <a16:creationId xmlns:a16="http://schemas.microsoft.com/office/drawing/2014/main" id="{B861DFE6-37B3-D941-977D-19D6697ADF92}"/>
                  </a:ext>
                </a:extLst>
              </p:cNvPr>
              <p:cNvCxnSpPr>
                <a:cxnSpLocks/>
              </p:cNvCxnSpPr>
              <p:nvPr/>
            </p:nvCxnSpPr>
            <p:spPr>
              <a:xfrm rot="2640000">
                <a:off x="7219374"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B2CF9F3E-64BD-9A47-ADA2-557A4A4DAB2D}"/>
                  </a:ext>
                </a:extLst>
              </p:cNvPr>
              <p:cNvCxnSpPr>
                <a:cxnSpLocks/>
              </p:cNvCxnSpPr>
              <p:nvPr/>
            </p:nvCxnSpPr>
            <p:spPr>
              <a:xfrm rot="2640000">
                <a:off x="7319149"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a:extLst>
                  <a:ext uri="{FF2B5EF4-FFF2-40B4-BE49-F238E27FC236}">
                    <a16:creationId xmlns:a16="http://schemas.microsoft.com/office/drawing/2014/main" id="{9DAB9FDA-792C-8540-8594-167958A8BD08}"/>
                  </a:ext>
                </a:extLst>
              </p:cNvPr>
              <p:cNvCxnSpPr>
                <a:cxnSpLocks/>
              </p:cNvCxnSpPr>
              <p:nvPr/>
            </p:nvCxnSpPr>
            <p:spPr>
              <a:xfrm rot="2640000">
                <a:off x="7422215" y="4026127"/>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a:extLst>
                  <a:ext uri="{FF2B5EF4-FFF2-40B4-BE49-F238E27FC236}">
                    <a16:creationId xmlns:a16="http://schemas.microsoft.com/office/drawing/2014/main" id="{815BCFD4-B495-E844-BE39-1C6A2BF301AC}"/>
                  </a:ext>
                </a:extLst>
              </p:cNvPr>
              <p:cNvCxnSpPr>
                <a:cxnSpLocks/>
              </p:cNvCxnSpPr>
              <p:nvPr/>
            </p:nvCxnSpPr>
            <p:spPr>
              <a:xfrm rot="2640000">
                <a:off x="7523083"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CD7B9EA2-1A95-3E45-8316-F1CFE0B99DC9}"/>
                  </a:ext>
                </a:extLst>
              </p:cNvPr>
              <p:cNvCxnSpPr>
                <a:cxnSpLocks/>
              </p:cNvCxnSpPr>
              <p:nvPr/>
            </p:nvCxnSpPr>
            <p:spPr>
              <a:xfrm rot="2640000">
                <a:off x="7622851"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876D5F0F-6445-984A-A34F-15F6DE500E7A}"/>
                  </a:ext>
                </a:extLst>
              </p:cNvPr>
              <p:cNvCxnSpPr>
                <a:cxnSpLocks/>
              </p:cNvCxnSpPr>
              <p:nvPr/>
            </p:nvCxnSpPr>
            <p:spPr>
              <a:xfrm rot="2640000">
                <a:off x="7724456"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7" name="Curved Connector 76">
                <a:extLst>
                  <a:ext uri="{FF2B5EF4-FFF2-40B4-BE49-F238E27FC236}">
                    <a16:creationId xmlns:a16="http://schemas.microsoft.com/office/drawing/2014/main" id="{0B2F9797-9B0C-D546-89BF-9DE6298AE1F4}"/>
                  </a:ext>
                </a:extLst>
              </p:cNvPr>
              <p:cNvCxnSpPr>
                <a:cxnSpLocks/>
              </p:cNvCxnSpPr>
              <p:nvPr/>
            </p:nvCxnSpPr>
            <p:spPr>
              <a:xfrm rot="2640000">
                <a:off x="7827519"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03C36A9F-4574-BB42-B1CD-66EDF15832AA}"/>
                  </a:ext>
                </a:extLst>
              </p:cNvPr>
              <p:cNvCxnSpPr>
                <a:cxnSpLocks/>
              </p:cNvCxnSpPr>
              <p:nvPr/>
            </p:nvCxnSpPr>
            <p:spPr>
              <a:xfrm rot="2640000">
                <a:off x="7930581"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a:extLst>
                  <a:ext uri="{FF2B5EF4-FFF2-40B4-BE49-F238E27FC236}">
                    <a16:creationId xmlns:a16="http://schemas.microsoft.com/office/drawing/2014/main" id="{D7F40A52-3A18-3A40-86DB-2BAFCAB95614}"/>
                  </a:ext>
                </a:extLst>
              </p:cNvPr>
              <p:cNvCxnSpPr>
                <a:cxnSpLocks/>
              </p:cNvCxnSpPr>
              <p:nvPr/>
            </p:nvCxnSpPr>
            <p:spPr>
              <a:xfrm rot="2640000">
                <a:off x="8033644"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54D92F5A-5295-2B45-90FD-CBF4318794E7}"/>
                  </a:ext>
                </a:extLst>
              </p:cNvPr>
              <p:cNvCxnSpPr>
                <a:cxnSpLocks/>
              </p:cNvCxnSpPr>
              <p:nvPr/>
            </p:nvCxnSpPr>
            <p:spPr>
              <a:xfrm rot="2640000">
                <a:off x="8135248"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508CEFD3-949D-F64D-9003-700DA6737A37}"/>
                  </a:ext>
                </a:extLst>
              </p:cNvPr>
              <p:cNvCxnSpPr>
                <a:cxnSpLocks/>
              </p:cNvCxnSpPr>
              <p:nvPr/>
            </p:nvCxnSpPr>
            <p:spPr>
              <a:xfrm rot="2640000">
                <a:off x="8238312"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a:extLst>
                  <a:ext uri="{FF2B5EF4-FFF2-40B4-BE49-F238E27FC236}">
                    <a16:creationId xmlns:a16="http://schemas.microsoft.com/office/drawing/2014/main" id="{862C1E31-4414-6047-B4B5-76FF6304DF0C}"/>
                  </a:ext>
                </a:extLst>
              </p:cNvPr>
              <p:cNvCxnSpPr>
                <a:cxnSpLocks/>
              </p:cNvCxnSpPr>
              <p:nvPr/>
            </p:nvCxnSpPr>
            <p:spPr>
              <a:xfrm rot="2640000">
                <a:off x="8341970"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E5F4CC69-0F32-EF4B-97E6-6AC6CFD5C30F}"/>
                  </a:ext>
                </a:extLst>
              </p:cNvPr>
              <p:cNvCxnSpPr>
                <a:cxnSpLocks/>
              </p:cNvCxnSpPr>
              <p:nvPr/>
            </p:nvCxnSpPr>
            <p:spPr>
              <a:xfrm rot="2640000">
                <a:off x="8446861"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A59DA895-F4E3-6942-812E-A41E0BD6494A}"/>
                  </a:ext>
                </a:extLst>
              </p:cNvPr>
              <p:cNvCxnSpPr>
                <a:cxnSpLocks/>
              </p:cNvCxnSpPr>
              <p:nvPr/>
            </p:nvCxnSpPr>
            <p:spPr>
              <a:xfrm rot="2640000">
                <a:off x="8549924"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629EBD09-1443-FC48-B1CF-0A716C316F76}"/>
                  </a:ext>
                </a:extLst>
              </p:cNvPr>
              <p:cNvCxnSpPr>
                <a:cxnSpLocks/>
              </p:cNvCxnSpPr>
              <p:nvPr/>
            </p:nvCxnSpPr>
            <p:spPr>
              <a:xfrm rot="2640000">
                <a:off x="8652988"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AEB58DEF-33B6-1F47-BA60-41FDD57BE29D}"/>
                  </a:ext>
                </a:extLst>
              </p:cNvPr>
              <p:cNvCxnSpPr>
                <a:cxnSpLocks/>
              </p:cNvCxnSpPr>
              <p:nvPr/>
            </p:nvCxnSpPr>
            <p:spPr>
              <a:xfrm rot="2640000">
                <a:off x="875605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a:extLst>
                  <a:ext uri="{FF2B5EF4-FFF2-40B4-BE49-F238E27FC236}">
                    <a16:creationId xmlns:a16="http://schemas.microsoft.com/office/drawing/2014/main" id="{212FB6D6-F5FA-8648-8609-5420AF56F143}"/>
                  </a:ext>
                </a:extLst>
              </p:cNvPr>
              <p:cNvCxnSpPr>
                <a:cxnSpLocks/>
              </p:cNvCxnSpPr>
              <p:nvPr/>
            </p:nvCxnSpPr>
            <p:spPr>
              <a:xfrm rot="2640000">
                <a:off x="886094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a:extLst>
                  <a:ext uri="{FF2B5EF4-FFF2-40B4-BE49-F238E27FC236}">
                    <a16:creationId xmlns:a16="http://schemas.microsoft.com/office/drawing/2014/main" id="{8382D6AA-B986-E142-9392-F34EC5286449}"/>
                  </a:ext>
                </a:extLst>
              </p:cNvPr>
              <p:cNvCxnSpPr>
                <a:cxnSpLocks/>
              </p:cNvCxnSpPr>
              <p:nvPr/>
            </p:nvCxnSpPr>
            <p:spPr>
              <a:xfrm rot="2640000">
                <a:off x="8960717"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a:extLst>
                  <a:ext uri="{FF2B5EF4-FFF2-40B4-BE49-F238E27FC236}">
                    <a16:creationId xmlns:a16="http://schemas.microsoft.com/office/drawing/2014/main" id="{141F0BEB-CC58-7040-997C-5EF71BC597FE}"/>
                  </a:ext>
                </a:extLst>
              </p:cNvPr>
              <p:cNvCxnSpPr>
                <a:cxnSpLocks/>
              </p:cNvCxnSpPr>
              <p:nvPr/>
            </p:nvCxnSpPr>
            <p:spPr>
              <a:xfrm rot="2640000">
                <a:off x="9063783" y="4026127"/>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C85CBA00-06EB-8C47-9226-3F0D012A6E3A}"/>
                </a:ext>
              </a:extLst>
            </p:cNvPr>
            <p:cNvSpPr txBox="1"/>
            <p:nvPr/>
          </p:nvSpPr>
          <p:spPr>
            <a:xfrm>
              <a:off x="9274992" y="3907582"/>
              <a:ext cx="1382442" cy="338554"/>
            </a:xfrm>
            <a:prstGeom prst="rect">
              <a:avLst/>
            </a:prstGeom>
            <a:noFill/>
            <a:ln w="19050">
              <a:noFill/>
            </a:ln>
          </p:spPr>
          <p:txBody>
            <a:bodyPr wrap="square" rtlCol="0">
              <a:spAutoFit/>
            </a:bodyPr>
            <a:lstStyle/>
            <a:p>
              <a:r>
                <a:rPr lang="en-US" sz="1600" dirty="0"/>
                <a:t>FP instruction</a:t>
              </a:r>
            </a:p>
          </p:txBody>
        </p:sp>
      </p:grpSp>
      <p:grpSp>
        <p:nvGrpSpPr>
          <p:cNvPr id="137" name="Group 136">
            <a:extLst>
              <a:ext uri="{FF2B5EF4-FFF2-40B4-BE49-F238E27FC236}">
                <a16:creationId xmlns:a16="http://schemas.microsoft.com/office/drawing/2014/main" id="{B8A4D50F-66CF-464F-B159-414A23B4D063}"/>
              </a:ext>
            </a:extLst>
          </p:cNvPr>
          <p:cNvGrpSpPr/>
          <p:nvPr/>
        </p:nvGrpSpPr>
        <p:grpSpPr>
          <a:xfrm>
            <a:off x="6146119" y="3874609"/>
            <a:ext cx="1799303" cy="1403100"/>
            <a:chOff x="4240614" y="4264269"/>
            <a:chExt cx="1799303" cy="1403100"/>
          </a:xfrm>
        </p:grpSpPr>
        <p:pic>
          <p:nvPicPr>
            <p:cNvPr id="138" name="Picture 137" descr="A screenshot of a computer&#10;&#10;Description automatically generated with medium confidence">
              <a:extLst>
                <a:ext uri="{FF2B5EF4-FFF2-40B4-BE49-F238E27FC236}">
                  <a16:creationId xmlns:a16="http://schemas.microsoft.com/office/drawing/2014/main" id="{7F24C369-430E-BC49-A2DE-333D66B9E880}"/>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139" name="Rectangle 138">
              <a:extLst>
                <a:ext uri="{FF2B5EF4-FFF2-40B4-BE49-F238E27FC236}">
                  <a16:creationId xmlns:a16="http://schemas.microsoft.com/office/drawing/2014/main" id="{8809235D-7D99-AB40-BB6D-62DB1532D33F}"/>
                </a:ext>
              </a:extLst>
            </p:cNvPr>
            <p:cNvSpPr/>
            <p:nvPr/>
          </p:nvSpPr>
          <p:spPr>
            <a:xfrm>
              <a:off x="4627706" y="4264269"/>
              <a:ext cx="714145"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TextBox 167">
            <a:extLst>
              <a:ext uri="{FF2B5EF4-FFF2-40B4-BE49-F238E27FC236}">
                <a16:creationId xmlns:a16="http://schemas.microsoft.com/office/drawing/2014/main" id="{0D1B5EFB-A9CC-A943-823A-B8E2B583BD14}"/>
              </a:ext>
            </a:extLst>
          </p:cNvPr>
          <p:cNvSpPr txBox="1"/>
          <p:nvPr/>
        </p:nvSpPr>
        <p:spPr>
          <a:xfrm>
            <a:off x="4398685" y="896657"/>
            <a:ext cx="1768270" cy="338554"/>
          </a:xfrm>
          <a:prstGeom prst="rect">
            <a:avLst/>
          </a:prstGeom>
          <a:noFill/>
          <a:ln w="19050">
            <a:noFill/>
          </a:ln>
        </p:spPr>
        <p:txBody>
          <a:bodyPr wrap="square" rtlCol="0">
            <a:spAutoFit/>
          </a:bodyPr>
          <a:lstStyle/>
          <a:p>
            <a:r>
              <a:rPr lang="en-US" sz="1600" dirty="0">
                <a:solidFill>
                  <a:srgbClr val="C00000"/>
                </a:solidFill>
              </a:rPr>
              <a:t>int + some FP</a:t>
            </a:r>
          </a:p>
        </p:txBody>
      </p:sp>
      <p:sp>
        <p:nvSpPr>
          <p:cNvPr id="171" name="TextBox 170">
            <a:extLst>
              <a:ext uri="{FF2B5EF4-FFF2-40B4-BE49-F238E27FC236}">
                <a16:creationId xmlns:a16="http://schemas.microsoft.com/office/drawing/2014/main" id="{DDEE35B4-90FE-9249-BCD7-01DE01068BDF}"/>
              </a:ext>
            </a:extLst>
          </p:cNvPr>
          <p:cNvSpPr txBox="1"/>
          <p:nvPr/>
        </p:nvSpPr>
        <p:spPr>
          <a:xfrm>
            <a:off x="143138" y="1235211"/>
            <a:ext cx="2834761" cy="400110"/>
          </a:xfrm>
          <a:prstGeom prst="rect">
            <a:avLst/>
          </a:prstGeom>
          <a:noFill/>
          <a:ln w="19050">
            <a:noFill/>
          </a:ln>
        </p:spPr>
        <p:txBody>
          <a:bodyPr wrap="square" rtlCol="0">
            <a:spAutoFit/>
          </a:bodyPr>
          <a:lstStyle/>
          <a:p>
            <a:r>
              <a:rPr lang="en-US" sz="2000" dirty="0">
                <a:solidFill>
                  <a:schemeClr val="accent1"/>
                </a:solidFill>
              </a:rPr>
              <a:t>24 active threads / warp:</a:t>
            </a:r>
          </a:p>
        </p:txBody>
      </p:sp>
      <p:sp>
        <p:nvSpPr>
          <p:cNvPr id="186" name="Freeform 185">
            <a:extLst>
              <a:ext uri="{FF2B5EF4-FFF2-40B4-BE49-F238E27FC236}">
                <a16:creationId xmlns:a16="http://schemas.microsoft.com/office/drawing/2014/main" id="{0B1DC417-5BE7-4F4B-A8AE-A4244B07673F}"/>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28806949-7650-A84F-A54A-45BDBFA69A7C}"/>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188" name="TextBox 187">
            <a:extLst>
              <a:ext uri="{FF2B5EF4-FFF2-40B4-BE49-F238E27FC236}">
                <a16:creationId xmlns:a16="http://schemas.microsoft.com/office/drawing/2014/main" id="{8B291735-F95D-DB4D-A661-EF24F55F3554}"/>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89" name="Straight Connector 188">
            <a:extLst>
              <a:ext uri="{FF2B5EF4-FFF2-40B4-BE49-F238E27FC236}">
                <a16:creationId xmlns:a16="http://schemas.microsoft.com/office/drawing/2014/main" id="{1B525BBE-B339-0744-A9BA-136D5D3D8ECC}"/>
              </a:ext>
            </a:extLst>
          </p:cNvPr>
          <p:cNvCxnSpPr>
            <a:cxnSpLocks/>
          </p:cNvCxnSpPr>
          <p:nvPr/>
        </p:nvCxnSpPr>
        <p:spPr>
          <a:xfrm>
            <a:off x="4517878" y="6229346"/>
            <a:ext cx="1624411"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09F15A62-48CE-A848-AB5B-6F8CF7A23F12}"/>
              </a:ext>
            </a:extLst>
          </p:cNvPr>
          <p:cNvSpPr txBox="1"/>
          <p:nvPr/>
        </p:nvSpPr>
        <p:spPr>
          <a:xfrm>
            <a:off x="4517878" y="6253606"/>
            <a:ext cx="1768270" cy="338554"/>
          </a:xfrm>
          <a:prstGeom prst="rect">
            <a:avLst/>
          </a:prstGeom>
          <a:noFill/>
          <a:ln w="19050">
            <a:noFill/>
          </a:ln>
        </p:spPr>
        <p:txBody>
          <a:bodyPr wrap="square" rtlCol="0">
            <a:spAutoFit/>
          </a:bodyPr>
          <a:lstStyle/>
          <a:p>
            <a:pPr algn="ctr"/>
            <a:r>
              <a:rPr lang="en-US" sz="1600" dirty="0">
                <a:solidFill>
                  <a:srgbClr val="C00000"/>
                </a:solidFill>
              </a:rPr>
              <a:t>int + some FP</a:t>
            </a:r>
          </a:p>
        </p:txBody>
      </p:sp>
      <p:sp>
        <p:nvSpPr>
          <p:cNvPr id="8" name="Freeform 7">
            <a:extLst>
              <a:ext uri="{FF2B5EF4-FFF2-40B4-BE49-F238E27FC236}">
                <a16:creationId xmlns:a16="http://schemas.microsoft.com/office/drawing/2014/main" id="{A3D410F3-8EB9-2743-9852-6E00C2F4F043}"/>
              </a:ext>
            </a:extLst>
          </p:cNvPr>
          <p:cNvSpPr/>
          <p:nvPr/>
        </p:nvSpPr>
        <p:spPr>
          <a:xfrm>
            <a:off x="4473388" y="2438400"/>
            <a:ext cx="2770094" cy="1434353"/>
          </a:xfrm>
          <a:custGeom>
            <a:avLst/>
            <a:gdLst>
              <a:gd name="connsiteX0" fmla="*/ 0 w 2770094"/>
              <a:gd name="connsiteY0" fmla="*/ 0 h 1434353"/>
              <a:gd name="connsiteX1" fmla="*/ 1766047 w 2770094"/>
              <a:gd name="connsiteY1" fmla="*/ 0 h 1434353"/>
              <a:gd name="connsiteX2" fmla="*/ 2770094 w 2770094"/>
              <a:gd name="connsiteY2" fmla="*/ 1434353 h 1434353"/>
              <a:gd name="connsiteX3" fmla="*/ 2052918 w 2770094"/>
              <a:gd name="connsiteY3" fmla="*/ 1425388 h 1434353"/>
              <a:gd name="connsiteX4" fmla="*/ 0 w 2770094"/>
              <a:gd name="connsiteY4" fmla="*/ 0 h 14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094" h="1434353">
                <a:moveTo>
                  <a:pt x="0" y="0"/>
                </a:moveTo>
                <a:lnTo>
                  <a:pt x="1766047" y="0"/>
                </a:lnTo>
                <a:lnTo>
                  <a:pt x="2770094" y="1434353"/>
                </a:lnTo>
                <a:lnTo>
                  <a:pt x="2052918" y="1425388"/>
                </a:lnTo>
                <a:lnTo>
                  <a:pt x="0"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D6F167EC-BCC2-3A48-9C7E-07622A92C7BD}"/>
              </a:ext>
            </a:extLst>
          </p:cNvPr>
          <p:cNvSpPr/>
          <p:nvPr/>
        </p:nvSpPr>
        <p:spPr>
          <a:xfrm>
            <a:off x="4462565" y="1226929"/>
            <a:ext cx="1774240" cy="1212125"/>
          </a:xfrm>
          <a:prstGeom prst="rect">
            <a:avLst/>
          </a:pr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174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33</a:t>
            </a:fld>
            <a:endParaRPr lang="en-US"/>
          </a:p>
        </p:txBody>
      </p:sp>
      <p:grpSp>
        <p:nvGrpSpPr>
          <p:cNvPr id="16" name="Group 15">
            <a:extLst>
              <a:ext uri="{FF2B5EF4-FFF2-40B4-BE49-F238E27FC236}">
                <a16:creationId xmlns:a16="http://schemas.microsoft.com/office/drawing/2014/main" id="{4839A617-A6F4-A043-8F97-77F1BED0F65F}"/>
              </a:ext>
            </a:extLst>
          </p:cNvPr>
          <p:cNvGrpSpPr/>
          <p:nvPr/>
        </p:nvGrpSpPr>
        <p:grpSpPr>
          <a:xfrm>
            <a:off x="4519468" y="1832992"/>
            <a:ext cx="4775919" cy="566601"/>
            <a:chOff x="4193120" y="2330799"/>
            <a:chExt cx="4775919" cy="566601"/>
          </a:xfrm>
        </p:grpSpPr>
        <p:cxnSp>
          <p:nvCxnSpPr>
            <p:cNvPr id="23" name="Curved Connector 22">
              <a:extLst>
                <a:ext uri="{FF2B5EF4-FFF2-40B4-BE49-F238E27FC236}">
                  <a16:creationId xmlns:a16="http://schemas.microsoft.com/office/drawing/2014/main" id="{79176006-374F-C44E-85CA-365F65C67B90}"/>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2532F240-2109-0D4A-8518-11F038DD6DE5}"/>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7AC6E0C4-00CE-684E-B092-4F757E03B15B}"/>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BDC8A7C6-BB6E-A641-BFA1-1E3402D565BB}"/>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9964FEC3-1F55-A74B-85D3-AA49D550D06B}"/>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945134BE-704E-CA49-A3F6-3D10C3B1D09B}"/>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D6D5BC6C-9EF2-0B46-960E-3A23063FD30B}"/>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1F1C9577-8ABC-5E4F-A3EA-55532AA8BC06}"/>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B8C22598-C5D3-E443-8FC2-F85B158C0EF9}"/>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FDCF3D84-DB43-F641-8370-CBE13360A787}"/>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5C4B4DC-5F7B-1447-B5E0-DD331AB08C3A}"/>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C6872D9E-C5E4-674B-BD7B-5D48B867C6C4}"/>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221519D-1C25-524C-82C6-1AE523A2AE41}"/>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0CCB6E42-BB05-7148-9502-24E57DB8E3B6}"/>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7700C919-1C1A-F846-9851-AF48459F77B8}"/>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D264B999-743F-454B-8F56-8E205C735C81}"/>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0195BE41-0ECC-CB41-B1CB-23E37E9F620F}"/>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C3B6A0D9-0267-DF47-ABC7-04B011360745}"/>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72CCD07A-A6C4-7347-B9DF-B58785F5DDBB}"/>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516BFDDC-2FAF-9341-8EC9-AD3CA6C44F21}"/>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0B4DD45C-95F1-2644-AD7C-8D2AEC0698AC}"/>
                </a:ext>
              </a:extLst>
            </p:cNvPr>
            <p:cNvCxnSpPr>
              <a:cxnSpLocks/>
            </p:cNvCxnSpPr>
            <p:nvPr/>
          </p:nvCxnSpPr>
          <p:spPr>
            <a:xfrm rot="2640000">
              <a:off x="6242186"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830ED7A4-2C57-734C-AF8D-0AE609A3D768}"/>
                </a:ext>
              </a:extLst>
            </p:cNvPr>
            <p:cNvCxnSpPr>
              <a:cxnSpLocks/>
            </p:cNvCxnSpPr>
            <p:nvPr/>
          </p:nvCxnSpPr>
          <p:spPr>
            <a:xfrm rot="2640000">
              <a:off x="6345249"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B24F340A-7051-7F42-80B5-CE756575E199}"/>
                </a:ext>
              </a:extLst>
            </p:cNvPr>
            <p:cNvCxnSpPr>
              <a:cxnSpLocks/>
            </p:cNvCxnSpPr>
            <p:nvPr/>
          </p:nvCxnSpPr>
          <p:spPr>
            <a:xfrm rot="2640000">
              <a:off x="6446853"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33A37B35-8797-8948-BAE8-4297DA5699EF}"/>
                </a:ext>
              </a:extLst>
            </p:cNvPr>
            <p:cNvCxnSpPr>
              <a:cxnSpLocks/>
            </p:cNvCxnSpPr>
            <p:nvPr/>
          </p:nvCxnSpPr>
          <p:spPr>
            <a:xfrm rot="2640000">
              <a:off x="6549917"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0ED8E8BA-8D98-2049-BF46-EE0D9D632D93}"/>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5DD1A89B-B2D2-6147-8A09-80FB616E6B13}"/>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E24CF03A-5B97-6C49-9013-158125AF611E}"/>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a:extLst>
                <a:ext uri="{FF2B5EF4-FFF2-40B4-BE49-F238E27FC236}">
                  <a16:creationId xmlns:a16="http://schemas.microsoft.com/office/drawing/2014/main" id="{C161CBA5-E52E-784F-8BE8-DF1B8C3D8F09}"/>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3F1ED2C1-60BF-504E-A3DB-58C0D268A88B}"/>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19B9BB36-19C7-2C48-B273-A0DC431ED52D}"/>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F8AA3292-74EC-4542-8487-1ACCD155468E}"/>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F85145EF-A6AD-4D4E-BB15-2BE2CC6E8AC5}"/>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F73840F-598B-0442-AB40-96D9A409D155}"/>
                </a:ext>
              </a:extLst>
            </p:cNvPr>
            <p:cNvSpPr txBox="1"/>
            <p:nvPr/>
          </p:nvSpPr>
          <p:spPr>
            <a:xfrm>
              <a:off x="7586597" y="2330799"/>
              <a:ext cx="1382442" cy="338554"/>
            </a:xfrm>
            <a:prstGeom prst="rect">
              <a:avLst/>
            </a:prstGeom>
            <a:noFill/>
            <a:ln w="19050">
              <a:noFill/>
            </a:ln>
          </p:spPr>
          <p:txBody>
            <a:bodyPr wrap="square" rtlCol="0">
              <a:spAutoFit/>
            </a:bodyPr>
            <a:lstStyle/>
            <a:p>
              <a:r>
                <a:rPr lang="en-US" sz="1600" dirty="0"/>
                <a:t>int instruction</a:t>
              </a:r>
            </a:p>
          </p:txBody>
        </p:sp>
      </p:grpSp>
      <p:grpSp>
        <p:nvGrpSpPr>
          <p:cNvPr id="4" name="Group 3">
            <a:extLst>
              <a:ext uri="{FF2B5EF4-FFF2-40B4-BE49-F238E27FC236}">
                <a16:creationId xmlns:a16="http://schemas.microsoft.com/office/drawing/2014/main" id="{88599D51-3DD7-8847-81B7-0A5D4B96EAE8}"/>
              </a:ext>
            </a:extLst>
          </p:cNvPr>
          <p:cNvGrpSpPr/>
          <p:nvPr/>
        </p:nvGrpSpPr>
        <p:grpSpPr>
          <a:xfrm>
            <a:off x="2854249" y="1373902"/>
            <a:ext cx="3395842" cy="452075"/>
            <a:chOff x="5881515" y="4022108"/>
            <a:chExt cx="3395842" cy="452075"/>
          </a:xfrm>
        </p:grpSpPr>
        <p:cxnSp>
          <p:nvCxnSpPr>
            <p:cNvPr id="58" name="Curved Connector 57">
              <a:extLst>
                <a:ext uri="{FF2B5EF4-FFF2-40B4-BE49-F238E27FC236}">
                  <a16:creationId xmlns:a16="http://schemas.microsoft.com/office/drawing/2014/main" id="{F61EBFD9-B86C-634D-853E-39B497E41E33}"/>
                </a:ext>
              </a:extLst>
            </p:cNvPr>
            <p:cNvCxnSpPr>
              <a:cxnSpLocks/>
            </p:cNvCxnSpPr>
            <p:nvPr/>
          </p:nvCxnSpPr>
          <p:spPr>
            <a:xfrm rot="2640000">
              <a:off x="5881515"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14803206-8F2F-4C4E-B983-5A5340C3445F}"/>
                </a:ext>
              </a:extLst>
            </p:cNvPr>
            <p:cNvCxnSpPr>
              <a:cxnSpLocks/>
            </p:cNvCxnSpPr>
            <p:nvPr/>
          </p:nvCxnSpPr>
          <p:spPr>
            <a:xfrm rot="2640000">
              <a:off x="5981283"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CD7FC1D7-49B5-4941-A726-9977978D8B7B}"/>
                </a:ext>
              </a:extLst>
            </p:cNvPr>
            <p:cNvCxnSpPr>
              <a:cxnSpLocks/>
            </p:cNvCxnSpPr>
            <p:nvPr/>
          </p:nvCxnSpPr>
          <p:spPr>
            <a:xfrm rot="2640000">
              <a:off x="6082888"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5400EBCC-F338-D14B-B74C-6409A6F05E48}"/>
                </a:ext>
              </a:extLst>
            </p:cNvPr>
            <p:cNvCxnSpPr>
              <a:cxnSpLocks/>
            </p:cNvCxnSpPr>
            <p:nvPr/>
          </p:nvCxnSpPr>
          <p:spPr>
            <a:xfrm rot="2640000">
              <a:off x="6185951"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658FD4C0-2362-AA45-A88F-90EB7EB1314B}"/>
                </a:ext>
              </a:extLst>
            </p:cNvPr>
            <p:cNvCxnSpPr>
              <a:cxnSpLocks/>
            </p:cNvCxnSpPr>
            <p:nvPr/>
          </p:nvCxnSpPr>
          <p:spPr>
            <a:xfrm rot="2640000">
              <a:off x="6289013"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E16DA1FB-78A8-6041-A149-539D1FB08A92}"/>
                </a:ext>
              </a:extLst>
            </p:cNvPr>
            <p:cNvCxnSpPr>
              <a:cxnSpLocks/>
            </p:cNvCxnSpPr>
            <p:nvPr/>
          </p:nvCxnSpPr>
          <p:spPr>
            <a:xfrm rot="2640000">
              <a:off x="6392076"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13151245-4002-4442-A0EB-2E8B4C05A76E}"/>
                </a:ext>
              </a:extLst>
            </p:cNvPr>
            <p:cNvCxnSpPr>
              <a:cxnSpLocks/>
            </p:cNvCxnSpPr>
            <p:nvPr/>
          </p:nvCxnSpPr>
          <p:spPr>
            <a:xfrm rot="2640000">
              <a:off x="6493680"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533E3584-7353-DD46-999C-F76B0BA8E683}"/>
                </a:ext>
              </a:extLst>
            </p:cNvPr>
            <p:cNvCxnSpPr>
              <a:cxnSpLocks/>
            </p:cNvCxnSpPr>
            <p:nvPr/>
          </p:nvCxnSpPr>
          <p:spPr>
            <a:xfrm rot="2640000">
              <a:off x="6596744"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0665BF10-63A1-2D4F-AC22-3D59594D99C1}"/>
                </a:ext>
              </a:extLst>
            </p:cNvPr>
            <p:cNvCxnSpPr>
              <a:cxnSpLocks/>
            </p:cNvCxnSpPr>
            <p:nvPr/>
          </p:nvCxnSpPr>
          <p:spPr>
            <a:xfrm rot="2640000">
              <a:off x="6700402"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6F7DF4CC-C849-0D40-8866-B2794B078BFB}"/>
                </a:ext>
              </a:extLst>
            </p:cNvPr>
            <p:cNvCxnSpPr>
              <a:cxnSpLocks/>
            </p:cNvCxnSpPr>
            <p:nvPr/>
          </p:nvCxnSpPr>
          <p:spPr>
            <a:xfrm rot="2640000">
              <a:off x="6805293"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A69255B8-A90F-2842-9745-29ECDFFED489}"/>
                </a:ext>
              </a:extLst>
            </p:cNvPr>
            <p:cNvCxnSpPr>
              <a:cxnSpLocks/>
            </p:cNvCxnSpPr>
            <p:nvPr/>
          </p:nvCxnSpPr>
          <p:spPr>
            <a:xfrm rot="2640000">
              <a:off x="6908356"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urved Connector 68">
              <a:extLst>
                <a:ext uri="{FF2B5EF4-FFF2-40B4-BE49-F238E27FC236}">
                  <a16:creationId xmlns:a16="http://schemas.microsoft.com/office/drawing/2014/main" id="{059BD897-9AA7-D04B-8EB5-0CEC00C513B2}"/>
                </a:ext>
              </a:extLst>
            </p:cNvPr>
            <p:cNvCxnSpPr>
              <a:cxnSpLocks/>
            </p:cNvCxnSpPr>
            <p:nvPr/>
          </p:nvCxnSpPr>
          <p:spPr>
            <a:xfrm rot="2640000">
              <a:off x="7011420"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E88288F0-7226-9049-9962-0F9B1DAD25C0}"/>
                </a:ext>
              </a:extLst>
            </p:cNvPr>
            <p:cNvCxnSpPr>
              <a:cxnSpLocks/>
            </p:cNvCxnSpPr>
            <p:nvPr/>
          </p:nvCxnSpPr>
          <p:spPr>
            <a:xfrm rot="2640000">
              <a:off x="7114484"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a:extLst>
                <a:ext uri="{FF2B5EF4-FFF2-40B4-BE49-F238E27FC236}">
                  <a16:creationId xmlns:a16="http://schemas.microsoft.com/office/drawing/2014/main" id="{B861DFE6-37B3-D941-977D-19D6697ADF92}"/>
                </a:ext>
              </a:extLst>
            </p:cNvPr>
            <p:cNvCxnSpPr>
              <a:cxnSpLocks/>
            </p:cNvCxnSpPr>
            <p:nvPr/>
          </p:nvCxnSpPr>
          <p:spPr>
            <a:xfrm rot="2640000">
              <a:off x="7219374"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B2CF9F3E-64BD-9A47-ADA2-557A4A4DAB2D}"/>
                </a:ext>
              </a:extLst>
            </p:cNvPr>
            <p:cNvCxnSpPr>
              <a:cxnSpLocks/>
            </p:cNvCxnSpPr>
            <p:nvPr/>
          </p:nvCxnSpPr>
          <p:spPr>
            <a:xfrm rot="2640000">
              <a:off x="7319149"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a:extLst>
                <a:ext uri="{FF2B5EF4-FFF2-40B4-BE49-F238E27FC236}">
                  <a16:creationId xmlns:a16="http://schemas.microsoft.com/office/drawing/2014/main" id="{9DAB9FDA-792C-8540-8594-167958A8BD08}"/>
                </a:ext>
              </a:extLst>
            </p:cNvPr>
            <p:cNvCxnSpPr>
              <a:cxnSpLocks/>
            </p:cNvCxnSpPr>
            <p:nvPr/>
          </p:nvCxnSpPr>
          <p:spPr>
            <a:xfrm rot="2640000">
              <a:off x="7422215" y="4026127"/>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a:extLst>
                <a:ext uri="{FF2B5EF4-FFF2-40B4-BE49-F238E27FC236}">
                  <a16:creationId xmlns:a16="http://schemas.microsoft.com/office/drawing/2014/main" id="{815BCFD4-B495-E844-BE39-1C6A2BF301AC}"/>
                </a:ext>
              </a:extLst>
            </p:cNvPr>
            <p:cNvCxnSpPr>
              <a:cxnSpLocks/>
            </p:cNvCxnSpPr>
            <p:nvPr/>
          </p:nvCxnSpPr>
          <p:spPr>
            <a:xfrm rot="2640000">
              <a:off x="7523083"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CD7B9EA2-1A95-3E45-8316-F1CFE0B99DC9}"/>
                </a:ext>
              </a:extLst>
            </p:cNvPr>
            <p:cNvCxnSpPr>
              <a:cxnSpLocks/>
            </p:cNvCxnSpPr>
            <p:nvPr/>
          </p:nvCxnSpPr>
          <p:spPr>
            <a:xfrm rot="2640000">
              <a:off x="7622851"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876D5F0F-6445-984A-A34F-15F6DE500E7A}"/>
                </a:ext>
              </a:extLst>
            </p:cNvPr>
            <p:cNvCxnSpPr>
              <a:cxnSpLocks/>
            </p:cNvCxnSpPr>
            <p:nvPr/>
          </p:nvCxnSpPr>
          <p:spPr>
            <a:xfrm rot="2640000">
              <a:off x="7724456"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7" name="Curved Connector 76">
              <a:extLst>
                <a:ext uri="{FF2B5EF4-FFF2-40B4-BE49-F238E27FC236}">
                  <a16:creationId xmlns:a16="http://schemas.microsoft.com/office/drawing/2014/main" id="{0B2F9797-9B0C-D546-89BF-9DE6298AE1F4}"/>
                </a:ext>
              </a:extLst>
            </p:cNvPr>
            <p:cNvCxnSpPr>
              <a:cxnSpLocks/>
            </p:cNvCxnSpPr>
            <p:nvPr/>
          </p:nvCxnSpPr>
          <p:spPr>
            <a:xfrm rot="2640000">
              <a:off x="7827519"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03C36A9F-4574-BB42-B1CD-66EDF15832AA}"/>
                </a:ext>
              </a:extLst>
            </p:cNvPr>
            <p:cNvCxnSpPr>
              <a:cxnSpLocks/>
            </p:cNvCxnSpPr>
            <p:nvPr/>
          </p:nvCxnSpPr>
          <p:spPr>
            <a:xfrm rot="2640000">
              <a:off x="7930581"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a:extLst>
                <a:ext uri="{FF2B5EF4-FFF2-40B4-BE49-F238E27FC236}">
                  <a16:creationId xmlns:a16="http://schemas.microsoft.com/office/drawing/2014/main" id="{D7F40A52-3A18-3A40-86DB-2BAFCAB95614}"/>
                </a:ext>
              </a:extLst>
            </p:cNvPr>
            <p:cNvCxnSpPr>
              <a:cxnSpLocks/>
            </p:cNvCxnSpPr>
            <p:nvPr/>
          </p:nvCxnSpPr>
          <p:spPr>
            <a:xfrm rot="2640000">
              <a:off x="8033644"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54D92F5A-5295-2B45-90FD-CBF4318794E7}"/>
                </a:ext>
              </a:extLst>
            </p:cNvPr>
            <p:cNvCxnSpPr>
              <a:cxnSpLocks/>
            </p:cNvCxnSpPr>
            <p:nvPr/>
          </p:nvCxnSpPr>
          <p:spPr>
            <a:xfrm rot="2640000">
              <a:off x="8135248"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508CEFD3-949D-F64D-9003-700DA6737A37}"/>
                </a:ext>
              </a:extLst>
            </p:cNvPr>
            <p:cNvCxnSpPr>
              <a:cxnSpLocks/>
            </p:cNvCxnSpPr>
            <p:nvPr/>
          </p:nvCxnSpPr>
          <p:spPr>
            <a:xfrm rot="2640000">
              <a:off x="8238312"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a:extLst>
                <a:ext uri="{FF2B5EF4-FFF2-40B4-BE49-F238E27FC236}">
                  <a16:creationId xmlns:a16="http://schemas.microsoft.com/office/drawing/2014/main" id="{862C1E31-4414-6047-B4B5-76FF6304DF0C}"/>
                </a:ext>
              </a:extLst>
            </p:cNvPr>
            <p:cNvCxnSpPr>
              <a:cxnSpLocks/>
            </p:cNvCxnSpPr>
            <p:nvPr/>
          </p:nvCxnSpPr>
          <p:spPr>
            <a:xfrm rot="2640000">
              <a:off x="8341970"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E5F4CC69-0F32-EF4B-97E6-6AC6CFD5C30F}"/>
                </a:ext>
              </a:extLst>
            </p:cNvPr>
            <p:cNvCxnSpPr>
              <a:cxnSpLocks/>
            </p:cNvCxnSpPr>
            <p:nvPr/>
          </p:nvCxnSpPr>
          <p:spPr>
            <a:xfrm rot="2640000">
              <a:off x="8446861"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A59DA895-F4E3-6942-812E-A41E0BD6494A}"/>
                </a:ext>
              </a:extLst>
            </p:cNvPr>
            <p:cNvCxnSpPr>
              <a:cxnSpLocks/>
            </p:cNvCxnSpPr>
            <p:nvPr/>
          </p:nvCxnSpPr>
          <p:spPr>
            <a:xfrm rot="2640000">
              <a:off x="8549924"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629EBD09-1443-FC48-B1CF-0A716C316F76}"/>
                </a:ext>
              </a:extLst>
            </p:cNvPr>
            <p:cNvCxnSpPr>
              <a:cxnSpLocks/>
            </p:cNvCxnSpPr>
            <p:nvPr/>
          </p:nvCxnSpPr>
          <p:spPr>
            <a:xfrm rot="2640000">
              <a:off x="8652988"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AEB58DEF-33B6-1F47-BA60-41FDD57BE29D}"/>
                </a:ext>
              </a:extLst>
            </p:cNvPr>
            <p:cNvCxnSpPr>
              <a:cxnSpLocks/>
            </p:cNvCxnSpPr>
            <p:nvPr/>
          </p:nvCxnSpPr>
          <p:spPr>
            <a:xfrm rot="2640000">
              <a:off x="875605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a:extLst>
                <a:ext uri="{FF2B5EF4-FFF2-40B4-BE49-F238E27FC236}">
                  <a16:creationId xmlns:a16="http://schemas.microsoft.com/office/drawing/2014/main" id="{212FB6D6-F5FA-8648-8609-5420AF56F143}"/>
                </a:ext>
              </a:extLst>
            </p:cNvPr>
            <p:cNvCxnSpPr>
              <a:cxnSpLocks/>
            </p:cNvCxnSpPr>
            <p:nvPr/>
          </p:nvCxnSpPr>
          <p:spPr>
            <a:xfrm rot="2640000">
              <a:off x="886094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a:extLst>
                <a:ext uri="{FF2B5EF4-FFF2-40B4-BE49-F238E27FC236}">
                  <a16:creationId xmlns:a16="http://schemas.microsoft.com/office/drawing/2014/main" id="{8382D6AA-B986-E142-9392-F34EC5286449}"/>
                </a:ext>
              </a:extLst>
            </p:cNvPr>
            <p:cNvCxnSpPr>
              <a:cxnSpLocks/>
            </p:cNvCxnSpPr>
            <p:nvPr/>
          </p:nvCxnSpPr>
          <p:spPr>
            <a:xfrm rot="2640000">
              <a:off x="8960717"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a:extLst>
                <a:ext uri="{FF2B5EF4-FFF2-40B4-BE49-F238E27FC236}">
                  <a16:creationId xmlns:a16="http://schemas.microsoft.com/office/drawing/2014/main" id="{141F0BEB-CC58-7040-997C-5EF71BC597FE}"/>
                </a:ext>
              </a:extLst>
            </p:cNvPr>
            <p:cNvCxnSpPr>
              <a:cxnSpLocks/>
            </p:cNvCxnSpPr>
            <p:nvPr/>
          </p:nvCxnSpPr>
          <p:spPr>
            <a:xfrm rot="2640000">
              <a:off x="9063783" y="4026127"/>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F0241B-4801-E247-A29B-C45F1073D8CC}"/>
              </a:ext>
            </a:extLst>
          </p:cNvPr>
          <p:cNvGrpSpPr/>
          <p:nvPr/>
        </p:nvGrpSpPr>
        <p:grpSpPr>
          <a:xfrm>
            <a:off x="6154077" y="2413733"/>
            <a:ext cx="4775919" cy="566601"/>
            <a:chOff x="5881515" y="3907582"/>
            <a:chExt cx="4775919" cy="566601"/>
          </a:xfrm>
        </p:grpSpPr>
        <p:grpSp>
          <p:nvGrpSpPr>
            <p:cNvPr id="92" name="Group 91">
              <a:extLst>
                <a:ext uri="{FF2B5EF4-FFF2-40B4-BE49-F238E27FC236}">
                  <a16:creationId xmlns:a16="http://schemas.microsoft.com/office/drawing/2014/main" id="{C43823CE-96EA-5344-93BD-78D1FCAA9808}"/>
                </a:ext>
              </a:extLst>
            </p:cNvPr>
            <p:cNvGrpSpPr/>
            <p:nvPr/>
          </p:nvGrpSpPr>
          <p:grpSpPr>
            <a:xfrm>
              <a:off x="5881515" y="4022108"/>
              <a:ext cx="3395842" cy="452075"/>
              <a:chOff x="5881515" y="4022108"/>
              <a:chExt cx="3395842" cy="452075"/>
            </a:xfrm>
          </p:grpSpPr>
          <p:cxnSp>
            <p:nvCxnSpPr>
              <p:cNvPr id="94" name="Curved Connector 93">
                <a:extLst>
                  <a:ext uri="{FF2B5EF4-FFF2-40B4-BE49-F238E27FC236}">
                    <a16:creationId xmlns:a16="http://schemas.microsoft.com/office/drawing/2014/main" id="{2FE87F45-FF6E-274A-A3D7-513106D0BBA5}"/>
                  </a:ext>
                </a:extLst>
              </p:cNvPr>
              <p:cNvCxnSpPr>
                <a:cxnSpLocks/>
              </p:cNvCxnSpPr>
              <p:nvPr/>
            </p:nvCxnSpPr>
            <p:spPr>
              <a:xfrm rot="2640000">
                <a:off x="5881515"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urved Connector 94">
                <a:extLst>
                  <a:ext uri="{FF2B5EF4-FFF2-40B4-BE49-F238E27FC236}">
                    <a16:creationId xmlns:a16="http://schemas.microsoft.com/office/drawing/2014/main" id="{40CD5475-C289-0C4E-ADE0-5A92D7569FB1}"/>
                  </a:ext>
                </a:extLst>
              </p:cNvPr>
              <p:cNvCxnSpPr>
                <a:cxnSpLocks/>
              </p:cNvCxnSpPr>
              <p:nvPr/>
            </p:nvCxnSpPr>
            <p:spPr>
              <a:xfrm rot="2640000">
                <a:off x="5981283"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urved Connector 95">
                <a:extLst>
                  <a:ext uri="{FF2B5EF4-FFF2-40B4-BE49-F238E27FC236}">
                    <a16:creationId xmlns:a16="http://schemas.microsoft.com/office/drawing/2014/main" id="{563DD62B-A389-634E-B023-0CB13AC40940}"/>
                  </a:ext>
                </a:extLst>
              </p:cNvPr>
              <p:cNvCxnSpPr>
                <a:cxnSpLocks/>
              </p:cNvCxnSpPr>
              <p:nvPr/>
            </p:nvCxnSpPr>
            <p:spPr>
              <a:xfrm rot="2640000">
                <a:off x="6082888"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urved Connector 96">
                <a:extLst>
                  <a:ext uri="{FF2B5EF4-FFF2-40B4-BE49-F238E27FC236}">
                    <a16:creationId xmlns:a16="http://schemas.microsoft.com/office/drawing/2014/main" id="{420CB413-4D71-D047-BFCD-BC2DC5FD9AEB}"/>
                  </a:ext>
                </a:extLst>
              </p:cNvPr>
              <p:cNvCxnSpPr>
                <a:cxnSpLocks/>
              </p:cNvCxnSpPr>
              <p:nvPr/>
            </p:nvCxnSpPr>
            <p:spPr>
              <a:xfrm rot="2640000">
                <a:off x="6185951"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urved Connector 97">
                <a:extLst>
                  <a:ext uri="{FF2B5EF4-FFF2-40B4-BE49-F238E27FC236}">
                    <a16:creationId xmlns:a16="http://schemas.microsoft.com/office/drawing/2014/main" id="{BE18C9C7-6F74-9141-A6EB-06DBCB15BE10}"/>
                  </a:ext>
                </a:extLst>
              </p:cNvPr>
              <p:cNvCxnSpPr>
                <a:cxnSpLocks/>
              </p:cNvCxnSpPr>
              <p:nvPr/>
            </p:nvCxnSpPr>
            <p:spPr>
              <a:xfrm rot="2640000">
                <a:off x="6289013"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urved Connector 98">
                <a:extLst>
                  <a:ext uri="{FF2B5EF4-FFF2-40B4-BE49-F238E27FC236}">
                    <a16:creationId xmlns:a16="http://schemas.microsoft.com/office/drawing/2014/main" id="{E012443E-5577-4941-AEFC-D31D6F4C2DC4}"/>
                  </a:ext>
                </a:extLst>
              </p:cNvPr>
              <p:cNvCxnSpPr>
                <a:cxnSpLocks/>
              </p:cNvCxnSpPr>
              <p:nvPr/>
            </p:nvCxnSpPr>
            <p:spPr>
              <a:xfrm rot="2640000">
                <a:off x="6392076"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urved Connector 99">
                <a:extLst>
                  <a:ext uri="{FF2B5EF4-FFF2-40B4-BE49-F238E27FC236}">
                    <a16:creationId xmlns:a16="http://schemas.microsoft.com/office/drawing/2014/main" id="{5EB7B1C2-77A9-8C43-9DD8-2D050DF92F67}"/>
                  </a:ext>
                </a:extLst>
              </p:cNvPr>
              <p:cNvCxnSpPr>
                <a:cxnSpLocks/>
              </p:cNvCxnSpPr>
              <p:nvPr/>
            </p:nvCxnSpPr>
            <p:spPr>
              <a:xfrm rot="2640000">
                <a:off x="6493680"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urved Connector 100">
                <a:extLst>
                  <a:ext uri="{FF2B5EF4-FFF2-40B4-BE49-F238E27FC236}">
                    <a16:creationId xmlns:a16="http://schemas.microsoft.com/office/drawing/2014/main" id="{63ABD1E1-3A7A-CD41-8D19-893BAB998131}"/>
                  </a:ext>
                </a:extLst>
              </p:cNvPr>
              <p:cNvCxnSpPr>
                <a:cxnSpLocks/>
              </p:cNvCxnSpPr>
              <p:nvPr/>
            </p:nvCxnSpPr>
            <p:spPr>
              <a:xfrm rot="2640000">
                <a:off x="6596744"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urved Connector 101">
                <a:extLst>
                  <a:ext uri="{FF2B5EF4-FFF2-40B4-BE49-F238E27FC236}">
                    <a16:creationId xmlns:a16="http://schemas.microsoft.com/office/drawing/2014/main" id="{A173B439-5145-6743-9299-63456156ECA3}"/>
                  </a:ext>
                </a:extLst>
              </p:cNvPr>
              <p:cNvCxnSpPr>
                <a:cxnSpLocks/>
              </p:cNvCxnSpPr>
              <p:nvPr/>
            </p:nvCxnSpPr>
            <p:spPr>
              <a:xfrm rot="2640000">
                <a:off x="6700402"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urved Connector 102">
                <a:extLst>
                  <a:ext uri="{FF2B5EF4-FFF2-40B4-BE49-F238E27FC236}">
                    <a16:creationId xmlns:a16="http://schemas.microsoft.com/office/drawing/2014/main" id="{2D46D61B-4E9C-6145-A01B-C6409258CA50}"/>
                  </a:ext>
                </a:extLst>
              </p:cNvPr>
              <p:cNvCxnSpPr>
                <a:cxnSpLocks/>
              </p:cNvCxnSpPr>
              <p:nvPr/>
            </p:nvCxnSpPr>
            <p:spPr>
              <a:xfrm rot="2640000">
                <a:off x="6805293"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E3BEB896-7039-614A-9AF1-253DC6633727}"/>
                  </a:ext>
                </a:extLst>
              </p:cNvPr>
              <p:cNvCxnSpPr>
                <a:cxnSpLocks/>
              </p:cNvCxnSpPr>
              <p:nvPr/>
            </p:nvCxnSpPr>
            <p:spPr>
              <a:xfrm rot="2640000">
                <a:off x="6908356"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urved Connector 104">
                <a:extLst>
                  <a:ext uri="{FF2B5EF4-FFF2-40B4-BE49-F238E27FC236}">
                    <a16:creationId xmlns:a16="http://schemas.microsoft.com/office/drawing/2014/main" id="{27F6BE45-9C38-CF42-B695-8E35FDE897FB}"/>
                  </a:ext>
                </a:extLst>
              </p:cNvPr>
              <p:cNvCxnSpPr>
                <a:cxnSpLocks/>
              </p:cNvCxnSpPr>
              <p:nvPr/>
            </p:nvCxnSpPr>
            <p:spPr>
              <a:xfrm rot="2640000">
                <a:off x="7011420"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urved Connector 105">
                <a:extLst>
                  <a:ext uri="{FF2B5EF4-FFF2-40B4-BE49-F238E27FC236}">
                    <a16:creationId xmlns:a16="http://schemas.microsoft.com/office/drawing/2014/main" id="{9344E711-7D3E-064C-A3A1-A48DBDC6E583}"/>
                  </a:ext>
                </a:extLst>
              </p:cNvPr>
              <p:cNvCxnSpPr>
                <a:cxnSpLocks/>
              </p:cNvCxnSpPr>
              <p:nvPr/>
            </p:nvCxnSpPr>
            <p:spPr>
              <a:xfrm rot="2640000">
                <a:off x="7114484"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urved Connector 106">
                <a:extLst>
                  <a:ext uri="{FF2B5EF4-FFF2-40B4-BE49-F238E27FC236}">
                    <a16:creationId xmlns:a16="http://schemas.microsoft.com/office/drawing/2014/main" id="{514E65C6-A16F-6E4F-BBFB-0A4C40979E70}"/>
                  </a:ext>
                </a:extLst>
              </p:cNvPr>
              <p:cNvCxnSpPr>
                <a:cxnSpLocks/>
              </p:cNvCxnSpPr>
              <p:nvPr/>
            </p:nvCxnSpPr>
            <p:spPr>
              <a:xfrm rot="2640000">
                <a:off x="7219374"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urved Connector 107">
                <a:extLst>
                  <a:ext uri="{FF2B5EF4-FFF2-40B4-BE49-F238E27FC236}">
                    <a16:creationId xmlns:a16="http://schemas.microsoft.com/office/drawing/2014/main" id="{410A6489-2542-144F-BE01-76DE105788AF}"/>
                  </a:ext>
                </a:extLst>
              </p:cNvPr>
              <p:cNvCxnSpPr>
                <a:cxnSpLocks/>
              </p:cNvCxnSpPr>
              <p:nvPr/>
            </p:nvCxnSpPr>
            <p:spPr>
              <a:xfrm rot="2640000">
                <a:off x="7319149"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urved Connector 108">
                <a:extLst>
                  <a:ext uri="{FF2B5EF4-FFF2-40B4-BE49-F238E27FC236}">
                    <a16:creationId xmlns:a16="http://schemas.microsoft.com/office/drawing/2014/main" id="{97EBD891-13C6-4343-B4A5-504D559CBFAF}"/>
                  </a:ext>
                </a:extLst>
              </p:cNvPr>
              <p:cNvCxnSpPr>
                <a:cxnSpLocks/>
              </p:cNvCxnSpPr>
              <p:nvPr/>
            </p:nvCxnSpPr>
            <p:spPr>
              <a:xfrm rot="2640000">
                <a:off x="7422215" y="4026127"/>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urved Connector 109">
                <a:extLst>
                  <a:ext uri="{FF2B5EF4-FFF2-40B4-BE49-F238E27FC236}">
                    <a16:creationId xmlns:a16="http://schemas.microsoft.com/office/drawing/2014/main" id="{C3499E3B-3D39-9647-9025-7B5ECD60494F}"/>
                  </a:ext>
                </a:extLst>
              </p:cNvPr>
              <p:cNvCxnSpPr>
                <a:cxnSpLocks/>
              </p:cNvCxnSpPr>
              <p:nvPr/>
            </p:nvCxnSpPr>
            <p:spPr>
              <a:xfrm rot="2640000">
                <a:off x="7523083"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1" name="Curved Connector 110">
                <a:extLst>
                  <a:ext uri="{FF2B5EF4-FFF2-40B4-BE49-F238E27FC236}">
                    <a16:creationId xmlns:a16="http://schemas.microsoft.com/office/drawing/2014/main" id="{6F329BCD-922C-4744-AD2E-4E40EDF94155}"/>
                  </a:ext>
                </a:extLst>
              </p:cNvPr>
              <p:cNvCxnSpPr>
                <a:cxnSpLocks/>
              </p:cNvCxnSpPr>
              <p:nvPr/>
            </p:nvCxnSpPr>
            <p:spPr>
              <a:xfrm rot="2640000">
                <a:off x="7622851"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2" name="Curved Connector 111">
                <a:extLst>
                  <a:ext uri="{FF2B5EF4-FFF2-40B4-BE49-F238E27FC236}">
                    <a16:creationId xmlns:a16="http://schemas.microsoft.com/office/drawing/2014/main" id="{02245E50-15EF-2843-ACA2-8E83EE942597}"/>
                  </a:ext>
                </a:extLst>
              </p:cNvPr>
              <p:cNvCxnSpPr>
                <a:cxnSpLocks/>
              </p:cNvCxnSpPr>
              <p:nvPr/>
            </p:nvCxnSpPr>
            <p:spPr>
              <a:xfrm rot="2640000">
                <a:off x="7724456"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3" name="Curved Connector 112">
                <a:extLst>
                  <a:ext uri="{FF2B5EF4-FFF2-40B4-BE49-F238E27FC236}">
                    <a16:creationId xmlns:a16="http://schemas.microsoft.com/office/drawing/2014/main" id="{4F611A13-C0B8-834C-9729-FE61094877AB}"/>
                  </a:ext>
                </a:extLst>
              </p:cNvPr>
              <p:cNvCxnSpPr>
                <a:cxnSpLocks/>
              </p:cNvCxnSpPr>
              <p:nvPr/>
            </p:nvCxnSpPr>
            <p:spPr>
              <a:xfrm rot="2640000">
                <a:off x="7827519"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64736025-610A-734E-B101-3609532646EE}"/>
                  </a:ext>
                </a:extLst>
              </p:cNvPr>
              <p:cNvCxnSpPr>
                <a:cxnSpLocks/>
              </p:cNvCxnSpPr>
              <p:nvPr/>
            </p:nvCxnSpPr>
            <p:spPr>
              <a:xfrm rot="2640000">
                <a:off x="7930581"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5" name="Curved Connector 114">
                <a:extLst>
                  <a:ext uri="{FF2B5EF4-FFF2-40B4-BE49-F238E27FC236}">
                    <a16:creationId xmlns:a16="http://schemas.microsoft.com/office/drawing/2014/main" id="{BC8FCC26-310C-2043-ACA0-D03CDD2C293C}"/>
                  </a:ext>
                </a:extLst>
              </p:cNvPr>
              <p:cNvCxnSpPr>
                <a:cxnSpLocks/>
              </p:cNvCxnSpPr>
              <p:nvPr/>
            </p:nvCxnSpPr>
            <p:spPr>
              <a:xfrm rot="2640000">
                <a:off x="8033644"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6" name="Curved Connector 115">
                <a:extLst>
                  <a:ext uri="{FF2B5EF4-FFF2-40B4-BE49-F238E27FC236}">
                    <a16:creationId xmlns:a16="http://schemas.microsoft.com/office/drawing/2014/main" id="{750F010D-7B6B-AB4A-A933-60881138DC55}"/>
                  </a:ext>
                </a:extLst>
              </p:cNvPr>
              <p:cNvCxnSpPr>
                <a:cxnSpLocks/>
              </p:cNvCxnSpPr>
              <p:nvPr/>
            </p:nvCxnSpPr>
            <p:spPr>
              <a:xfrm rot="2640000">
                <a:off x="8135248"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7" name="Curved Connector 116">
                <a:extLst>
                  <a:ext uri="{FF2B5EF4-FFF2-40B4-BE49-F238E27FC236}">
                    <a16:creationId xmlns:a16="http://schemas.microsoft.com/office/drawing/2014/main" id="{892E1DCB-A8A6-2846-AC6A-6FC304863DEA}"/>
                  </a:ext>
                </a:extLst>
              </p:cNvPr>
              <p:cNvCxnSpPr>
                <a:cxnSpLocks/>
              </p:cNvCxnSpPr>
              <p:nvPr/>
            </p:nvCxnSpPr>
            <p:spPr>
              <a:xfrm rot="2640000">
                <a:off x="8238312"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8" name="Curved Connector 117">
                <a:extLst>
                  <a:ext uri="{FF2B5EF4-FFF2-40B4-BE49-F238E27FC236}">
                    <a16:creationId xmlns:a16="http://schemas.microsoft.com/office/drawing/2014/main" id="{94EDE0F6-5918-8142-9054-A4B76AE28B42}"/>
                  </a:ext>
                </a:extLst>
              </p:cNvPr>
              <p:cNvCxnSpPr>
                <a:cxnSpLocks/>
              </p:cNvCxnSpPr>
              <p:nvPr/>
            </p:nvCxnSpPr>
            <p:spPr>
              <a:xfrm rot="2640000">
                <a:off x="8341970"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9" name="Curved Connector 118">
                <a:extLst>
                  <a:ext uri="{FF2B5EF4-FFF2-40B4-BE49-F238E27FC236}">
                    <a16:creationId xmlns:a16="http://schemas.microsoft.com/office/drawing/2014/main" id="{616FC0B9-D415-B746-A13D-81DDB9374FA2}"/>
                  </a:ext>
                </a:extLst>
              </p:cNvPr>
              <p:cNvCxnSpPr>
                <a:cxnSpLocks/>
              </p:cNvCxnSpPr>
              <p:nvPr/>
            </p:nvCxnSpPr>
            <p:spPr>
              <a:xfrm rot="2640000">
                <a:off x="8446861"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0" name="Curved Connector 119">
                <a:extLst>
                  <a:ext uri="{FF2B5EF4-FFF2-40B4-BE49-F238E27FC236}">
                    <a16:creationId xmlns:a16="http://schemas.microsoft.com/office/drawing/2014/main" id="{FC32C6D9-35E3-D84A-BE72-28B64FB6C8BC}"/>
                  </a:ext>
                </a:extLst>
              </p:cNvPr>
              <p:cNvCxnSpPr>
                <a:cxnSpLocks/>
              </p:cNvCxnSpPr>
              <p:nvPr/>
            </p:nvCxnSpPr>
            <p:spPr>
              <a:xfrm rot="2640000">
                <a:off x="8549924"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1" name="Curved Connector 120">
                <a:extLst>
                  <a:ext uri="{FF2B5EF4-FFF2-40B4-BE49-F238E27FC236}">
                    <a16:creationId xmlns:a16="http://schemas.microsoft.com/office/drawing/2014/main" id="{EF99085A-E845-B041-99F5-553C9BC4D7C7}"/>
                  </a:ext>
                </a:extLst>
              </p:cNvPr>
              <p:cNvCxnSpPr>
                <a:cxnSpLocks/>
              </p:cNvCxnSpPr>
              <p:nvPr/>
            </p:nvCxnSpPr>
            <p:spPr>
              <a:xfrm rot="2640000">
                <a:off x="8652988"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2" name="Curved Connector 121">
                <a:extLst>
                  <a:ext uri="{FF2B5EF4-FFF2-40B4-BE49-F238E27FC236}">
                    <a16:creationId xmlns:a16="http://schemas.microsoft.com/office/drawing/2014/main" id="{C576D3B1-F150-904F-8319-8B9D5B373CC1}"/>
                  </a:ext>
                </a:extLst>
              </p:cNvPr>
              <p:cNvCxnSpPr>
                <a:cxnSpLocks/>
              </p:cNvCxnSpPr>
              <p:nvPr/>
            </p:nvCxnSpPr>
            <p:spPr>
              <a:xfrm rot="2640000">
                <a:off x="875605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 name="Curved Connector 122">
                <a:extLst>
                  <a:ext uri="{FF2B5EF4-FFF2-40B4-BE49-F238E27FC236}">
                    <a16:creationId xmlns:a16="http://schemas.microsoft.com/office/drawing/2014/main" id="{998843F8-91FB-B14C-8F30-0A07252EA853}"/>
                  </a:ext>
                </a:extLst>
              </p:cNvPr>
              <p:cNvCxnSpPr>
                <a:cxnSpLocks/>
              </p:cNvCxnSpPr>
              <p:nvPr/>
            </p:nvCxnSpPr>
            <p:spPr>
              <a:xfrm rot="2640000">
                <a:off x="886094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Curved Connector 123">
                <a:extLst>
                  <a:ext uri="{FF2B5EF4-FFF2-40B4-BE49-F238E27FC236}">
                    <a16:creationId xmlns:a16="http://schemas.microsoft.com/office/drawing/2014/main" id="{958ECEA6-1453-8D4D-A672-7A96415F3203}"/>
                  </a:ext>
                </a:extLst>
              </p:cNvPr>
              <p:cNvCxnSpPr>
                <a:cxnSpLocks/>
              </p:cNvCxnSpPr>
              <p:nvPr/>
            </p:nvCxnSpPr>
            <p:spPr>
              <a:xfrm rot="2640000">
                <a:off x="8960717"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185816AE-BD45-B04A-87EA-9913A3EF736A}"/>
                  </a:ext>
                </a:extLst>
              </p:cNvPr>
              <p:cNvCxnSpPr>
                <a:cxnSpLocks/>
              </p:cNvCxnSpPr>
              <p:nvPr/>
            </p:nvCxnSpPr>
            <p:spPr>
              <a:xfrm rot="2640000">
                <a:off x="9063783" y="4026127"/>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610B62C5-1BC9-1F42-8985-507194632AF2}"/>
                </a:ext>
              </a:extLst>
            </p:cNvPr>
            <p:cNvSpPr txBox="1"/>
            <p:nvPr/>
          </p:nvSpPr>
          <p:spPr>
            <a:xfrm>
              <a:off x="9274992" y="3907582"/>
              <a:ext cx="1382442" cy="338554"/>
            </a:xfrm>
            <a:prstGeom prst="rect">
              <a:avLst/>
            </a:prstGeom>
            <a:noFill/>
            <a:ln w="19050">
              <a:noFill/>
            </a:ln>
          </p:spPr>
          <p:txBody>
            <a:bodyPr wrap="square" rtlCol="0">
              <a:spAutoFit/>
            </a:bodyPr>
            <a:lstStyle/>
            <a:p>
              <a:r>
                <a:rPr lang="en-US" sz="1600" dirty="0"/>
                <a:t>FP instruction</a:t>
              </a:r>
            </a:p>
          </p:txBody>
        </p:sp>
      </p:grpSp>
      <p:sp>
        <p:nvSpPr>
          <p:cNvPr id="169" name="TextBox 168">
            <a:extLst>
              <a:ext uri="{FF2B5EF4-FFF2-40B4-BE49-F238E27FC236}">
                <a16:creationId xmlns:a16="http://schemas.microsoft.com/office/drawing/2014/main" id="{FA68329F-FFB2-9943-9224-1FEE5FB66812}"/>
              </a:ext>
            </a:extLst>
          </p:cNvPr>
          <p:cNvSpPr txBox="1"/>
          <p:nvPr/>
        </p:nvSpPr>
        <p:spPr>
          <a:xfrm>
            <a:off x="6340604" y="1551033"/>
            <a:ext cx="1768270" cy="338554"/>
          </a:xfrm>
          <a:prstGeom prst="rect">
            <a:avLst/>
          </a:prstGeom>
          <a:noFill/>
          <a:ln w="19050">
            <a:noFill/>
          </a:ln>
        </p:spPr>
        <p:txBody>
          <a:bodyPr wrap="square" rtlCol="0">
            <a:spAutoFit/>
          </a:bodyPr>
          <a:lstStyle/>
          <a:p>
            <a:r>
              <a:rPr lang="en-US" sz="1600" dirty="0">
                <a:solidFill>
                  <a:srgbClr val="C00000"/>
                </a:solidFill>
              </a:rPr>
              <a:t>FP + some int</a:t>
            </a:r>
          </a:p>
        </p:txBody>
      </p:sp>
      <p:sp>
        <p:nvSpPr>
          <p:cNvPr id="171" name="TextBox 170">
            <a:extLst>
              <a:ext uri="{FF2B5EF4-FFF2-40B4-BE49-F238E27FC236}">
                <a16:creationId xmlns:a16="http://schemas.microsoft.com/office/drawing/2014/main" id="{999402F1-CBA5-DC4F-8328-8F885C02A705}"/>
              </a:ext>
            </a:extLst>
          </p:cNvPr>
          <p:cNvSpPr txBox="1"/>
          <p:nvPr/>
        </p:nvSpPr>
        <p:spPr>
          <a:xfrm>
            <a:off x="143138" y="1235211"/>
            <a:ext cx="2834761" cy="400110"/>
          </a:xfrm>
          <a:prstGeom prst="rect">
            <a:avLst/>
          </a:prstGeom>
          <a:noFill/>
          <a:ln w="19050">
            <a:noFill/>
          </a:ln>
        </p:spPr>
        <p:txBody>
          <a:bodyPr wrap="square" rtlCol="0">
            <a:spAutoFit/>
          </a:bodyPr>
          <a:lstStyle/>
          <a:p>
            <a:r>
              <a:rPr lang="en-US" sz="2000" dirty="0">
                <a:solidFill>
                  <a:schemeClr val="accent1"/>
                </a:solidFill>
              </a:rPr>
              <a:t>24 active threads / warp:</a:t>
            </a:r>
          </a:p>
        </p:txBody>
      </p:sp>
      <p:sp>
        <p:nvSpPr>
          <p:cNvPr id="186" name="Freeform 185">
            <a:extLst>
              <a:ext uri="{FF2B5EF4-FFF2-40B4-BE49-F238E27FC236}">
                <a16:creationId xmlns:a16="http://schemas.microsoft.com/office/drawing/2014/main" id="{BBCB6EC2-605F-BE4F-8348-1F66BFF68626}"/>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1925EFAC-163B-2C4E-9BA7-4C701A04CA77}"/>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188" name="TextBox 187">
            <a:extLst>
              <a:ext uri="{FF2B5EF4-FFF2-40B4-BE49-F238E27FC236}">
                <a16:creationId xmlns:a16="http://schemas.microsoft.com/office/drawing/2014/main" id="{95312029-229E-4A44-8B47-780B0B536121}"/>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89" name="Straight Connector 188">
            <a:extLst>
              <a:ext uri="{FF2B5EF4-FFF2-40B4-BE49-F238E27FC236}">
                <a16:creationId xmlns:a16="http://schemas.microsoft.com/office/drawing/2014/main" id="{0B576CED-F9D3-FF45-8966-26B08ABC7F22}"/>
              </a:ext>
            </a:extLst>
          </p:cNvPr>
          <p:cNvCxnSpPr>
            <a:cxnSpLocks/>
          </p:cNvCxnSpPr>
          <p:nvPr/>
        </p:nvCxnSpPr>
        <p:spPr>
          <a:xfrm>
            <a:off x="4517878" y="6229346"/>
            <a:ext cx="1624411"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4FE8DA0-4FFE-D44B-88D0-7C6B29566162}"/>
              </a:ext>
            </a:extLst>
          </p:cNvPr>
          <p:cNvCxnSpPr>
            <a:cxnSpLocks/>
          </p:cNvCxnSpPr>
          <p:nvPr/>
        </p:nvCxnSpPr>
        <p:spPr>
          <a:xfrm>
            <a:off x="6142053" y="5956788"/>
            <a:ext cx="1635152"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038A1179-310B-574A-BF3D-2B4CEE70942D}"/>
              </a:ext>
            </a:extLst>
          </p:cNvPr>
          <p:cNvCxnSpPr>
            <a:cxnSpLocks/>
          </p:cNvCxnSpPr>
          <p:nvPr/>
        </p:nvCxnSpPr>
        <p:spPr>
          <a:xfrm>
            <a:off x="6142053" y="5970461"/>
            <a:ext cx="0" cy="24902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63CF06E6-B53D-C743-8524-739EF3B4AC2C}"/>
              </a:ext>
            </a:extLst>
          </p:cNvPr>
          <p:cNvSpPr txBox="1"/>
          <p:nvPr/>
        </p:nvSpPr>
        <p:spPr>
          <a:xfrm>
            <a:off x="4517878" y="6253606"/>
            <a:ext cx="1768270" cy="338554"/>
          </a:xfrm>
          <a:prstGeom prst="rect">
            <a:avLst/>
          </a:prstGeom>
          <a:noFill/>
          <a:ln w="19050">
            <a:noFill/>
          </a:ln>
        </p:spPr>
        <p:txBody>
          <a:bodyPr wrap="square" rtlCol="0">
            <a:spAutoFit/>
          </a:bodyPr>
          <a:lstStyle/>
          <a:p>
            <a:pPr algn="ctr"/>
            <a:r>
              <a:rPr lang="en-US" sz="1600" dirty="0">
                <a:solidFill>
                  <a:srgbClr val="C00000"/>
                </a:solidFill>
              </a:rPr>
              <a:t>int + some FP</a:t>
            </a:r>
          </a:p>
        </p:txBody>
      </p:sp>
      <p:sp>
        <p:nvSpPr>
          <p:cNvPr id="196" name="TextBox 195">
            <a:extLst>
              <a:ext uri="{FF2B5EF4-FFF2-40B4-BE49-F238E27FC236}">
                <a16:creationId xmlns:a16="http://schemas.microsoft.com/office/drawing/2014/main" id="{03598956-E12A-5546-83B1-B7B06CED7D8E}"/>
              </a:ext>
            </a:extLst>
          </p:cNvPr>
          <p:cNvSpPr txBox="1"/>
          <p:nvPr/>
        </p:nvSpPr>
        <p:spPr>
          <a:xfrm>
            <a:off x="6093467" y="5577037"/>
            <a:ext cx="1768270" cy="338554"/>
          </a:xfrm>
          <a:prstGeom prst="rect">
            <a:avLst/>
          </a:prstGeom>
          <a:noFill/>
          <a:ln w="19050">
            <a:noFill/>
          </a:ln>
        </p:spPr>
        <p:txBody>
          <a:bodyPr wrap="square" rtlCol="0">
            <a:spAutoFit/>
          </a:bodyPr>
          <a:lstStyle/>
          <a:p>
            <a:pPr algn="ctr"/>
            <a:r>
              <a:rPr lang="en-US" sz="1600" dirty="0">
                <a:solidFill>
                  <a:srgbClr val="C00000"/>
                </a:solidFill>
              </a:rPr>
              <a:t>FP + some int</a:t>
            </a:r>
          </a:p>
        </p:txBody>
      </p:sp>
      <p:grpSp>
        <p:nvGrpSpPr>
          <p:cNvPr id="128" name="Group 127">
            <a:extLst>
              <a:ext uri="{FF2B5EF4-FFF2-40B4-BE49-F238E27FC236}">
                <a16:creationId xmlns:a16="http://schemas.microsoft.com/office/drawing/2014/main" id="{C3E08F53-F370-DF49-B6C2-6C9E4F3C2B5D}"/>
              </a:ext>
            </a:extLst>
          </p:cNvPr>
          <p:cNvGrpSpPr/>
          <p:nvPr/>
        </p:nvGrpSpPr>
        <p:grpSpPr>
          <a:xfrm>
            <a:off x="6146119" y="3874609"/>
            <a:ext cx="1799303" cy="1403100"/>
            <a:chOff x="4240614" y="4264269"/>
            <a:chExt cx="1799303" cy="1403100"/>
          </a:xfrm>
        </p:grpSpPr>
        <p:pic>
          <p:nvPicPr>
            <p:cNvPr id="129" name="Picture 128" descr="A screenshot of a computer&#10;&#10;Description automatically generated with medium confidence">
              <a:extLst>
                <a:ext uri="{FF2B5EF4-FFF2-40B4-BE49-F238E27FC236}">
                  <a16:creationId xmlns:a16="http://schemas.microsoft.com/office/drawing/2014/main" id="{90C08077-4097-4F49-AEFE-4FC9AB180E3B}"/>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130" name="Rectangle 129">
              <a:extLst>
                <a:ext uri="{FF2B5EF4-FFF2-40B4-BE49-F238E27FC236}">
                  <a16:creationId xmlns:a16="http://schemas.microsoft.com/office/drawing/2014/main" id="{9A45F600-C36C-5B47-A0C1-1D1876F489E3}"/>
                </a:ext>
              </a:extLst>
            </p:cNvPr>
            <p:cNvSpPr/>
            <p:nvPr/>
          </p:nvSpPr>
          <p:spPr>
            <a:xfrm>
              <a:off x="4627706" y="4264269"/>
              <a:ext cx="714145"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AABF55FE-2C66-5A40-9B4D-EC49ED9C4956}"/>
              </a:ext>
            </a:extLst>
          </p:cNvPr>
          <p:cNvSpPr/>
          <p:nvPr/>
        </p:nvSpPr>
        <p:spPr>
          <a:xfrm>
            <a:off x="6149788" y="3056965"/>
            <a:ext cx="1766047" cy="815788"/>
          </a:xfrm>
          <a:custGeom>
            <a:avLst/>
            <a:gdLst>
              <a:gd name="connsiteX0" fmla="*/ 0 w 1766047"/>
              <a:gd name="connsiteY0" fmla="*/ 0 h 815788"/>
              <a:gd name="connsiteX1" fmla="*/ 1766047 w 1766047"/>
              <a:gd name="connsiteY1" fmla="*/ 0 h 815788"/>
              <a:gd name="connsiteX2" fmla="*/ 1084730 w 1766047"/>
              <a:gd name="connsiteY2" fmla="*/ 815788 h 815788"/>
              <a:gd name="connsiteX3" fmla="*/ 385483 w 1766047"/>
              <a:gd name="connsiteY3" fmla="*/ 815788 h 815788"/>
              <a:gd name="connsiteX4" fmla="*/ 0 w 1766047"/>
              <a:gd name="connsiteY4" fmla="*/ 0 h 81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047" h="815788">
                <a:moveTo>
                  <a:pt x="0" y="0"/>
                </a:moveTo>
                <a:lnTo>
                  <a:pt x="1766047" y="0"/>
                </a:lnTo>
                <a:lnTo>
                  <a:pt x="1084730" y="815788"/>
                </a:lnTo>
                <a:lnTo>
                  <a:pt x="385483" y="815788"/>
                </a:lnTo>
                <a:lnTo>
                  <a:pt x="0"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65B4C92A-1D7A-3142-86CE-3D4552BD8070}"/>
              </a:ext>
            </a:extLst>
          </p:cNvPr>
          <p:cNvSpPr/>
          <p:nvPr/>
        </p:nvSpPr>
        <p:spPr>
          <a:xfrm>
            <a:off x="6141317" y="1844144"/>
            <a:ext cx="1774240" cy="1212125"/>
          </a:xfrm>
          <a:prstGeom prst="rect">
            <a:avLst/>
          </a:pr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48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34</a:t>
            </a:fld>
            <a:endParaRPr lang="en-US"/>
          </a:p>
        </p:txBody>
      </p:sp>
      <p:grpSp>
        <p:nvGrpSpPr>
          <p:cNvPr id="16" name="Group 15">
            <a:extLst>
              <a:ext uri="{FF2B5EF4-FFF2-40B4-BE49-F238E27FC236}">
                <a16:creationId xmlns:a16="http://schemas.microsoft.com/office/drawing/2014/main" id="{4839A617-A6F4-A043-8F97-77F1BED0F65F}"/>
              </a:ext>
            </a:extLst>
          </p:cNvPr>
          <p:cNvGrpSpPr/>
          <p:nvPr/>
        </p:nvGrpSpPr>
        <p:grpSpPr>
          <a:xfrm>
            <a:off x="4519468" y="1947518"/>
            <a:ext cx="3395842" cy="452075"/>
            <a:chOff x="4193120" y="2445325"/>
            <a:chExt cx="3395842" cy="452075"/>
          </a:xfrm>
        </p:grpSpPr>
        <p:cxnSp>
          <p:nvCxnSpPr>
            <p:cNvPr id="23" name="Curved Connector 22">
              <a:extLst>
                <a:ext uri="{FF2B5EF4-FFF2-40B4-BE49-F238E27FC236}">
                  <a16:creationId xmlns:a16="http://schemas.microsoft.com/office/drawing/2014/main" id="{79176006-374F-C44E-85CA-365F65C67B90}"/>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2532F240-2109-0D4A-8518-11F038DD6DE5}"/>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7AC6E0C4-00CE-684E-B092-4F757E03B15B}"/>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BDC8A7C6-BB6E-A641-BFA1-1E3402D565BB}"/>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9964FEC3-1F55-A74B-85D3-AA49D550D06B}"/>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945134BE-704E-CA49-A3F6-3D10C3B1D09B}"/>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D6D5BC6C-9EF2-0B46-960E-3A23063FD30B}"/>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1F1C9577-8ABC-5E4F-A3EA-55532AA8BC06}"/>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B8C22598-C5D3-E443-8FC2-F85B158C0EF9}"/>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FDCF3D84-DB43-F641-8370-CBE13360A787}"/>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5C4B4DC-5F7B-1447-B5E0-DD331AB08C3A}"/>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C6872D9E-C5E4-674B-BD7B-5D48B867C6C4}"/>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F221519D-1C25-524C-82C6-1AE523A2AE41}"/>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0CCB6E42-BB05-7148-9502-24E57DB8E3B6}"/>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7700C919-1C1A-F846-9851-AF48459F77B8}"/>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D264B999-743F-454B-8F56-8E205C735C81}"/>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0195BE41-0ECC-CB41-B1CB-23E37E9F620F}"/>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C3B6A0D9-0267-DF47-ABC7-04B011360745}"/>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72CCD07A-A6C4-7347-B9DF-B58785F5DDBB}"/>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516BFDDC-2FAF-9341-8EC9-AD3CA6C44F21}"/>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0B4DD45C-95F1-2644-AD7C-8D2AEC0698AC}"/>
                </a:ext>
              </a:extLst>
            </p:cNvPr>
            <p:cNvCxnSpPr>
              <a:cxnSpLocks/>
            </p:cNvCxnSpPr>
            <p:nvPr/>
          </p:nvCxnSpPr>
          <p:spPr>
            <a:xfrm rot="2640000">
              <a:off x="6242186"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830ED7A4-2C57-734C-AF8D-0AE609A3D768}"/>
                </a:ext>
              </a:extLst>
            </p:cNvPr>
            <p:cNvCxnSpPr>
              <a:cxnSpLocks/>
            </p:cNvCxnSpPr>
            <p:nvPr/>
          </p:nvCxnSpPr>
          <p:spPr>
            <a:xfrm rot="2640000">
              <a:off x="6345249"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B24F340A-7051-7F42-80B5-CE756575E199}"/>
                </a:ext>
              </a:extLst>
            </p:cNvPr>
            <p:cNvCxnSpPr>
              <a:cxnSpLocks/>
            </p:cNvCxnSpPr>
            <p:nvPr/>
          </p:nvCxnSpPr>
          <p:spPr>
            <a:xfrm rot="2640000">
              <a:off x="6446853"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33A37B35-8797-8948-BAE8-4297DA5699EF}"/>
                </a:ext>
              </a:extLst>
            </p:cNvPr>
            <p:cNvCxnSpPr>
              <a:cxnSpLocks/>
            </p:cNvCxnSpPr>
            <p:nvPr/>
          </p:nvCxnSpPr>
          <p:spPr>
            <a:xfrm rot="2640000">
              <a:off x="6549917"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0ED8E8BA-8D98-2049-BF46-EE0D9D632D93}"/>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5DD1A89B-B2D2-6147-8A09-80FB616E6B13}"/>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E24CF03A-5B97-6C49-9013-158125AF611E}"/>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a:extLst>
                <a:ext uri="{FF2B5EF4-FFF2-40B4-BE49-F238E27FC236}">
                  <a16:creationId xmlns:a16="http://schemas.microsoft.com/office/drawing/2014/main" id="{C161CBA5-E52E-784F-8BE8-DF1B8C3D8F09}"/>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3F1ED2C1-60BF-504E-A3DB-58C0D268A88B}"/>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19B9BB36-19C7-2C48-B273-A0DC431ED52D}"/>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F8AA3292-74EC-4542-8487-1ACCD155468E}"/>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F85145EF-A6AD-4D4E-BB15-2BE2CC6E8AC5}"/>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88599D51-3DD7-8847-81B7-0A5D4B96EAE8}"/>
              </a:ext>
            </a:extLst>
          </p:cNvPr>
          <p:cNvGrpSpPr/>
          <p:nvPr/>
        </p:nvGrpSpPr>
        <p:grpSpPr>
          <a:xfrm>
            <a:off x="2854249" y="1373902"/>
            <a:ext cx="3395842" cy="452075"/>
            <a:chOff x="5881515" y="4022108"/>
            <a:chExt cx="3395842" cy="452075"/>
          </a:xfrm>
        </p:grpSpPr>
        <p:cxnSp>
          <p:nvCxnSpPr>
            <p:cNvPr id="58" name="Curved Connector 57">
              <a:extLst>
                <a:ext uri="{FF2B5EF4-FFF2-40B4-BE49-F238E27FC236}">
                  <a16:creationId xmlns:a16="http://schemas.microsoft.com/office/drawing/2014/main" id="{F61EBFD9-B86C-634D-853E-39B497E41E33}"/>
                </a:ext>
              </a:extLst>
            </p:cNvPr>
            <p:cNvCxnSpPr>
              <a:cxnSpLocks/>
            </p:cNvCxnSpPr>
            <p:nvPr/>
          </p:nvCxnSpPr>
          <p:spPr>
            <a:xfrm rot="2640000">
              <a:off x="5881515"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14803206-8F2F-4C4E-B983-5A5340C3445F}"/>
                </a:ext>
              </a:extLst>
            </p:cNvPr>
            <p:cNvCxnSpPr>
              <a:cxnSpLocks/>
            </p:cNvCxnSpPr>
            <p:nvPr/>
          </p:nvCxnSpPr>
          <p:spPr>
            <a:xfrm rot="2640000">
              <a:off x="5981283"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CD7FC1D7-49B5-4941-A726-9977978D8B7B}"/>
                </a:ext>
              </a:extLst>
            </p:cNvPr>
            <p:cNvCxnSpPr>
              <a:cxnSpLocks/>
            </p:cNvCxnSpPr>
            <p:nvPr/>
          </p:nvCxnSpPr>
          <p:spPr>
            <a:xfrm rot="2640000">
              <a:off x="6082888"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5400EBCC-F338-D14B-B74C-6409A6F05E48}"/>
                </a:ext>
              </a:extLst>
            </p:cNvPr>
            <p:cNvCxnSpPr>
              <a:cxnSpLocks/>
            </p:cNvCxnSpPr>
            <p:nvPr/>
          </p:nvCxnSpPr>
          <p:spPr>
            <a:xfrm rot="2640000">
              <a:off x="6185951"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658FD4C0-2362-AA45-A88F-90EB7EB1314B}"/>
                </a:ext>
              </a:extLst>
            </p:cNvPr>
            <p:cNvCxnSpPr>
              <a:cxnSpLocks/>
            </p:cNvCxnSpPr>
            <p:nvPr/>
          </p:nvCxnSpPr>
          <p:spPr>
            <a:xfrm rot="2640000">
              <a:off x="6289013"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E16DA1FB-78A8-6041-A149-539D1FB08A92}"/>
                </a:ext>
              </a:extLst>
            </p:cNvPr>
            <p:cNvCxnSpPr>
              <a:cxnSpLocks/>
            </p:cNvCxnSpPr>
            <p:nvPr/>
          </p:nvCxnSpPr>
          <p:spPr>
            <a:xfrm rot="2640000">
              <a:off x="6392076"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13151245-4002-4442-A0EB-2E8B4C05A76E}"/>
                </a:ext>
              </a:extLst>
            </p:cNvPr>
            <p:cNvCxnSpPr>
              <a:cxnSpLocks/>
            </p:cNvCxnSpPr>
            <p:nvPr/>
          </p:nvCxnSpPr>
          <p:spPr>
            <a:xfrm rot="2640000">
              <a:off x="6493680"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533E3584-7353-DD46-999C-F76B0BA8E683}"/>
                </a:ext>
              </a:extLst>
            </p:cNvPr>
            <p:cNvCxnSpPr>
              <a:cxnSpLocks/>
            </p:cNvCxnSpPr>
            <p:nvPr/>
          </p:nvCxnSpPr>
          <p:spPr>
            <a:xfrm rot="2640000">
              <a:off x="6596744"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0665BF10-63A1-2D4F-AC22-3D59594D99C1}"/>
                </a:ext>
              </a:extLst>
            </p:cNvPr>
            <p:cNvCxnSpPr>
              <a:cxnSpLocks/>
            </p:cNvCxnSpPr>
            <p:nvPr/>
          </p:nvCxnSpPr>
          <p:spPr>
            <a:xfrm rot="2640000">
              <a:off x="6700402"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6F7DF4CC-C849-0D40-8866-B2794B078BFB}"/>
                </a:ext>
              </a:extLst>
            </p:cNvPr>
            <p:cNvCxnSpPr>
              <a:cxnSpLocks/>
            </p:cNvCxnSpPr>
            <p:nvPr/>
          </p:nvCxnSpPr>
          <p:spPr>
            <a:xfrm rot="2640000">
              <a:off x="6805293"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A69255B8-A90F-2842-9745-29ECDFFED489}"/>
                </a:ext>
              </a:extLst>
            </p:cNvPr>
            <p:cNvCxnSpPr>
              <a:cxnSpLocks/>
            </p:cNvCxnSpPr>
            <p:nvPr/>
          </p:nvCxnSpPr>
          <p:spPr>
            <a:xfrm rot="2640000">
              <a:off x="6908356"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urved Connector 68">
              <a:extLst>
                <a:ext uri="{FF2B5EF4-FFF2-40B4-BE49-F238E27FC236}">
                  <a16:creationId xmlns:a16="http://schemas.microsoft.com/office/drawing/2014/main" id="{059BD897-9AA7-D04B-8EB5-0CEC00C513B2}"/>
                </a:ext>
              </a:extLst>
            </p:cNvPr>
            <p:cNvCxnSpPr>
              <a:cxnSpLocks/>
            </p:cNvCxnSpPr>
            <p:nvPr/>
          </p:nvCxnSpPr>
          <p:spPr>
            <a:xfrm rot="2640000">
              <a:off x="7011420"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urved Connector 69">
              <a:extLst>
                <a:ext uri="{FF2B5EF4-FFF2-40B4-BE49-F238E27FC236}">
                  <a16:creationId xmlns:a16="http://schemas.microsoft.com/office/drawing/2014/main" id="{E88288F0-7226-9049-9962-0F9B1DAD25C0}"/>
                </a:ext>
              </a:extLst>
            </p:cNvPr>
            <p:cNvCxnSpPr>
              <a:cxnSpLocks/>
            </p:cNvCxnSpPr>
            <p:nvPr/>
          </p:nvCxnSpPr>
          <p:spPr>
            <a:xfrm rot="2640000">
              <a:off x="7114484"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a:extLst>
                <a:ext uri="{FF2B5EF4-FFF2-40B4-BE49-F238E27FC236}">
                  <a16:creationId xmlns:a16="http://schemas.microsoft.com/office/drawing/2014/main" id="{B861DFE6-37B3-D941-977D-19D6697ADF92}"/>
                </a:ext>
              </a:extLst>
            </p:cNvPr>
            <p:cNvCxnSpPr>
              <a:cxnSpLocks/>
            </p:cNvCxnSpPr>
            <p:nvPr/>
          </p:nvCxnSpPr>
          <p:spPr>
            <a:xfrm rot="2640000">
              <a:off x="7219374"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B2CF9F3E-64BD-9A47-ADA2-557A4A4DAB2D}"/>
                </a:ext>
              </a:extLst>
            </p:cNvPr>
            <p:cNvCxnSpPr>
              <a:cxnSpLocks/>
            </p:cNvCxnSpPr>
            <p:nvPr/>
          </p:nvCxnSpPr>
          <p:spPr>
            <a:xfrm rot="2640000">
              <a:off x="7319149"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a:extLst>
                <a:ext uri="{FF2B5EF4-FFF2-40B4-BE49-F238E27FC236}">
                  <a16:creationId xmlns:a16="http://schemas.microsoft.com/office/drawing/2014/main" id="{9DAB9FDA-792C-8540-8594-167958A8BD08}"/>
                </a:ext>
              </a:extLst>
            </p:cNvPr>
            <p:cNvCxnSpPr>
              <a:cxnSpLocks/>
            </p:cNvCxnSpPr>
            <p:nvPr/>
          </p:nvCxnSpPr>
          <p:spPr>
            <a:xfrm rot="2640000">
              <a:off x="7422215" y="4026127"/>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a:extLst>
                <a:ext uri="{FF2B5EF4-FFF2-40B4-BE49-F238E27FC236}">
                  <a16:creationId xmlns:a16="http://schemas.microsoft.com/office/drawing/2014/main" id="{815BCFD4-B495-E844-BE39-1C6A2BF301AC}"/>
                </a:ext>
              </a:extLst>
            </p:cNvPr>
            <p:cNvCxnSpPr>
              <a:cxnSpLocks/>
            </p:cNvCxnSpPr>
            <p:nvPr/>
          </p:nvCxnSpPr>
          <p:spPr>
            <a:xfrm rot="2640000">
              <a:off x="7523083"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CD7B9EA2-1A95-3E45-8316-F1CFE0B99DC9}"/>
                </a:ext>
              </a:extLst>
            </p:cNvPr>
            <p:cNvCxnSpPr>
              <a:cxnSpLocks/>
            </p:cNvCxnSpPr>
            <p:nvPr/>
          </p:nvCxnSpPr>
          <p:spPr>
            <a:xfrm rot="2640000">
              <a:off x="7622851"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876D5F0F-6445-984A-A34F-15F6DE500E7A}"/>
                </a:ext>
              </a:extLst>
            </p:cNvPr>
            <p:cNvCxnSpPr>
              <a:cxnSpLocks/>
            </p:cNvCxnSpPr>
            <p:nvPr/>
          </p:nvCxnSpPr>
          <p:spPr>
            <a:xfrm rot="2640000">
              <a:off x="7724456"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7" name="Curved Connector 76">
              <a:extLst>
                <a:ext uri="{FF2B5EF4-FFF2-40B4-BE49-F238E27FC236}">
                  <a16:creationId xmlns:a16="http://schemas.microsoft.com/office/drawing/2014/main" id="{0B2F9797-9B0C-D546-89BF-9DE6298AE1F4}"/>
                </a:ext>
              </a:extLst>
            </p:cNvPr>
            <p:cNvCxnSpPr>
              <a:cxnSpLocks/>
            </p:cNvCxnSpPr>
            <p:nvPr/>
          </p:nvCxnSpPr>
          <p:spPr>
            <a:xfrm rot="2640000">
              <a:off x="7827519"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03C36A9F-4574-BB42-B1CD-66EDF15832AA}"/>
                </a:ext>
              </a:extLst>
            </p:cNvPr>
            <p:cNvCxnSpPr>
              <a:cxnSpLocks/>
            </p:cNvCxnSpPr>
            <p:nvPr/>
          </p:nvCxnSpPr>
          <p:spPr>
            <a:xfrm rot="2640000">
              <a:off x="7930581"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a:extLst>
                <a:ext uri="{FF2B5EF4-FFF2-40B4-BE49-F238E27FC236}">
                  <a16:creationId xmlns:a16="http://schemas.microsoft.com/office/drawing/2014/main" id="{D7F40A52-3A18-3A40-86DB-2BAFCAB95614}"/>
                </a:ext>
              </a:extLst>
            </p:cNvPr>
            <p:cNvCxnSpPr>
              <a:cxnSpLocks/>
            </p:cNvCxnSpPr>
            <p:nvPr/>
          </p:nvCxnSpPr>
          <p:spPr>
            <a:xfrm rot="2640000">
              <a:off x="8033644"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54D92F5A-5295-2B45-90FD-CBF4318794E7}"/>
                </a:ext>
              </a:extLst>
            </p:cNvPr>
            <p:cNvCxnSpPr>
              <a:cxnSpLocks/>
            </p:cNvCxnSpPr>
            <p:nvPr/>
          </p:nvCxnSpPr>
          <p:spPr>
            <a:xfrm rot="2640000">
              <a:off x="8135248"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508CEFD3-949D-F64D-9003-700DA6737A37}"/>
                </a:ext>
              </a:extLst>
            </p:cNvPr>
            <p:cNvCxnSpPr>
              <a:cxnSpLocks/>
            </p:cNvCxnSpPr>
            <p:nvPr/>
          </p:nvCxnSpPr>
          <p:spPr>
            <a:xfrm rot="2640000">
              <a:off x="8238312"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a:extLst>
                <a:ext uri="{FF2B5EF4-FFF2-40B4-BE49-F238E27FC236}">
                  <a16:creationId xmlns:a16="http://schemas.microsoft.com/office/drawing/2014/main" id="{862C1E31-4414-6047-B4B5-76FF6304DF0C}"/>
                </a:ext>
              </a:extLst>
            </p:cNvPr>
            <p:cNvCxnSpPr>
              <a:cxnSpLocks/>
            </p:cNvCxnSpPr>
            <p:nvPr/>
          </p:nvCxnSpPr>
          <p:spPr>
            <a:xfrm rot="2640000">
              <a:off x="8341970"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E5F4CC69-0F32-EF4B-97E6-6AC6CFD5C30F}"/>
                </a:ext>
              </a:extLst>
            </p:cNvPr>
            <p:cNvCxnSpPr>
              <a:cxnSpLocks/>
            </p:cNvCxnSpPr>
            <p:nvPr/>
          </p:nvCxnSpPr>
          <p:spPr>
            <a:xfrm rot="2640000">
              <a:off x="8446861"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A59DA895-F4E3-6942-812E-A41E0BD6494A}"/>
                </a:ext>
              </a:extLst>
            </p:cNvPr>
            <p:cNvCxnSpPr>
              <a:cxnSpLocks/>
            </p:cNvCxnSpPr>
            <p:nvPr/>
          </p:nvCxnSpPr>
          <p:spPr>
            <a:xfrm rot="2640000">
              <a:off x="8549924"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629EBD09-1443-FC48-B1CF-0A716C316F76}"/>
                </a:ext>
              </a:extLst>
            </p:cNvPr>
            <p:cNvCxnSpPr>
              <a:cxnSpLocks/>
            </p:cNvCxnSpPr>
            <p:nvPr/>
          </p:nvCxnSpPr>
          <p:spPr>
            <a:xfrm rot="2640000">
              <a:off x="8652988"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AEB58DEF-33B6-1F47-BA60-41FDD57BE29D}"/>
                </a:ext>
              </a:extLst>
            </p:cNvPr>
            <p:cNvCxnSpPr>
              <a:cxnSpLocks/>
            </p:cNvCxnSpPr>
            <p:nvPr/>
          </p:nvCxnSpPr>
          <p:spPr>
            <a:xfrm rot="2640000">
              <a:off x="875605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a:extLst>
                <a:ext uri="{FF2B5EF4-FFF2-40B4-BE49-F238E27FC236}">
                  <a16:creationId xmlns:a16="http://schemas.microsoft.com/office/drawing/2014/main" id="{212FB6D6-F5FA-8648-8609-5420AF56F143}"/>
                </a:ext>
              </a:extLst>
            </p:cNvPr>
            <p:cNvCxnSpPr>
              <a:cxnSpLocks/>
            </p:cNvCxnSpPr>
            <p:nvPr/>
          </p:nvCxnSpPr>
          <p:spPr>
            <a:xfrm rot="2640000">
              <a:off x="886094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a:extLst>
                <a:ext uri="{FF2B5EF4-FFF2-40B4-BE49-F238E27FC236}">
                  <a16:creationId xmlns:a16="http://schemas.microsoft.com/office/drawing/2014/main" id="{8382D6AA-B986-E142-9392-F34EC5286449}"/>
                </a:ext>
              </a:extLst>
            </p:cNvPr>
            <p:cNvCxnSpPr>
              <a:cxnSpLocks/>
            </p:cNvCxnSpPr>
            <p:nvPr/>
          </p:nvCxnSpPr>
          <p:spPr>
            <a:xfrm rot="2640000">
              <a:off x="8960717"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a:extLst>
                <a:ext uri="{FF2B5EF4-FFF2-40B4-BE49-F238E27FC236}">
                  <a16:creationId xmlns:a16="http://schemas.microsoft.com/office/drawing/2014/main" id="{141F0BEB-CC58-7040-997C-5EF71BC597FE}"/>
                </a:ext>
              </a:extLst>
            </p:cNvPr>
            <p:cNvCxnSpPr>
              <a:cxnSpLocks/>
            </p:cNvCxnSpPr>
            <p:nvPr/>
          </p:nvCxnSpPr>
          <p:spPr>
            <a:xfrm rot="2640000">
              <a:off x="9063783" y="4026127"/>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F0241B-4801-E247-A29B-C45F1073D8CC}"/>
              </a:ext>
            </a:extLst>
          </p:cNvPr>
          <p:cNvGrpSpPr/>
          <p:nvPr/>
        </p:nvGrpSpPr>
        <p:grpSpPr>
          <a:xfrm>
            <a:off x="6154077" y="2413733"/>
            <a:ext cx="4775919" cy="566601"/>
            <a:chOff x="5881515" y="3907582"/>
            <a:chExt cx="4775919" cy="566601"/>
          </a:xfrm>
        </p:grpSpPr>
        <p:grpSp>
          <p:nvGrpSpPr>
            <p:cNvPr id="92" name="Group 91">
              <a:extLst>
                <a:ext uri="{FF2B5EF4-FFF2-40B4-BE49-F238E27FC236}">
                  <a16:creationId xmlns:a16="http://schemas.microsoft.com/office/drawing/2014/main" id="{C43823CE-96EA-5344-93BD-78D1FCAA9808}"/>
                </a:ext>
              </a:extLst>
            </p:cNvPr>
            <p:cNvGrpSpPr/>
            <p:nvPr/>
          </p:nvGrpSpPr>
          <p:grpSpPr>
            <a:xfrm>
              <a:off x="5881515" y="4022108"/>
              <a:ext cx="3395842" cy="452075"/>
              <a:chOff x="5881515" y="4022108"/>
              <a:chExt cx="3395842" cy="452075"/>
            </a:xfrm>
          </p:grpSpPr>
          <p:cxnSp>
            <p:nvCxnSpPr>
              <p:cNvPr id="94" name="Curved Connector 93">
                <a:extLst>
                  <a:ext uri="{FF2B5EF4-FFF2-40B4-BE49-F238E27FC236}">
                    <a16:creationId xmlns:a16="http://schemas.microsoft.com/office/drawing/2014/main" id="{2FE87F45-FF6E-274A-A3D7-513106D0BBA5}"/>
                  </a:ext>
                </a:extLst>
              </p:cNvPr>
              <p:cNvCxnSpPr>
                <a:cxnSpLocks/>
              </p:cNvCxnSpPr>
              <p:nvPr/>
            </p:nvCxnSpPr>
            <p:spPr>
              <a:xfrm rot="2640000">
                <a:off x="5881515"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urved Connector 94">
                <a:extLst>
                  <a:ext uri="{FF2B5EF4-FFF2-40B4-BE49-F238E27FC236}">
                    <a16:creationId xmlns:a16="http://schemas.microsoft.com/office/drawing/2014/main" id="{40CD5475-C289-0C4E-ADE0-5A92D7569FB1}"/>
                  </a:ext>
                </a:extLst>
              </p:cNvPr>
              <p:cNvCxnSpPr>
                <a:cxnSpLocks/>
              </p:cNvCxnSpPr>
              <p:nvPr/>
            </p:nvCxnSpPr>
            <p:spPr>
              <a:xfrm rot="2640000">
                <a:off x="5981283"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urved Connector 95">
                <a:extLst>
                  <a:ext uri="{FF2B5EF4-FFF2-40B4-BE49-F238E27FC236}">
                    <a16:creationId xmlns:a16="http://schemas.microsoft.com/office/drawing/2014/main" id="{563DD62B-A389-634E-B023-0CB13AC40940}"/>
                  </a:ext>
                </a:extLst>
              </p:cNvPr>
              <p:cNvCxnSpPr>
                <a:cxnSpLocks/>
              </p:cNvCxnSpPr>
              <p:nvPr/>
            </p:nvCxnSpPr>
            <p:spPr>
              <a:xfrm rot="2640000">
                <a:off x="6082888"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urved Connector 96">
                <a:extLst>
                  <a:ext uri="{FF2B5EF4-FFF2-40B4-BE49-F238E27FC236}">
                    <a16:creationId xmlns:a16="http://schemas.microsoft.com/office/drawing/2014/main" id="{420CB413-4D71-D047-BFCD-BC2DC5FD9AEB}"/>
                  </a:ext>
                </a:extLst>
              </p:cNvPr>
              <p:cNvCxnSpPr>
                <a:cxnSpLocks/>
              </p:cNvCxnSpPr>
              <p:nvPr/>
            </p:nvCxnSpPr>
            <p:spPr>
              <a:xfrm rot="2640000">
                <a:off x="6185951"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urved Connector 97">
                <a:extLst>
                  <a:ext uri="{FF2B5EF4-FFF2-40B4-BE49-F238E27FC236}">
                    <a16:creationId xmlns:a16="http://schemas.microsoft.com/office/drawing/2014/main" id="{BE18C9C7-6F74-9141-A6EB-06DBCB15BE10}"/>
                  </a:ext>
                </a:extLst>
              </p:cNvPr>
              <p:cNvCxnSpPr>
                <a:cxnSpLocks/>
              </p:cNvCxnSpPr>
              <p:nvPr/>
            </p:nvCxnSpPr>
            <p:spPr>
              <a:xfrm rot="2640000">
                <a:off x="6289013"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urved Connector 98">
                <a:extLst>
                  <a:ext uri="{FF2B5EF4-FFF2-40B4-BE49-F238E27FC236}">
                    <a16:creationId xmlns:a16="http://schemas.microsoft.com/office/drawing/2014/main" id="{E012443E-5577-4941-AEFC-D31D6F4C2DC4}"/>
                  </a:ext>
                </a:extLst>
              </p:cNvPr>
              <p:cNvCxnSpPr>
                <a:cxnSpLocks/>
              </p:cNvCxnSpPr>
              <p:nvPr/>
            </p:nvCxnSpPr>
            <p:spPr>
              <a:xfrm rot="2640000">
                <a:off x="6392076"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urved Connector 99">
                <a:extLst>
                  <a:ext uri="{FF2B5EF4-FFF2-40B4-BE49-F238E27FC236}">
                    <a16:creationId xmlns:a16="http://schemas.microsoft.com/office/drawing/2014/main" id="{5EB7B1C2-77A9-8C43-9DD8-2D050DF92F67}"/>
                  </a:ext>
                </a:extLst>
              </p:cNvPr>
              <p:cNvCxnSpPr>
                <a:cxnSpLocks/>
              </p:cNvCxnSpPr>
              <p:nvPr/>
            </p:nvCxnSpPr>
            <p:spPr>
              <a:xfrm rot="2640000">
                <a:off x="6493680"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urved Connector 100">
                <a:extLst>
                  <a:ext uri="{FF2B5EF4-FFF2-40B4-BE49-F238E27FC236}">
                    <a16:creationId xmlns:a16="http://schemas.microsoft.com/office/drawing/2014/main" id="{63ABD1E1-3A7A-CD41-8D19-893BAB998131}"/>
                  </a:ext>
                </a:extLst>
              </p:cNvPr>
              <p:cNvCxnSpPr>
                <a:cxnSpLocks/>
              </p:cNvCxnSpPr>
              <p:nvPr/>
            </p:nvCxnSpPr>
            <p:spPr>
              <a:xfrm rot="2640000">
                <a:off x="6596744"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urved Connector 101">
                <a:extLst>
                  <a:ext uri="{FF2B5EF4-FFF2-40B4-BE49-F238E27FC236}">
                    <a16:creationId xmlns:a16="http://schemas.microsoft.com/office/drawing/2014/main" id="{A173B439-5145-6743-9299-63456156ECA3}"/>
                  </a:ext>
                </a:extLst>
              </p:cNvPr>
              <p:cNvCxnSpPr>
                <a:cxnSpLocks/>
              </p:cNvCxnSpPr>
              <p:nvPr/>
            </p:nvCxnSpPr>
            <p:spPr>
              <a:xfrm rot="2640000">
                <a:off x="6700402"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urved Connector 102">
                <a:extLst>
                  <a:ext uri="{FF2B5EF4-FFF2-40B4-BE49-F238E27FC236}">
                    <a16:creationId xmlns:a16="http://schemas.microsoft.com/office/drawing/2014/main" id="{2D46D61B-4E9C-6145-A01B-C6409258CA50}"/>
                  </a:ext>
                </a:extLst>
              </p:cNvPr>
              <p:cNvCxnSpPr>
                <a:cxnSpLocks/>
              </p:cNvCxnSpPr>
              <p:nvPr/>
            </p:nvCxnSpPr>
            <p:spPr>
              <a:xfrm rot="2640000">
                <a:off x="6805293"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E3BEB896-7039-614A-9AF1-253DC6633727}"/>
                  </a:ext>
                </a:extLst>
              </p:cNvPr>
              <p:cNvCxnSpPr>
                <a:cxnSpLocks/>
              </p:cNvCxnSpPr>
              <p:nvPr/>
            </p:nvCxnSpPr>
            <p:spPr>
              <a:xfrm rot="2640000">
                <a:off x="6908356"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urved Connector 104">
                <a:extLst>
                  <a:ext uri="{FF2B5EF4-FFF2-40B4-BE49-F238E27FC236}">
                    <a16:creationId xmlns:a16="http://schemas.microsoft.com/office/drawing/2014/main" id="{27F6BE45-9C38-CF42-B695-8E35FDE897FB}"/>
                  </a:ext>
                </a:extLst>
              </p:cNvPr>
              <p:cNvCxnSpPr>
                <a:cxnSpLocks/>
              </p:cNvCxnSpPr>
              <p:nvPr/>
            </p:nvCxnSpPr>
            <p:spPr>
              <a:xfrm rot="2640000">
                <a:off x="7011420"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urved Connector 105">
                <a:extLst>
                  <a:ext uri="{FF2B5EF4-FFF2-40B4-BE49-F238E27FC236}">
                    <a16:creationId xmlns:a16="http://schemas.microsoft.com/office/drawing/2014/main" id="{9344E711-7D3E-064C-A3A1-A48DBDC6E583}"/>
                  </a:ext>
                </a:extLst>
              </p:cNvPr>
              <p:cNvCxnSpPr>
                <a:cxnSpLocks/>
              </p:cNvCxnSpPr>
              <p:nvPr/>
            </p:nvCxnSpPr>
            <p:spPr>
              <a:xfrm rot="2640000">
                <a:off x="7114484"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urved Connector 106">
                <a:extLst>
                  <a:ext uri="{FF2B5EF4-FFF2-40B4-BE49-F238E27FC236}">
                    <a16:creationId xmlns:a16="http://schemas.microsoft.com/office/drawing/2014/main" id="{514E65C6-A16F-6E4F-BBFB-0A4C40979E70}"/>
                  </a:ext>
                </a:extLst>
              </p:cNvPr>
              <p:cNvCxnSpPr>
                <a:cxnSpLocks/>
              </p:cNvCxnSpPr>
              <p:nvPr/>
            </p:nvCxnSpPr>
            <p:spPr>
              <a:xfrm rot="2640000">
                <a:off x="7219374"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urved Connector 107">
                <a:extLst>
                  <a:ext uri="{FF2B5EF4-FFF2-40B4-BE49-F238E27FC236}">
                    <a16:creationId xmlns:a16="http://schemas.microsoft.com/office/drawing/2014/main" id="{410A6489-2542-144F-BE01-76DE105788AF}"/>
                  </a:ext>
                </a:extLst>
              </p:cNvPr>
              <p:cNvCxnSpPr>
                <a:cxnSpLocks/>
              </p:cNvCxnSpPr>
              <p:nvPr/>
            </p:nvCxnSpPr>
            <p:spPr>
              <a:xfrm rot="2640000">
                <a:off x="7319149"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urved Connector 108">
                <a:extLst>
                  <a:ext uri="{FF2B5EF4-FFF2-40B4-BE49-F238E27FC236}">
                    <a16:creationId xmlns:a16="http://schemas.microsoft.com/office/drawing/2014/main" id="{97EBD891-13C6-4343-B4A5-504D559CBFAF}"/>
                  </a:ext>
                </a:extLst>
              </p:cNvPr>
              <p:cNvCxnSpPr>
                <a:cxnSpLocks/>
              </p:cNvCxnSpPr>
              <p:nvPr/>
            </p:nvCxnSpPr>
            <p:spPr>
              <a:xfrm rot="2640000">
                <a:off x="7422215" y="4026127"/>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urved Connector 109">
                <a:extLst>
                  <a:ext uri="{FF2B5EF4-FFF2-40B4-BE49-F238E27FC236}">
                    <a16:creationId xmlns:a16="http://schemas.microsoft.com/office/drawing/2014/main" id="{C3499E3B-3D39-9647-9025-7B5ECD60494F}"/>
                  </a:ext>
                </a:extLst>
              </p:cNvPr>
              <p:cNvCxnSpPr>
                <a:cxnSpLocks/>
              </p:cNvCxnSpPr>
              <p:nvPr/>
            </p:nvCxnSpPr>
            <p:spPr>
              <a:xfrm rot="2640000">
                <a:off x="7523083"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1" name="Curved Connector 110">
                <a:extLst>
                  <a:ext uri="{FF2B5EF4-FFF2-40B4-BE49-F238E27FC236}">
                    <a16:creationId xmlns:a16="http://schemas.microsoft.com/office/drawing/2014/main" id="{6F329BCD-922C-4744-AD2E-4E40EDF94155}"/>
                  </a:ext>
                </a:extLst>
              </p:cNvPr>
              <p:cNvCxnSpPr>
                <a:cxnSpLocks/>
              </p:cNvCxnSpPr>
              <p:nvPr/>
            </p:nvCxnSpPr>
            <p:spPr>
              <a:xfrm rot="2640000">
                <a:off x="7622851"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2" name="Curved Connector 111">
                <a:extLst>
                  <a:ext uri="{FF2B5EF4-FFF2-40B4-BE49-F238E27FC236}">
                    <a16:creationId xmlns:a16="http://schemas.microsoft.com/office/drawing/2014/main" id="{02245E50-15EF-2843-ACA2-8E83EE942597}"/>
                  </a:ext>
                </a:extLst>
              </p:cNvPr>
              <p:cNvCxnSpPr>
                <a:cxnSpLocks/>
              </p:cNvCxnSpPr>
              <p:nvPr/>
            </p:nvCxnSpPr>
            <p:spPr>
              <a:xfrm rot="2640000">
                <a:off x="7724456"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3" name="Curved Connector 112">
                <a:extLst>
                  <a:ext uri="{FF2B5EF4-FFF2-40B4-BE49-F238E27FC236}">
                    <a16:creationId xmlns:a16="http://schemas.microsoft.com/office/drawing/2014/main" id="{4F611A13-C0B8-834C-9729-FE61094877AB}"/>
                  </a:ext>
                </a:extLst>
              </p:cNvPr>
              <p:cNvCxnSpPr>
                <a:cxnSpLocks/>
              </p:cNvCxnSpPr>
              <p:nvPr/>
            </p:nvCxnSpPr>
            <p:spPr>
              <a:xfrm rot="2640000">
                <a:off x="7827519"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64736025-610A-734E-B101-3609532646EE}"/>
                  </a:ext>
                </a:extLst>
              </p:cNvPr>
              <p:cNvCxnSpPr>
                <a:cxnSpLocks/>
              </p:cNvCxnSpPr>
              <p:nvPr/>
            </p:nvCxnSpPr>
            <p:spPr>
              <a:xfrm rot="2640000">
                <a:off x="7930581"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5" name="Curved Connector 114">
                <a:extLst>
                  <a:ext uri="{FF2B5EF4-FFF2-40B4-BE49-F238E27FC236}">
                    <a16:creationId xmlns:a16="http://schemas.microsoft.com/office/drawing/2014/main" id="{BC8FCC26-310C-2043-ACA0-D03CDD2C293C}"/>
                  </a:ext>
                </a:extLst>
              </p:cNvPr>
              <p:cNvCxnSpPr>
                <a:cxnSpLocks/>
              </p:cNvCxnSpPr>
              <p:nvPr/>
            </p:nvCxnSpPr>
            <p:spPr>
              <a:xfrm rot="2640000">
                <a:off x="8033644"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6" name="Curved Connector 115">
                <a:extLst>
                  <a:ext uri="{FF2B5EF4-FFF2-40B4-BE49-F238E27FC236}">
                    <a16:creationId xmlns:a16="http://schemas.microsoft.com/office/drawing/2014/main" id="{750F010D-7B6B-AB4A-A933-60881138DC55}"/>
                  </a:ext>
                </a:extLst>
              </p:cNvPr>
              <p:cNvCxnSpPr>
                <a:cxnSpLocks/>
              </p:cNvCxnSpPr>
              <p:nvPr/>
            </p:nvCxnSpPr>
            <p:spPr>
              <a:xfrm rot="2640000">
                <a:off x="8135248"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7" name="Curved Connector 116">
                <a:extLst>
                  <a:ext uri="{FF2B5EF4-FFF2-40B4-BE49-F238E27FC236}">
                    <a16:creationId xmlns:a16="http://schemas.microsoft.com/office/drawing/2014/main" id="{892E1DCB-A8A6-2846-AC6A-6FC304863DEA}"/>
                  </a:ext>
                </a:extLst>
              </p:cNvPr>
              <p:cNvCxnSpPr>
                <a:cxnSpLocks/>
              </p:cNvCxnSpPr>
              <p:nvPr/>
            </p:nvCxnSpPr>
            <p:spPr>
              <a:xfrm rot="2640000">
                <a:off x="8238312"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8" name="Curved Connector 117">
                <a:extLst>
                  <a:ext uri="{FF2B5EF4-FFF2-40B4-BE49-F238E27FC236}">
                    <a16:creationId xmlns:a16="http://schemas.microsoft.com/office/drawing/2014/main" id="{94EDE0F6-5918-8142-9054-A4B76AE28B42}"/>
                  </a:ext>
                </a:extLst>
              </p:cNvPr>
              <p:cNvCxnSpPr>
                <a:cxnSpLocks/>
              </p:cNvCxnSpPr>
              <p:nvPr/>
            </p:nvCxnSpPr>
            <p:spPr>
              <a:xfrm rot="2640000">
                <a:off x="8341970"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9" name="Curved Connector 118">
                <a:extLst>
                  <a:ext uri="{FF2B5EF4-FFF2-40B4-BE49-F238E27FC236}">
                    <a16:creationId xmlns:a16="http://schemas.microsoft.com/office/drawing/2014/main" id="{616FC0B9-D415-B746-A13D-81DDB9374FA2}"/>
                  </a:ext>
                </a:extLst>
              </p:cNvPr>
              <p:cNvCxnSpPr>
                <a:cxnSpLocks/>
              </p:cNvCxnSpPr>
              <p:nvPr/>
            </p:nvCxnSpPr>
            <p:spPr>
              <a:xfrm rot="2640000">
                <a:off x="8446861"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0" name="Curved Connector 119">
                <a:extLst>
                  <a:ext uri="{FF2B5EF4-FFF2-40B4-BE49-F238E27FC236}">
                    <a16:creationId xmlns:a16="http://schemas.microsoft.com/office/drawing/2014/main" id="{FC32C6D9-35E3-D84A-BE72-28B64FB6C8BC}"/>
                  </a:ext>
                </a:extLst>
              </p:cNvPr>
              <p:cNvCxnSpPr>
                <a:cxnSpLocks/>
              </p:cNvCxnSpPr>
              <p:nvPr/>
            </p:nvCxnSpPr>
            <p:spPr>
              <a:xfrm rot="2640000">
                <a:off x="8549924"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1" name="Curved Connector 120">
                <a:extLst>
                  <a:ext uri="{FF2B5EF4-FFF2-40B4-BE49-F238E27FC236}">
                    <a16:creationId xmlns:a16="http://schemas.microsoft.com/office/drawing/2014/main" id="{EF99085A-E845-B041-99F5-553C9BC4D7C7}"/>
                  </a:ext>
                </a:extLst>
              </p:cNvPr>
              <p:cNvCxnSpPr>
                <a:cxnSpLocks/>
              </p:cNvCxnSpPr>
              <p:nvPr/>
            </p:nvCxnSpPr>
            <p:spPr>
              <a:xfrm rot="2640000">
                <a:off x="8652988"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2" name="Curved Connector 121">
                <a:extLst>
                  <a:ext uri="{FF2B5EF4-FFF2-40B4-BE49-F238E27FC236}">
                    <a16:creationId xmlns:a16="http://schemas.microsoft.com/office/drawing/2014/main" id="{C576D3B1-F150-904F-8319-8B9D5B373CC1}"/>
                  </a:ext>
                </a:extLst>
              </p:cNvPr>
              <p:cNvCxnSpPr>
                <a:cxnSpLocks/>
              </p:cNvCxnSpPr>
              <p:nvPr/>
            </p:nvCxnSpPr>
            <p:spPr>
              <a:xfrm rot="2640000">
                <a:off x="875605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 name="Curved Connector 122">
                <a:extLst>
                  <a:ext uri="{FF2B5EF4-FFF2-40B4-BE49-F238E27FC236}">
                    <a16:creationId xmlns:a16="http://schemas.microsoft.com/office/drawing/2014/main" id="{998843F8-91FB-B14C-8F30-0A07252EA853}"/>
                  </a:ext>
                </a:extLst>
              </p:cNvPr>
              <p:cNvCxnSpPr>
                <a:cxnSpLocks/>
              </p:cNvCxnSpPr>
              <p:nvPr/>
            </p:nvCxnSpPr>
            <p:spPr>
              <a:xfrm rot="2640000">
                <a:off x="886094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Curved Connector 123">
                <a:extLst>
                  <a:ext uri="{FF2B5EF4-FFF2-40B4-BE49-F238E27FC236}">
                    <a16:creationId xmlns:a16="http://schemas.microsoft.com/office/drawing/2014/main" id="{958ECEA6-1453-8D4D-A672-7A96415F3203}"/>
                  </a:ext>
                </a:extLst>
              </p:cNvPr>
              <p:cNvCxnSpPr>
                <a:cxnSpLocks/>
              </p:cNvCxnSpPr>
              <p:nvPr/>
            </p:nvCxnSpPr>
            <p:spPr>
              <a:xfrm rot="2640000">
                <a:off x="8960717"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185816AE-BD45-B04A-87EA-9913A3EF736A}"/>
                  </a:ext>
                </a:extLst>
              </p:cNvPr>
              <p:cNvCxnSpPr>
                <a:cxnSpLocks/>
              </p:cNvCxnSpPr>
              <p:nvPr/>
            </p:nvCxnSpPr>
            <p:spPr>
              <a:xfrm rot="2640000">
                <a:off x="9063783" y="4026127"/>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610B62C5-1BC9-1F42-8985-507194632AF2}"/>
                </a:ext>
              </a:extLst>
            </p:cNvPr>
            <p:cNvSpPr txBox="1"/>
            <p:nvPr/>
          </p:nvSpPr>
          <p:spPr>
            <a:xfrm>
              <a:off x="9274992" y="3907582"/>
              <a:ext cx="1382442" cy="338554"/>
            </a:xfrm>
            <a:prstGeom prst="rect">
              <a:avLst/>
            </a:prstGeom>
            <a:noFill/>
            <a:ln w="19050">
              <a:noFill/>
            </a:ln>
          </p:spPr>
          <p:txBody>
            <a:bodyPr wrap="square" rtlCol="0">
              <a:spAutoFit/>
            </a:bodyPr>
            <a:lstStyle/>
            <a:p>
              <a:r>
                <a:rPr lang="en-US" sz="1600" dirty="0"/>
                <a:t>FP instruction</a:t>
              </a:r>
            </a:p>
          </p:txBody>
        </p:sp>
      </p:grpSp>
      <p:grpSp>
        <p:nvGrpSpPr>
          <p:cNvPr id="128" name="Group 127">
            <a:extLst>
              <a:ext uri="{FF2B5EF4-FFF2-40B4-BE49-F238E27FC236}">
                <a16:creationId xmlns:a16="http://schemas.microsoft.com/office/drawing/2014/main" id="{9C9CBD94-9B12-124E-B933-F1102341708E}"/>
              </a:ext>
            </a:extLst>
          </p:cNvPr>
          <p:cNvGrpSpPr/>
          <p:nvPr/>
        </p:nvGrpSpPr>
        <p:grpSpPr>
          <a:xfrm>
            <a:off x="7853724" y="2994474"/>
            <a:ext cx="4775919" cy="566601"/>
            <a:chOff x="4193120" y="2330799"/>
            <a:chExt cx="4775919" cy="566601"/>
          </a:xfrm>
        </p:grpSpPr>
        <p:cxnSp>
          <p:nvCxnSpPr>
            <p:cNvPr id="129" name="Curved Connector 128">
              <a:extLst>
                <a:ext uri="{FF2B5EF4-FFF2-40B4-BE49-F238E27FC236}">
                  <a16:creationId xmlns:a16="http://schemas.microsoft.com/office/drawing/2014/main" id="{9495356E-4B41-464C-9FCA-C23192470601}"/>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0" name="Curved Connector 129">
              <a:extLst>
                <a:ext uri="{FF2B5EF4-FFF2-40B4-BE49-F238E27FC236}">
                  <a16:creationId xmlns:a16="http://schemas.microsoft.com/office/drawing/2014/main" id="{FC89173D-FDCD-5340-967D-15FF708A7A78}"/>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1" name="Curved Connector 130">
              <a:extLst>
                <a:ext uri="{FF2B5EF4-FFF2-40B4-BE49-F238E27FC236}">
                  <a16:creationId xmlns:a16="http://schemas.microsoft.com/office/drawing/2014/main" id="{095C7BB5-6809-4045-A92B-37002617A5E7}"/>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2" name="Curved Connector 131">
              <a:extLst>
                <a:ext uri="{FF2B5EF4-FFF2-40B4-BE49-F238E27FC236}">
                  <a16:creationId xmlns:a16="http://schemas.microsoft.com/office/drawing/2014/main" id="{13432098-593B-2748-AD30-50980BC4EDED}"/>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3" name="Curved Connector 132">
              <a:extLst>
                <a:ext uri="{FF2B5EF4-FFF2-40B4-BE49-F238E27FC236}">
                  <a16:creationId xmlns:a16="http://schemas.microsoft.com/office/drawing/2014/main" id="{22F237BD-C340-AA42-B42B-7CF3D17B7B14}"/>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4" name="Curved Connector 133">
              <a:extLst>
                <a:ext uri="{FF2B5EF4-FFF2-40B4-BE49-F238E27FC236}">
                  <a16:creationId xmlns:a16="http://schemas.microsoft.com/office/drawing/2014/main" id="{72A6CD5B-7396-C345-9F97-9133D5ED80D4}"/>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5" name="Curved Connector 134">
              <a:extLst>
                <a:ext uri="{FF2B5EF4-FFF2-40B4-BE49-F238E27FC236}">
                  <a16:creationId xmlns:a16="http://schemas.microsoft.com/office/drawing/2014/main" id="{0EA0B71D-68DF-BD4D-9E51-07FA3822AEEE}"/>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098315E5-4CD4-074C-919F-49F33AF32C56}"/>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1" name="Curved Connector 140">
              <a:extLst>
                <a:ext uri="{FF2B5EF4-FFF2-40B4-BE49-F238E27FC236}">
                  <a16:creationId xmlns:a16="http://schemas.microsoft.com/office/drawing/2014/main" id="{F49D9161-5895-D24C-B17E-303760EAC354}"/>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725AE09F-1EBE-6046-8FC4-602FC42D112D}"/>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3" name="Curved Connector 142">
              <a:extLst>
                <a:ext uri="{FF2B5EF4-FFF2-40B4-BE49-F238E27FC236}">
                  <a16:creationId xmlns:a16="http://schemas.microsoft.com/office/drawing/2014/main" id="{C3C71BAD-D134-D645-9FB2-7A6A6CB954B0}"/>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4" name="Curved Connector 143">
              <a:extLst>
                <a:ext uri="{FF2B5EF4-FFF2-40B4-BE49-F238E27FC236}">
                  <a16:creationId xmlns:a16="http://schemas.microsoft.com/office/drawing/2014/main" id="{8E5C33BA-86F2-E448-997F-345789F2EDA7}"/>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5" name="Curved Connector 144">
              <a:extLst>
                <a:ext uri="{FF2B5EF4-FFF2-40B4-BE49-F238E27FC236}">
                  <a16:creationId xmlns:a16="http://schemas.microsoft.com/office/drawing/2014/main" id="{EF06244D-5406-1A46-AB57-6E6559F4B369}"/>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6" name="Curved Connector 145">
              <a:extLst>
                <a:ext uri="{FF2B5EF4-FFF2-40B4-BE49-F238E27FC236}">
                  <a16:creationId xmlns:a16="http://schemas.microsoft.com/office/drawing/2014/main" id="{4166A78A-AF95-B14E-9879-DBAEBB3D1852}"/>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7" name="Curved Connector 146">
              <a:extLst>
                <a:ext uri="{FF2B5EF4-FFF2-40B4-BE49-F238E27FC236}">
                  <a16:creationId xmlns:a16="http://schemas.microsoft.com/office/drawing/2014/main" id="{41F1B64B-C461-0E45-BC42-3099534C5E64}"/>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8" name="Curved Connector 147">
              <a:extLst>
                <a:ext uri="{FF2B5EF4-FFF2-40B4-BE49-F238E27FC236}">
                  <a16:creationId xmlns:a16="http://schemas.microsoft.com/office/drawing/2014/main" id="{B4A27C8F-19E7-8F4D-AAC3-210C4CDB34AC}"/>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9" name="Curved Connector 148">
              <a:extLst>
                <a:ext uri="{FF2B5EF4-FFF2-40B4-BE49-F238E27FC236}">
                  <a16:creationId xmlns:a16="http://schemas.microsoft.com/office/drawing/2014/main" id="{57A8D4D7-1D69-574C-BBDD-3DFA8CB740C3}"/>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0" name="Curved Connector 149">
              <a:extLst>
                <a:ext uri="{FF2B5EF4-FFF2-40B4-BE49-F238E27FC236}">
                  <a16:creationId xmlns:a16="http://schemas.microsoft.com/office/drawing/2014/main" id="{E07EE1DB-C10A-294B-B9A3-965267963E62}"/>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1" name="Curved Connector 150">
              <a:extLst>
                <a:ext uri="{FF2B5EF4-FFF2-40B4-BE49-F238E27FC236}">
                  <a16:creationId xmlns:a16="http://schemas.microsoft.com/office/drawing/2014/main" id="{613831B7-CC45-A645-B81C-8D1782485163}"/>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2" name="Curved Connector 151">
              <a:extLst>
                <a:ext uri="{FF2B5EF4-FFF2-40B4-BE49-F238E27FC236}">
                  <a16:creationId xmlns:a16="http://schemas.microsoft.com/office/drawing/2014/main" id="{D0B81211-F576-E14C-955D-64EFA182ADF0}"/>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3" name="Curved Connector 152">
              <a:extLst>
                <a:ext uri="{FF2B5EF4-FFF2-40B4-BE49-F238E27FC236}">
                  <a16:creationId xmlns:a16="http://schemas.microsoft.com/office/drawing/2014/main" id="{38E31ABA-1F0B-304D-9113-ABE9D461B03B}"/>
                </a:ext>
              </a:extLst>
            </p:cNvPr>
            <p:cNvCxnSpPr>
              <a:cxnSpLocks/>
            </p:cNvCxnSpPr>
            <p:nvPr/>
          </p:nvCxnSpPr>
          <p:spPr>
            <a:xfrm rot="2640000">
              <a:off x="6242186"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4" name="Curved Connector 153">
              <a:extLst>
                <a:ext uri="{FF2B5EF4-FFF2-40B4-BE49-F238E27FC236}">
                  <a16:creationId xmlns:a16="http://schemas.microsoft.com/office/drawing/2014/main" id="{3E0A734E-8957-DA45-992A-8581C802494C}"/>
                </a:ext>
              </a:extLst>
            </p:cNvPr>
            <p:cNvCxnSpPr>
              <a:cxnSpLocks/>
            </p:cNvCxnSpPr>
            <p:nvPr/>
          </p:nvCxnSpPr>
          <p:spPr>
            <a:xfrm rot="2640000">
              <a:off x="6345249"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5" name="Curved Connector 154">
              <a:extLst>
                <a:ext uri="{FF2B5EF4-FFF2-40B4-BE49-F238E27FC236}">
                  <a16:creationId xmlns:a16="http://schemas.microsoft.com/office/drawing/2014/main" id="{1051AFA4-3548-3E4E-A164-ECAF64109129}"/>
                </a:ext>
              </a:extLst>
            </p:cNvPr>
            <p:cNvCxnSpPr>
              <a:cxnSpLocks/>
            </p:cNvCxnSpPr>
            <p:nvPr/>
          </p:nvCxnSpPr>
          <p:spPr>
            <a:xfrm rot="2640000">
              <a:off x="6446853"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6" name="Curved Connector 155">
              <a:extLst>
                <a:ext uri="{FF2B5EF4-FFF2-40B4-BE49-F238E27FC236}">
                  <a16:creationId xmlns:a16="http://schemas.microsoft.com/office/drawing/2014/main" id="{8079C111-0F4E-074F-8702-04341BAD7C5F}"/>
                </a:ext>
              </a:extLst>
            </p:cNvPr>
            <p:cNvCxnSpPr>
              <a:cxnSpLocks/>
            </p:cNvCxnSpPr>
            <p:nvPr/>
          </p:nvCxnSpPr>
          <p:spPr>
            <a:xfrm rot="2640000">
              <a:off x="6549917"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7" name="Curved Connector 156">
              <a:extLst>
                <a:ext uri="{FF2B5EF4-FFF2-40B4-BE49-F238E27FC236}">
                  <a16:creationId xmlns:a16="http://schemas.microsoft.com/office/drawing/2014/main" id="{BB1388F7-1B74-964A-9F21-818805A59034}"/>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8" name="Curved Connector 157">
              <a:extLst>
                <a:ext uri="{FF2B5EF4-FFF2-40B4-BE49-F238E27FC236}">
                  <a16:creationId xmlns:a16="http://schemas.microsoft.com/office/drawing/2014/main" id="{D9639FCD-4448-6B42-B617-B226ACE8935F}"/>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9" name="Curved Connector 158">
              <a:extLst>
                <a:ext uri="{FF2B5EF4-FFF2-40B4-BE49-F238E27FC236}">
                  <a16:creationId xmlns:a16="http://schemas.microsoft.com/office/drawing/2014/main" id="{1A2A9477-9B4A-204D-B2E5-2ECE27963F9B}"/>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0" name="Curved Connector 159">
              <a:extLst>
                <a:ext uri="{FF2B5EF4-FFF2-40B4-BE49-F238E27FC236}">
                  <a16:creationId xmlns:a16="http://schemas.microsoft.com/office/drawing/2014/main" id="{F24A8D92-132D-B440-AB9F-93488FE1E13A}"/>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1" name="Curved Connector 160">
              <a:extLst>
                <a:ext uri="{FF2B5EF4-FFF2-40B4-BE49-F238E27FC236}">
                  <a16:creationId xmlns:a16="http://schemas.microsoft.com/office/drawing/2014/main" id="{7F6850C7-ED5A-D942-8C33-95ED782B39FF}"/>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2" name="Curved Connector 161">
              <a:extLst>
                <a:ext uri="{FF2B5EF4-FFF2-40B4-BE49-F238E27FC236}">
                  <a16:creationId xmlns:a16="http://schemas.microsoft.com/office/drawing/2014/main" id="{FAE2BC10-7D21-874F-BEAC-874141E87EFB}"/>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3" name="Curved Connector 162">
              <a:extLst>
                <a:ext uri="{FF2B5EF4-FFF2-40B4-BE49-F238E27FC236}">
                  <a16:creationId xmlns:a16="http://schemas.microsoft.com/office/drawing/2014/main" id="{58259544-3454-C840-8642-7FF913475CB1}"/>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4" name="Curved Connector 163">
              <a:extLst>
                <a:ext uri="{FF2B5EF4-FFF2-40B4-BE49-F238E27FC236}">
                  <a16:creationId xmlns:a16="http://schemas.microsoft.com/office/drawing/2014/main" id="{D281C135-2C66-0548-9D5D-6B251FD090CD}"/>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E7750E33-B056-6E42-B92D-CE540C68CB81}"/>
                </a:ext>
              </a:extLst>
            </p:cNvPr>
            <p:cNvSpPr txBox="1"/>
            <p:nvPr/>
          </p:nvSpPr>
          <p:spPr>
            <a:xfrm>
              <a:off x="7586597" y="2330799"/>
              <a:ext cx="1382442" cy="338554"/>
            </a:xfrm>
            <a:prstGeom prst="rect">
              <a:avLst/>
            </a:prstGeom>
            <a:noFill/>
            <a:ln w="19050">
              <a:noFill/>
            </a:ln>
          </p:spPr>
          <p:txBody>
            <a:bodyPr wrap="square" rtlCol="0">
              <a:spAutoFit/>
            </a:bodyPr>
            <a:lstStyle/>
            <a:p>
              <a:r>
                <a:rPr lang="en-US" sz="1600" dirty="0"/>
                <a:t>int instr.</a:t>
              </a:r>
            </a:p>
          </p:txBody>
        </p:sp>
      </p:grpSp>
      <p:sp>
        <p:nvSpPr>
          <p:cNvPr id="167" name="Freeform 166">
            <a:extLst>
              <a:ext uri="{FF2B5EF4-FFF2-40B4-BE49-F238E27FC236}">
                <a16:creationId xmlns:a16="http://schemas.microsoft.com/office/drawing/2014/main" id="{778B8A59-5989-3B44-8ABD-391601E797A0}"/>
              </a:ext>
            </a:extLst>
          </p:cNvPr>
          <p:cNvSpPr/>
          <p:nvPr/>
        </p:nvSpPr>
        <p:spPr>
          <a:xfrm>
            <a:off x="6532685" y="3649651"/>
            <a:ext cx="2960777" cy="237392"/>
          </a:xfrm>
          <a:custGeom>
            <a:avLst/>
            <a:gdLst>
              <a:gd name="connsiteX0" fmla="*/ 1257300 w 3024554"/>
              <a:gd name="connsiteY0" fmla="*/ 0 h 237392"/>
              <a:gd name="connsiteX1" fmla="*/ 3024554 w 3024554"/>
              <a:gd name="connsiteY1" fmla="*/ 0 h 237392"/>
              <a:gd name="connsiteX2" fmla="*/ 334107 w 3024554"/>
              <a:gd name="connsiteY2" fmla="*/ 237392 h 237392"/>
              <a:gd name="connsiteX3" fmla="*/ 0 w 3024554"/>
              <a:gd name="connsiteY3" fmla="*/ 237392 h 237392"/>
              <a:gd name="connsiteX4" fmla="*/ 1257300 w 3024554"/>
              <a:gd name="connsiteY4" fmla="*/ 0 h 2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54" h="237392">
                <a:moveTo>
                  <a:pt x="1257300" y="0"/>
                </a:moveTo>
                <a:lnTo>
                  <a:pt x="3024554" y="0"/>
                </a:lnTo>
                <a:lnTo>
                  <a:pt x="334107" y="237392"/>
                </a:lnTo>
                <a:lnTo>
                  <a:pt x="0" y="237392"/>
                </a:lnTo>
                <a:lnTo>
                  <a:pt x="1257300" y="0"/>
                </a:lnTo>
                <a:close/>
              </a:path>
            </a:pathLst>
          </a:cu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a:extLst>
              <a:ext uri="{FF2B5EF4-FFF2-40B4-BE49-F238E27FC236}">
                <a16:creationId xmlns:a16="http://schemas.microsoft.com/office/drawing/2014/main" id="{83476543-3AFC-764C-99D2-66E6C6B09841}"/>
              </a:ext>
            </a:extLst>
          </p:cNvPr>
          <p:cNvSpPr txBox="1"/>
          <p:nvPr/>
        </p:nvSpPr>
        <p:spPr>
          <a:xfrm>
            <a:off x="7950193" y="2122989"/>
            <a:ext cx="1768270" cy="338554"/>
          </a:xfrm>
          <a:prstGeom prst="rect">
            <a:avLst/>
          </a:prstGeom>
          <a:noFill/>
          <a:ln w="19050">
            <a:noFill/>
          </a:ln>
        </p:spPr>
        <p:txBody>
          <a:bodyPr wrap="square" rtlCol="0">
            <a:spAutoFit/>
          </a:bodyPr>
          <a:lstStyle/>
          <a:p>
            <a:pPr algn="ctr"/>
            <a:r>
              <a:rPr lang="en-US" sz="1600" dirty="0">
                <a:solidFill>
                  <a:srgbClr val="C00000"/>
                </a:solidFill>
              </a:rPr>
              <a:t>int + some FP</a:t>
            </a:r>
          </a:p>
        </p:txBody>
      </p:sp>
      <p:sp>
        <p:nvSpPr>
          <p:cNvPr id="171" name="TextBox 170">
            <a:extLst>
              <a:ext uri="{FF2B5EF4-FFF2-40B4-BE49-F238E27FC236}">
                <a16:creationId xmlns:a16="http://schemas.microsoft.com/office/drawing/2014/main" id="{F7FB8056-C570-3A4C-A4DC-0B33810B7A38}"/>
              </a:ext>
            </a:extLst>
          </p:cNvPr>
          <p:cNvSpPr txBox="1"/>
          <p:nvPr/>
        </p:nvSpPr>
        <p:spPr>
          <a:xfrm>
            <a:off x="143138" y="1235211"/>
            <a:ext cx="2834761" cy="400110"/>
          </a:xfrm>
          <a:prstGeom prst="rect">
            <a:avLst/>
          </a:prstGeom>
          <a:noFill/>
          <a:ln w="19050">
            <a:noFill/>
          </a:ln>
        </p:spPr>
        <p:txBody>
          <a:bodyPr wrap="square" rtlCol="0">
            <a:spAutoFit/>
          </a:bodyPr>
          <a:lstStyle/>
          <a:p>
            <a:r>
              <a:rPr lang="en-US" sz="2000" dirty="0">
                <a:solidFill>
                  <a:schemeClr val="accent1"/>
                </a:solidFill>
              </a:rPr>
              <a:t>24 active threads / warp:</a:t>
            </a:r>
          </a:p>
        </p:txBody>
      </p:sp>
      <p:sp>
        <p:nvSpPr>
          <p:cNvPr id="168" name="Freeform 167">
            <a:extLst>
              <a:ext uri="{FF2B5EF4-FFF2-40B4-BE49-F238E27FC236}">
                <a16:creationId xmlns:a16="http://schemas.microsoft.com/office/drawing/2014/main" id="{0A32E9F1-B6AA-054F-9F23-6FDB9435BB29}"/>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a:extLst>
              <a:ext uri="{FF2B5EF4-FFF2-40B4-BE49-F238E27FC236}">
                <a16:creationId xmlns:a16="http://schemas.microsoft.com/office/drawing/2014/main" id="{F33A9AF1-AEB8-2849-9B46-11B863572A6B}"/>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172" name="TextBox 171">
            <a:extLst>
              <a:ext uri="{FF2B5EF4-FFF2-40B4-BE49-F238E27FC236}">
                <a16:creationId xmlns:a16="http://schemas.microsoft.com/office/drawing/2014/main" id="{44027398-FB73-6E46-BC45-D4489DA3C9E8}"/>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74" name="Straight Connector 173">
            <a:extLst>
              <a:ext uri="{FF2B5EF4-FFF2-40B4-BE49-F238E27FC236}">
                <a16:creationId xmlns:a16="http://schemas.microsoft.com/office/drawing/2014/main" id="{DA6BF890-48F3-1146-A9B3-6A5EB5D23771}"/>
              </a:ext>
            </a:extLst>
          </p:cNvPr>
          <p:cNvCxnSpPr>
            <a:cxnSpLocks/>
          </p:cNvCxnSpPr>
          <p:nvPr/>
        </p:nvCxnSpPr>
        <p:spPr>
          <a:xfrm>
            <a:off x="4517878" y="6229346"/>
            <a:ext cx="1624411"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CF807AD-AB80-D146-8847-61E309FCB84F}"/>
              </a:ext>
            </a:extLst>
          </p:cNvPr>
          <p:cNvCxnSpPr>
            <a:cxnSpLocks/>
          </p:cNvCxnSpPr>
          <p:nvPr/>
        </p:nvCxnSpPr>
        <p:spPr>
          <a:xfrm>
            <a:off x="6142053" y="5956788"/>
            <a:ext cx="1635152"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9A0EE59-FC61-6343-9884-EC4B1AD7C8AA}"/>
              </a:ext>
            </a:extLst>
          </p:cNvPr>
          <p:cNvCxnSpPr>
            <a:cxnSpLocks/>
          </p:cNvCxnSpPr>
          <p:nvPr/>
        </p:nvCxnSpPr>
        <p:spPr>
          <a:xfrm>
            <a:off x="7783252" y="6229346"/>
            <a:ext cx="1686155"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1A1F152-6430-964E-AEB4-C08FED8EA23A}"/>
              </a:ext>
            </a:extLst>
          </p:cNvPr>
          <p:cNvCxnSpPr>
            <a:cxnSpLocks/>
          </p:cNvCxnSpPr>
          <p:nvPr/>
        </p:nvCxnSpPr>
        <p:spPr>
          <a:xfrm>
            <a:off x="6142053" y="5970461"/>
            <a:ext cx="0" cy="24902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E8299A0-5B81-4D4A-83B8-3E6002622927}"/>
              </a:ext>
            </a:extLst>
          </p:cNvPr>
          <p:cNvCxnSpPr>
            <a:cxnSpLocks/>
          </p:cNvCxnSpPr>
          <p:nvPr/>
        </p:nvCxnSpPr>
        <p:spPr>
          <a:xfrm flipH="1">
            <a:off x="7775400" y="5970461"/>
            <a:ext cx="1" cy="24902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D365E9E4-8E31-5343-9C85-11E61EBAD4D1}"/>
              </a:ext>
            </a:extLst>
          </p:cNvPr>
          <p:cNvSpPr txBox="1"/>
          <p:nvPr/>
        </p:nvSpPr>
        <p:spPr>
          <a:xfrm>
            <a:off x="7666220" y="6257161"/>
            <a:ext cx="1768270" cy="338554"/>
          </a:xfrm>
          <a:prstGeom prst="rect">
            <a:avLst/>
          </a:prstGeom>
          <a:noFill/>
          <a:ln w="19050">
            <a:noFill/>
          </a:ln>
        </p:spPr>
        <p:txBody>
          <a:bodyPr wrap="square" rtlCol="0">
            <a:spAutoFit/>
          </a:bodyPr>
          <a:lstStyle/>
          <a:p>
            <a:pPr algn="ctr"/>
            <a:r>
              <a:rPr lang="en-US" sz="1600" dirty="0">
                <a:solidFill>
                  <a:srgbClr val="C00000"/>
                </a:solidFill>
              </a:rPr>
              <a:t>int + some FP</a:t>
            </a:r>
          </a:p>
        </p:txBody>
      </p:sp>
      <p:sp>
        <p:nvSpPr>
          <p:cNvPr id="186" name="TextBox 185">
            <a:extLst>
              <a:ext uri="{FF2B5EF4-FFF2-40B4-BE49-F238E27FC236}">
                <a16:creationId xmlns:a16="http://schemas.microsoft.com/office/drawing/2014/main" id="{7E506122-37E9-4947-AD17-B62543D38E83}"/>
              </a:ext>
            </a:extLst>
          </p:cNvPr>
          <p:cNvSpPr txBox="1"/>
          <p:nvPr/>
        </p:nvSpPr>
        <p:spPr>
          <a:xfrm>
            <a:off x="4517878" y="6253606"/>
            <a:ext cx="1768270" cy="338554"/>
          </a:xfrm>
          <a:prstGeom prst="rect">
            <a:avLst/>
          </a:prstGeom>
          <a:noFill/>
          <a:ln w="19050">
            <a:noFill/>
          </a:ln>
        </p:spPr>
        <p:txBody>
          <a:bodyPr wrap="square" rtlCol="0">
            <a:spAutoFit/>
          </a:bodyPr>
          <a:lstStyle/>
          <a:p>
            <a:pPr algn="ctr"/>
            <a:r>
              <a:rPr lang="en-US" sz="1600" dirty="0">
                <a:solidFill>
                  <a:srgbClr val="C00000"/>
                </a:solidFill>
              </a:rPr>
              <a:t>int + some FP</a:t>
            </a:r>
          </a:p>
        </p:txBody>
      </p:sp>
      <p:sp>
        <p:nvSpPr>
          <p:cNvPr id="187" name="TextBox 186">
            <a:extLst>
              <a:ext uri="{FF2B5EF4-FFF2-40B4-BE49-F238E27FC236}">
                <a16:creationId xmlns:a16="http://schemas.microsoft.com/office/drawing/2014/main" id="{A552BE9D-036A-4842-8BAF-68711323FE2F}"/>
              </a:ext>
            </a:extLst>
          </p:cNvPr>
          <p:cNvSpPr txBox="1"/>
          <p:nvPr/>
        </p:nvSpPr>
        <p:spPr>
          <a:xfrm>
            <a:off x="6093467" y="5577037"/>
            <a:ext cx="1768270" cy="338554"/>
          </a:xfrm>
          <a:prstGeom prst="rect">
            <a:avLst/>
          </a:prstGeom>
          <a:noFill/>
          <a:ln w="19050">
            <a:noFill/>
          </a:ln>
        </p:spPr>
        <p:txBody>
          <a:bodyPr wrap="square" rtlCol="0">
            <a:spAutoFit/>
          </a:bodyPr>
          <a:lstStyle/>
          <a:p>
            <a:pPr algn="ctr"/>
            <a:r>
              <a:rPr lang="en-US" sz="1600" dirty="0">
                <a:solidFill>
                  <a:srgbClr val="C00000"/>
                </a:solidFill>
              </a:rPr>
              <a:t>FP + some int</a:t>
            </a:r>
          </a:p>
        </p:txBody>
      </p:sp>
      <p:grpSp>
        <p:nvGrpSpPr>
          <p:cNvPr id="173" name="Group 172">
            <a:extLst>
              <a:ext uri="{FF2B5EF4-FFF2-40B4-BE49-F238E27FC236}">
                <a16:creationId xmlns:a16="http://schemas.microsoft.com/office/drawing/2014/main" id="{901F12F9-4254-9B49-9BC0-8676BEFEC1D1}"/>
              </a:ext>
            </a:extLst>
          </p:cNvPr>
          <p:cNvGrpSpPr/>
          <p:nvPr/>
        </p:nvGrpSpPr>
        <p:grpSpPr>
          <a:xfrm>
            <a:off x="6146119" y="3874609"/>
            <a:ext cx="1799303" cy="1403100"/>
            <a:chOff x="4240614" y="4264269"/>
            <a:chExt cx="1799303" cy="1403100"/>
          </a:xfrm>
        </p:grpSpPr>
        <p:pic>
          <p:nvPicPr>
            <p:cNvPr id="177" name="Picture 176" descr="A screenshot of a computer&#10;&#10;Description automatically generated with medium confidence">
              <a:extLst>
                <a:ext uri="{FF2B5EF4-FFF2-40B4-BE49-F238E27FC236}">
                  <a16:creationId xmlns:a16="http://schemas.microsoft.com/office/drawing/2014/main" id="{2C4983EA-86BA-854F-A82B-8F845688D052}"/>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178" name="Rectangle 177">
              <a:extLst>
                <a:ext uri="{FF2B5EF4-FFF2-40B4-BE49-F238E27FC236}">
                  <a16:creationId xmlns:a16="http://schemas.microsoft.com/office/drawing/2014/main" id="{E9861C88-1F3D-3948-B037-4A45618C5246}"/>
                </a:ext>
              </a:extLst>
            </p:cNvPr>
            <p:cNvSpPr/>
            <p:nvPr/>
          </p:nvSpPr>
          <p:spPr>
            <a:xfrm>
              <a:off x="4627706" y="4264269"/>
              <a:ext cx="714145"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Rectangle 165">
            <a:extLst>
              <a:ext uri="{FF2B5EF4-FFF2-40B4-BE49-F238E27FC236}">
                <a16:creationId xmlns:a16="http://schemas.microsoft.com/office/drawing/2014/main" id="{162D715D-E387-D348-BA04-5163BEC251C8}"/>
              </a:ext>
            </a:extLst>
          </p:cNvPr>
          <p:cNvSpPr/>
          <p:nvPr/>
        </p:nvSpPr>
        <p:spPr>
          <a:xfrm>
            <a:off x="7777205" y="2436344"/>
            <a:ext cx="1716257" cy="1212125"/>
          </a:xfrm>
          <a:prstGeom prst="rect">
            <a:avLst/>
          </a:prstGeom>
          <a:solidFill>
            <a:srgbClr val="C0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107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5765EA5F-6000-D443-BCC5-25D7698A5300}"/>
              </a:ext>
            </a:extLst>
          </p:cNvPr>
          <p:cNvGrpSpPr/>
          <p:nvPr/>
        </p:nvGrpSpPr>
        <p:grpSpPr>
          <a:xfrm>
            <a:off x="6146119" y="3874609"/>
            <a:ext cx="1799303" cy="1403100"/>
            <a:chOff x="4240614" y="4264269"/>
            <a:chExt cx="1799303" cy="1403100"/>
          </a:xfrm>
        </p:grpSpPr>
        <p:pic>
          <p:nvPicPr>
            <p:cNvPr id="167" name="Picture 166" descr="A screenshot of a computer&#10;&#10;Description automatically generated with medium confidence">
              <a:extLst>
                <a:ext uri="{FF2B5EF4-FFF2-40B4-BE49-F238E27FC236}">
                  <a16:creationId xmlns:a16="http://schemas.microsoft.com/office/drawing/2014/main" id="{949D5A06-5E50-8642-AD05-416EB6CCA8AD}"/>
                </a:ext>
              </a:extLst>
            </p:cNvPr>
            <p:cNvPicPr>
              <a:picLocks noChangeAspect="1"/>
            </p:cNvPicPr>
            <p:nvPr/>
          </p:nvPicPr>
          <p:blipFill rotWithShape="1">
            <a:blip r:embed="rId3">
              <a:extLst>
                <a:ext uri="{28A0092B-C50C-407E-A947-70E740481C1C}">
                  <a14:useLocalDpi xmlns:a14="http://schemas.microsoft.com/office/drawing/2010/main" val="0"/>
                </a:ext>
              </a:extLst>
            </a:blip>
            <a:srcRect l="1282" t="19524" r="49764" b="54420"/>
            <a:stretch/>
          </p:blipFill>
          <p:spPr>
            <a:xfrm>
              <a:off x="4240614" y="4331905"/>
              <a:ext cx="1799303" cy="1267828"/>
            </a:xfrm>
            <a:prstGeom prst="rect">
              <a:avLst/>
            </a:prstGeom>
          </p:spPr>
        </p:pic>
        <p:sp>
          <p:nvSpPr>
            <p:cNvPr id="170" name="Rectangle 169">
              <a:extLst>
                <a:ext uri="{FF2B5EF4-FFF2-40B4-BE49-F238E27FC236}">
                  <a16:creationId xmlns:a16="http://schemas.microsoft.com/office/drawing/2014/main" id="{63AF00AB-4243-D143-A7B2-8521C09C874B}"/>
                </a:ext>
              </a:extLst>
            </p:cNvPr>
            <p:cNvSpPr/>
            <p:nvPr/>
          </p:nvSpPr>
          <p:spPr>
            <a:xfrm>
              <a:off x="4627706" y="4264269"/>
              <a:ext cx="714145" cy="1403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35</a:t>
            </a:fld>
            <a:endParaRPr lang="en-US"/>
          </a:p>
        </p:txBody>
      </p:sp>
      <p:sp>
        <p:nvSpPr>
          <p:cNvPr id="171" name="TextBox 170">
            <a:extLst>
              <a:ext uri="{FF2B5EF4-FFF2-40B4-BE49-F238E27FC236}">
                <a16:creationId xmlns:a16="http://schemas.microsoft.com/office/drawing/2014/main" id="{F7FB8056-C570-3A4C-A4DC-0B33810B7A38}"/>
              </a:ext>
            </a:extLst>
          </p:cNvPr>
          <p:cNvSpPr txBox="1"/>
          <p:nvPr/>
        </p:nvSpPr>
        <p:spPr>
          <a:xfrm>
            <a:off x="143138" y="1235211"/>
            <a:ext cx="2834761" cy="400110"/>
          </a:xfrm>
          <a:prstGeom prst="rect">
            <a:avLst/>
          </a:prstGeom>
          <a:noFill/>
          <a:ln w="19050">
            <a:noFill/>
          </a:ln>
        </p:spPr>
        <p:txBody>
          <a:bodyPr wrap="square" rtlCol="0">
            <a:spAutoFit/>
          </a:bodyPr>
          <a:lstStyle/>
          <a:p>
            <a:r>
              <a:rPr lang="en-US" sz="2000" dirty="0">
                <a:solidFill>
                  <a:schemeClr val="accent1"/>
                </a:solidFill>
              </a:rPr>
              <a:t>24 active threads / warp:</a:t>
            </a:r>
          </a:p>
        </p:txBody>
      </p:sp>
      <p:sp>
        <p:nvSpPr>
          <p:cNvPr id="168" name="Freeform 167">
            <a:extLst>
              <a:ext uri="{FF2B5EF4-FFF2-40B4-BE49-F238E27FC236}">
                <a16:creationId xmlns:a16="http://schemas.microsoft.com/office/drawing/2014/main" id="{0A32E9F1-B6AA-054F-9F23-6FDB9435BB29}"/>
              </a:ext>
            </a:extLst>
          </p:cNvPr>
          <p:cNvSpPr/>
          <p:nvPr/>
        </p:nvSpPr>
        <p:spPr>
          <a:xfrm>
            <a:off x="4369777" y="5292969"/>
            <a:ext cx="7192108" cy="1327639"/>
          </a:xfrm>
          <a:custGeom>
            <a:avLst/>
            <a:gdLst>
              <a:gd name="connsiteX0" fmla="*/ 0 w 7192108"/>
              <a:gd name="connsiteY0" fmla="*/ 0 h 1327639"/>
              <a:gd name="connsiteX1" fmla="*/ 0 w 7192108"/>
              <a:gd name="connsiteY1" fmla="*/ 1327639 h 1327639"/>
              <a:gd name="connsiteX2" fmla="*/ 7192108 w 7192108"/>
              <a:gd name="connsiteY2" fmla="*/ 1327639 h 1327639"/>
            </a:gdLst>
            <a:ahLst/>
            <a:cxnLst>
              <a:cxn ang="0">
                <a:pos x="connsiteX0" y="connsiteY0"/>
              </a:cxn>
              <a:cxn ang="0">
                <a:pos x="connsiteX1" y="connsiteY1"/>
              </a:cxn>
              <a:cxn ang="0">
                <a:pos x="connsiteX2" y="connsiteY2"/>
              </a:cxn>
            </a:cxnLst>
            <a:rect l="l" t="t" r="r" b="b"/>
            <a:pathLst>
              <a:path w="7192108" h="1327639">
                <a:moveTo>
                  <a:pt x="0" y="0"/>
                </a:moveTo>
                <a:lnTo>
                  <a:pt x="0" y="1327639"/>
                </a:lnTo>
                <a:lnTo>
                  <a:pt x="7192108" y="1327639"/>
                </a:lnTo>
              </a:path>
            </a:pathLst>
          </a:custGeom>
          <a:noFill/>
          <a:ln w="38100">
            <a:solidFill>
              <a:schemeClr val="tx1">
                <a:lumMod val="50000"/>
                <a:lumOff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a:extLst>
              <a:ext uri="{FF2B5EF4-FFF2-40B4-BE49-F238E27FC236}">
                <a16:creationId xmlns:a16="http://schemas.microsoft.com/office/drawing/2014/main" id="{F33A9AF1-AEB8-2849-9B46-11B863572A6B}"/>
              </a:ext>
            </a:extLst>
          </p:cNvPr>
          <p:cNvSpPr txBox="1"/>
          <p:nvPr/>
        </p:nvSpPr>
        <p:spPr>
          <a:xfrm>
            <a:off x="11070943" y="6200356"/>
            <a:ext cx="585470" cy="338554"/>
          </a:xfrm>
          <a:prstGeom prst="rect">
            <a:avLst/>
          </a:prstGeom>
          <a:noFill/>
          <a:ln w="19050">
            <a:noFill/>
          </a:ln>
        </p:spPr>
        <p:txBody>
          <a:bodyPr wrap="square" rtlCol="0">
            <a:spAutoFit/>
          </a:bodyPr>
          <a:lstStyle/>
          <a:p>
            <a:r>
              <a:rPr lang="en-US" sz="1600" dirty="0"/>
              <a:t>time</a:t>
            </a:r>
          </a:p>
        </p:txBody>
      </p:sp>
      <p:sp>
        <p:nvSpPr>
          <p:cNvPr id="172" name="TextBox 171">
            <a:extLst>
              <a:ext uri="{FF2B5EF4-FFF2-40B4-BE49-F238E27FC236}">
                <a16:creationId xmlns:a16="http://schemas.microsoft.com/office/drawing/2014/main" id="{44027398-FB73-6E46-BC45-D4489DA3C9E8}"/>
              </a:ext>
            </a:extLst>
          </p:cNvPr>
          <p:cNvSpPr txBox="1"/>
          <p:nvPr/>
        </p:nvSpPr>
        <p:spPr>
          <a:xfrm>
            <a:off x="4045473" y="4954415"/>
            <a:ext cx="814012" cy="338554"/>
          </a:xfrm>
          <a:prstGeom prst="rect">
            <a:avLst/>
          </a:prstGeom>
          <a:noFill/>
          <a:ln w="19050">
            <a:noFill/>
          </a:ln>
        </p:spPr>
        <p:txBody>
          <a:bodyPr wrap="square" rtlCol="0">
            <a:spAutoFit/>
          </a:bodyPr>
          <a:lstStyle/>
          <a:p>
            <a:r>
              <a:rPr lang="en-US" sz="1600" dirty="0"/>
              <a:t>power</a:t>
            </a:r>
          </a:p>
        </p:txBody>
      </p:sp>
      <p:cxnSp>
        <p:nvCxnSpPr>
          <p:cNvPr id="174" name="Straight Connector 173">
            <a:extLst>
              <a:ext uri="{FF2B5EF4-FFF2-40B4-BE49-F238E27FC236}">
                <a16:creationId xmlns:a16="http://schemas.microsoft.com/office/drawing/2014/main" id="{DA6BF890-48F3-1146-A9B3-6A5EB5D23771}"/>
              </a:ext>
            </a:extLst>
          </p:cNvPr>
          <p:cNvCxnSpPr>
            <a:cxnSpLocks/>
          </p:cNvCxnSpPr>
          <p:nvPr/>
        </p:nvCxnSpPr>
        <p:spPr>
          <a:xfrm>
            <a:off x="4517878" y="6229346"/>
            <a:ext cx="1624411"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CF807AD-AB80-D146-8847-61E309FCB84F}"/>
              </a:ext>
            </a:extLst>
          </p:cNvPr>
          <p:cNvCxnSpPr>
            <a:cxnSpLocks/>
          </p:cNvCxnSpPr>
          <p:nvPr/>
        </p:nvCxnSpPr>
        <p:spPr>
          <a:xfrm>
            <a:off x="6142053" y="5956788"/>
            <a:ext cx="1635152"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9A0EE59-FC61-6343-9884-EC4B1AD7C8AA}"/>
              </a:ext>
            </a:extLst>
          </p:cNvPr>
          <p:cNvCxnSpPr>
            <a:cxnSpLocks/>
          </p:cNvCxnSpPr>
          <p:nvPr/>
        </p:nvCxnSpPr>
        <p:spPr>
          <a:xfrm>
            <a:off x="7783252" y="6229346"/>
            <a:ext cx="1686155" cy="0"/>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3A53852-159F-364F-8A0D-B275F4AD3D62}"/>
              </a:ext>
            </a:extLst>
          </p:cNvPr>
          <p:cNvCxnSpPr>
            <a:cxnSpLocks/>
          </p:cNvCxnSpPr>
          <p:nvPr/>
        </p:nvCxnSpPr>
        <p:spPr>
          <a:xfrm>
            <a:off x="4496599" y="6112430"/>
            <a:ext cx="497280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292D413D-C3CE-3A46-9638-3D4EFDA68858}"/>
              </a:ext>
            </a:extLst>
          </p:cNvPr>
          <p:cNvSpPr txBox="1"/>
          <p:nvPr/>
        </p:nvSpPr>
        <p:spPr>
          <a:xfrm>
            <a:off x="9270282" y="5656391"/>
            <a:ext cx="1797206" cy="338554"/>
          </a:xfrm>
          <a:prstGeom prst="rect">
            <a:avLst/>
          </a:prstGeom>
          <a:noFill/>
          <a:ln w="19050">
            <a:noFill/>
          </a:ln>
        </p:spPr>
        <p:txBody>
          <a:bodyPr wrap="square" rtlCol="0">
            <a:spAutoFit/>
          </a:bodyPr>
          <a:lstStyle/>
          <a:p>
            <a:r>
              <a:rPr lang="en-US" sz="1600" b="1" dirty="0">
                <a:solidFill>
                  <a:schemeClr val="accent1"/>
                </a:solidFill>
              </a:rPr>
              <a:t>Average power</a:t>
            </a:r>
          </a:p>
        </p:txBody>
      </p:sp>
      <p:sp>
        <p:nvSpPr>
          <p:cNvPr id="179" name="Freeform 178">
            <a:extLst>
              <a:ext uri="{FF2B5EF4-FFF2-40B4-BE49-F238E27FC236}">
                <a16:creationId xmlns:a16="http://schemas.microsoft.com/office/drawing/2014/main" id="{5ED4DE29-445C-8A4C-8799-08F969D567EB}"/>
              </a:ext>
            </a:extLst>
          </p:cNvPr>
          <p:cNvSpPr/>
          <p:nvPr/>
        </p:nvSpPr>
        <p:spPr>
          <a:xfrm rot="166957">
            <a:off x="3022214" y="4018442"/>
            <a:ext cx="6331206" cy="1813432"/>
          </a:xfrm>
          <a:custGeom>
            <a:avLst/>
            <a:gdLst>
              <a:gd name="connsiteX0" fmla="*/ 6603023 w 6603023"/>
              <a:gd name="connsiteY0" fmla="*/ 2128006 h 2128006"/>
              <a:gd name="connsiteX1" fmla="*/ 2286000 w 6603023"/>
              <a:gd name="connsiteY1" fmla="*/ 79399 h 2128006"/>
              <a:gd name="connsiteX2" fmla="*/ 0 w 6603023"/>
              <a:gd name="connsiteY2" fmla="*/ 615729 h 2128006"/>
            </a:gdLst>
            <a:ahLst/>
            <a:cxnLst>
              <a:cxn ang="0">
                <a:pos x="connsiteX0" y="connsiteY0"/>
              </a:cxn>
              <a:cxn ang="0">
                <a:pos x="connsiteX1" y="connsiteY1"/>
              </a:cxn>
              <a:cxn ang="0">
                <a:pos x="connsiteX2" y="connsiteY2"/>
              </a:cxn>
            </a:cxnLst>
            <a:rect l="l" t="t" r="r" b="b"/>
            <a:pathLst>
              <a:path w="6603023" h="2128006">
                <a:moveTo>
                  <a:pt x="6603023" y="2128006"/>
                </a:moveTo>
                <a:cubicBezTo>
                  <a:pt x="4994763" y="1229725"/>
                  <a:pt x="3386504" y="331445"/>
                  <a:pt x="2286000" y="79399"/>
                </a:cubicBezTo>
                <a:cubicBezTo>
                  <a:pt x="1185496" y="-172647"/>
                  <a:pt x="592748" y="221541"/>
                  <a:pt x="0" y="615729"/>
                </a:cubicBezTo>
              </a:path>
            </a:pathLst>
          </a:custGeom>
          <a:noFill/>
          <a:ln w="25400">
            <a:solidFill>
              <a:srgbClr val="C000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3A0297D5-0FE8-0748-AF36-8BC0FB42659C}"/>
              </a:ext>
            </a:extLst>
          </p:cNvPr>
          <p:cNvSpPr/>
          <p:nvPr/>
        </p:nvSpPr>
        <p:spPr>
          <a:xfrm>
            <a:off x="2775870" y="4411324"/>
            <a:ext cx="239578" cy="235001"/>
          </a:xfrm>
          <a:prstGeom prst="ellips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428063F1-D539-2144-A56A-CB47F9407D92}"/>
              </a:ext>
            </a:extLst>
          </p:cNvPr>
          <p:cNvSpPr/>
          <p:nvPr/>
        </p:nvSpPr>
        <p:spPr>
          <a:xfrm>
            <a:off x="9331434" y="5994345"/>
            <a:ext cx="239578" cy="235001"/>
          </a:xfrm>
          <a:prstGeom prst="ellipse">
            <a:avLst/>
          </a:prstGeom>
          <a:solidFill>
            <a:srgbClr val="C0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3" name="Straight Connector 182">
            <a:extLst>
              <a:ext uri="{FF2B5EF4-FFF2-40B4-BE49-F238E27FC236}">
                <a16:creationId xmlns:a16="http://schemas.microsoft.com/office/drawing/2014/main" id="{11A1F152-6430-964E-AEB4-C08FED8EA23A}"/>
              </a:ext>
            </a:extLst>
          </p:cNvPr>
          <p:cNvCxnSpPr>
            <a:cxnSpLocks/>
          </p:cNvCxnSpPr>
          <p:nvPr/>
        </p:nvCxnSpPr>
        <p:spPr>
          <a:xfrm>
            <a:off x="6142053" y="5970461"/>
            <a:ext cx="0" cy="24902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E8299A0-5B81-4D4A-83B8-3E6002622927}"/>
              </a:ext>
            </a:extLst>
          </p:cNvPr>
          <p:cNvCxnSpPr>
            <a:cxnSpLocks/>
          </p:cNvCxnSpPr>
          <p:nvPr/>
        </p:nvCxnSpPr>
        <p:spPr>
          <a:xfrm flipH="1">
            <a:off x="7775400" y="5970461"/>
            <a:ext cx="1" cy="249025"/>
          </a:xfrm>
          <a:prstGeom prst="line">
            <a:avLst/>
          </a:prstGeom>
          <a:ln w="381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D365E9E4-8E31-5343-9C85-11E61EBAD4D1}"/>
              </a:ext>
            </a:extLst>
          </p:cNvPr>
          <p:cNvSpPr txBox="1"/>
          <p:nvPr/>
        </p:nvSpPr>
        <p:spPr>
          <a:xfrm>
            <a:off x="7666220" y="6257161"/>
            <a:ext cx="1768270" cy="338554"/>
          </a:xfrm>
          <a:prstGeom prst="rect">
            <a:avLst/>
          </a:prstGeom>
          <a:noFill/>
          <a:ln w="19050">
            <a:noFill/>
          </a:ln>
        </p:spPr>
        <p:txBody>
          <a:bodyPr wrap="square" rtlCol="0">
            <a:spAutoFit/>
          </a:bodyPr>
          <a:lstStyle/>
          <a:p>
            <a:pPr algn="ctr"/>
            <a:r>
              <a:rPr lang="en-US" sz="1600" dirty="0">
                <a:solidFill>
                  <a:srgbClr val="C00000"/>
                </a:solidFill>
              </a:rPr>
              <a:t>int + some FP</a:t>
            </a:r>
          </a:p>
        </p:txBody>
      </p:sp>
      <p:sp>
        <p:nvSpPr>
          <p:cNvPr id="186" name="TextBox 185">
            <a:extLst>
              <a:ext uri="{FF2B5EF4-FFF2-40B4-BE49-F238E27FC236}">
                <a16:creationId xmlns:a16="http://schemas.microsoft.com/office/drawing/2014/main" id="{7E506122-37E9-4947-AD17-B62543D38E83}"/>
              </a:ext>
            </a:extLst>
          </p:cNvPr>
          <p:cNvSpPr txBox="1"/>
          <p:nvPr/>
        </p:nvSpPr>
        <p:spPr>
          <a:xfrm>
            <a:off x="4517878" y="6253606"/>
            <a:ext cx="1768270" cy="338554"/>
          </a:xfrm>
          <a:prstGeom prst="rect">
            <a:avLst/>
          </a:prstGeom>
          <a:noFill/>
          <a:ln w="19050">
            <a:noFill/>
          </a:ln>
        </p:spPr>
        <p:txBody>
          <a:bodyPr wrap="square" rtlCol="0">
            <a:spAutoFit/>
          </a:bodyPr>
          <a:lstStyle/>
          <a:p>
            <a:pPr algn="ctr"/>
            <a:r>
              <a:rPr lang="en-US" sz="1600" dirty="0">
                <a:solidFill>
                  <a:srgbClr val="C00000"/>
                </a:solidFill>
              </a:rPr>
              <a:t>int + some FP</a:t>
            </a:r>
          </a:p>
        </p:txBody>
      </p:sp>
      <p:sp>
        <p:nvSpPr>
          <p:cNvPr id="187" name="TextBox 186">
            <a:extLst>
              <a:ext uri="{FF2B5EF4-FFF2-40B4-BE49-F238E27FC236}">
                <a16:creationId xmlns:a16="http://schemas.microsoft.com/office/drawing/2014/main" id="{A552BE9D-036A-4842-8BAF-68711323FE2F}"/>
              </a:ext>
            </a:extLst>
          </p:cNvPr>
          <p:cNvSpPr txBox="1"/>
          <p:nvPr/>
        </p:nvSpPr>
        <p:spPr>
          <a:xfrm>
            <a:off x="6093467" y="5577037"/>
            <a:ext cx="1768270" cy="338554"/>
          </a:xfrm>
          <a:prstGeom prst="rect">
            <a:avLst/>
          </a:prstGeom>
          <a:noFill/>
          <a:ln w="19050">
            <a:noFill/>
          </a:ln>
        </p:spPr>
        <p:txBody>
          <a:bodyPr wrap="square" rtlCol="0">
            <a:spAutoFit/>
          </a:bodyPr>
          <a:lstStyle/>
          <a:p>
            <a:pPr algn="ctr"/>
            <a:r>
              <a:rPr lang="en-US" sz="1600" dirty="0">
                <a:solidFill>
                  <a:srgbClr val="C00000"/>
                </a:solidFill>
              </a:rPr>
              <a:t>FP + some int</a:t>
            </a:r>
          </a:p>
        </p:txBody>
      </p:sp>
      <p:sp>
        <p:nvSpPr>
          <p:cNvPr id="173" name="TextBox 172">
            <a:extLst>
              <a:ext uri="{FF2B5EF4-FFF2-40B4-BE49-F238E27FC236}">
                <a16:creationId xmlns:a16="http://schemas.microsoft.com/office/drawing/2014/main" id="{B8E5D5F1-7922-E042-976D-1E496576FA85}"/>
              </a:ext>
            </a:extLst>
          </p:cNvPr>
          <p:cNvSpPr txBox="1"/>
          <p:nvPr/>
        </p:nvSpPr>
        <p:spPr>
          <a:xfrm>
            <a:off x="6247726" y="1259376"/>
            <a:ext cx="1382442" cy="338554"/>
          </a:xfrm>
          <a:prstGeom prst="rect">
            <a:avLst/>
          </a:prstGeom>
          <a:noFill/>
          <a:ln w="19050">
            <a:noFill/>
          </a:ln>
        </p:spPr>
        <p:txBody>
          <a:bodyPr wrap="square" rtlCol="0">
            <a:spAutoFit/>
          </a:bodyPr>
          <a:lstStyle/>
          <a:p>
            <a:r>
              <a:rPr lang="en-US" sz="1600" dirty="0"/>
              <a:t>FP instruction</a:t>
            </a:r>
          </a:p>
        </p:txBody>
      </p:sp>
      <p:sp>
        <p:nvSpPr>
          <p:cNvPr id="182" name="TextBox 181">
            <a:extLst>
              <a:ext uri="{FF2B5EF4-FFF2-40B4-BE49-F238E27FC236}">
                <a16:creationId xmlns:a16="http://schemas.microsoft.com/office/drawing/2014/main" id="{11718FEE-03AD-0242-B626-C6B351F1702D}"/>
              </a:ext>
            </a:extLst>
          </p:cNvPr>
          <p:cNvSpPr txBox="1"/>
          <p:nvPr/>
        </p:nvSpPr>
        <p:spPr>
          <a:xfrm>
            <a:off x="7912945" y="1832992"/>
            <a:ext cx="1382442" cy="338554"/>
          </a:xfrm>
          <a:prstGeom prst="rect">
            <a:avLst/>
          </a:prstGeom>
          <a:noFill/>
          <a:ln w="19050">
            <a:noFill/>
          </a:ln>
        </p:spPr>
        <p:txBody>
          <a:bodyPr wrap="square" rtlCol="0">
            <a:spAutoFit/>
          </a:bodyPr>
          <a:lstStyle/>
          <a:p>
            <a:r>
              <a:rPr lang="en-US" sz="1600" dirty="0"/>
              <a:t>int instruction</a:t>
            </a:r>
          </a:p>
        </p:txBody>
      </p:sp>
      <p:grpSp>
        <p:nvGrpSpPr>
          <p:cNvPr id="188" name="Group 187">
            <a:extLst>
              <a:ext uri="{FF2B5EF4-FFF2-40B4-BE49-F238E27FC236}">
                <a16:creationId xmlns:a16="http://schemas.microsoft.com/office/drawing/2014/main" id="{61317DAF-BBEC-F546-AC5F-FB13CEA1AF0B}"/>
              </a:ext>
            </a:extLst>
          </p:cNvPr>
          <p:cNvGrpSpPr/>
          <p:nvPr/>
        </p:nvGrpSpPr>
        <p:grpSpPr>
          <a:xfrm>
            <a:off x="4519468" y="1947518"/>
            <a:ext cx="3395842" cy="452075"/>
            <a:chOff x="4193120" y="2445325"/>
            <a:chExt cx="3395842" cy="452075"/>
          </a:xfrm>
        </p:grpSpPr>
        <p:cxnSp>
          <p:nvCxnSpPr>
            <p:cNvPr id="189" name="Curved Connector 188">
              <a:extLst>
                <a:ext uri="{FF2B5EF4-FFF2-40B4-BE49-F238E27FC236}">
                  <a16:creationId xmlns:a16="http://schemas.microsoft.com/office/drawing/2014/main" id="{B76FDB47-3DAA-5F43-B39E-8F9F6044FCF8}"/>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0" name="Curved Connector 189">
              <a:extLst>
                <a:ext uri="{FF2B5EF4-FFF2-40B4-BE49-F238E27FC236}">
                  <a16:creationId xmlns:a16="http://schemas.microsoft.com/office/drawing/2014/main" id="{36737DDA-AB31-9947-AE41-5727D338A3D4}"/>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1" name="Curved Connector 190">
              <a:extLst>
                <a:ext uri="{FF2B5EF4-FFF2-40B4-BE49-F238E27FC236}">
                  <a16:creationId xmlns:a16="http://schemas.microsoft.com/office/drawing/2014/main" id="{74BF9433-924F-2B49-9D07-9E0455BB4E49}"/>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2" name="Curved Connector 191">
              <a:extLst>
                <a:ext uri="{FF2B5EF4-FFF2-40B4-BE49-F238E27FC236}">
                  <a16:creationId xmlns:a16="http://schemas.microsoft.com/office/drawing/2014/main" id="{7DB4005D-8043-0846-9AA9-04694228019A}"/>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3" name="Curved Connector 192">
              <a:extLst>
                <a:ext uri="{FF2B5EF4-FFF2-40B4-BE49-F238E27FC236}">
                  <a16:creationId xmlns:a16="http://schemas.microsoft.com/office/drawing/2014/main" id="{D5959572-4688-8C45-B88D-9992B64E24BF}"/>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4" name="Curved Connector 193">
              <a:extLst>
                <a:ext uri="{FF2B5EF4-FFF2-40B4-BE49-F238E27FC236}">
                  <a16:creationId xmlns:a16="http://schemas.microsoft.com/office/drawing/2014/main" id="{5C7FA270-880F-8E4E-9512-1F0254B0C17E}"/>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5" name="Curved Connector 194">
              <a:extLst>
                <a:ext uri="{FF2B5EF4-FFF2-40B4-BE49-F238E27FC236}">
                  <a16:creationId xmlns:a16="http://schemas.microsoft.com/office/drawing/2014/main" id="{30B3D3D4-1188-A141-90C1-BCEB23A3B3A2}"/>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6" name="Curved Connector 195">
              <a:extLst>
                <a:ext uri="{FF2B5EF4-FFF2-40B4-BE49-F238E27FC236}">
                  <a16:creationId xmlns:a16="http://schemas.microsoft.com/office/drawing/2014/main" id="{BEA79587-C436-1546-BBD4-03DBFD480063}"/>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7" name="Curved Connector 196">
              <a:extLst>
                <a:ext uri="{FF2B5EF4-FFF2-40B4-BE49-F238E27FC236}">
                  <a16:creationId xmlns:a16="http://schemas.microsoft.com/office/drawing/2014/main" id="{CA2F6E11-7DAC-5D4A-A5C4-123B7132EBE7}"/>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8" name="Curved Connector 197">
              <a:extLst>
                <a:ext uri="{FF2B5EF4-FFF2-40B4-BE49-F238E27FC236}">
                  <a16:creationId xmlns:a16="http://schemas.microsoft.com/office/drawing/2014/main" id="{5CF891B1-138F-5947-A4CF-53F7AAF5025E}"/>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9" name="Curved Connector 198">
              <a:extLst>
                <a:ext uri="{FF2B5EF4-FFF2-40B4-BE49-F238E27FC236}">
                  <a16:creationId xmlns:a16="http://schemas.microsoft.com/office/drawing/2014/main" id="{51EC017E-3F1C-9C44-B6CA-936129634AD1}"/>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0" name="Curved Connector 199">
              <a:extLst>
                <a:ext uri="{FF2B5EF4-FFF2-40B4-BE49-F238E27FC236}">
                  <a16:creationId xmlns:a16="http://schemas.microsoft.com/office/drawing/2014/main" id="{1272CAA3-E580-7E4A-8961-2963DDD05E52}"/>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1" name="Curved Connector 200">
              <a:extLst>
                <a:ext uri="{FF2B5EF4-FFF2-40B4-BE49-F238E27FC236}">
                  <a16:creationId xmlns:a16="http://schemas.microsoft.com/office/drawing/2014/main" id="{9B6CF65A-1EA4-E441-92F0-C250AD03ABFF}"/>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2" name="Curved Connector 201">
              <a:extLst>
                <a:ext uri="{FF2B5EF4-FFF2-40B4-BE49-F238E27FC236}">
                  <a16:creationId xmlns:a16="http://schemas.microsoft.com/office/drawing/2014/main" id="{638B5062-6395-1B4D-BD2F-3146DBCE1D69}"/>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3" name="Curved Connector 202">
              <a:extLst>
                <a:ext uri="{FF2B5EF4-FFF2-40B4-BE49-F238E27FC236}">
                  <a16:creationId xmlns:a16="http://schemas.microsoft.com/office/drawing/2014/main" id="{62D7E3C5-41CA-C348-830F-4FBB3D83BF1F}"/>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4" name="Curved Connector 203">
              <a:extLst>
                <a:ext uri="{FF2B5EF4-FFF2-40B4-BE49-F238E27FC236}">
                  <a16:creationId xmlns:a16="http://schemas.microsoft.com/office/drawing/2014/main" id="{B68A6B9D-AA04-8A47-9C9F-91EE7A0337E5}"/>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05" name="Curved Connector 204">
              <a:extLst>
                <a:ext uri="{FF2B5EF4-FFF2-40B4-BE49-F238E27FC236}">
                  <a16:creationId xmlns:a16="http://schemas.microsoft.com/office/drawing/2014/main" id="{0D819AF4-FC38-8F46-BE34-F771B06B127F}"/>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6" name="Curved Connector 205">
              <a:extLst>
                <a:ext uri="{FF2B5EF4-FFF2-40B4-BE49-F238E27FC236}">
                  <a16:creationId xmlns:a16="http://schemas.microsoft.com/office/drawing/2014/main" id="{4A434270-228E-E944-9F96-FA01C8801350}"/>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7" name="Curved Connector 206">
              <a:extLst>
                <a:ext uri="{FF2B5EF4-FFF2-40B4-BE49-F238E27FC236}">
                  <a16:creationId xmlns:a16="http://schemas.microsoft.com/office/drawing/2014/main" id="{934A00BE-A3DA-FF47-BBA9-01114875861D}"/>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8" name="Curved Connector 207">
              <a:extLst>
                <a:ext uri="{FF2B5EF4-FFF2-40B4-BE49-F238E27FC236}">
                  <a16:creationId xmlns:a16="http://schemas.microsoft.com/office/drawing/2014/main" id="{745509FF-5150-5145-B3D8-C3B84E1FA134}"/>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9" name="Curved Connector 208">
              <a:extLst>
                <a:ext uri="{FF2B5EF4-FFF2-40B4-BE49-F238E27FC236}">
                  <a16:creationId xmlns:a16="http://schemas.microsoft.com/office/drawing/2014/main" id="{F13F61BC-10E7-8F4F-BBEF-E527EBDB83D1}"/>
                </a:ext>
              </a:extLst>
            </p:cNvPr>
            <p:cNvCxnSpPr>
              <a:cxnSpLocks/>
            </p:cNvCxnSpPr>
            <p:nvPr/>
          </p:nvCxnSpPr>
          <p:spPr>
            <a:xfrm rot="2640000">
              <a:off x="6242186"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0" name="Curved Connector 209">
              <a:extLst>
                <a:ext uri="{FF2B5EF4-FFF2-40B4-BE49-F238E27FC236}">
                  <a16:creationId xmlns:a16="http://schemas.microsoft.com/office/drawing/2014/main" id="{8D54D9E7-072C-134C-A485-80CD5E62B39B}"/>
                </a:ext>
              </a:extLst>
            </p:cNvPr>
            <p:cNvCxnSpPr>
              <a:cxnSpLocks/>
            </p:cNvCxnSpPr>
            <p:nvPr/>
          </p:nvCxnSpPr>
          <p:spPr>
            <a:xfrm rot="2640000">
              <a:off x="6345249"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1" name="Curved Connector 210">
              <a:extLst>
                <a:ext uri="{FF2B5EF4-FFF2-40B4-BE49-F238E27FC236}">
                  <a16:creationId xmlns:a16="http://schemas.microsoft.com/office/drawing/2014/main" id="{57DCCF11-E421-A34B-B645-51D356BA06EE}"/>
                </a:ext>
              </a:extLst>
            </p:cNvPr>
            <p:cNvCxnSpPr>
              <a:cxnSpLocks/>
            </p:cNvCxnSpPr>
            <p:nvPr/>
          </p:nvCxnSpPr>
          <p:spPr>
            <a:xfrm rot="2640000">
              <a:off x="6446853"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2" name="Curved Connector 211">
              <a:extLst>
                <a:ext uri="{FF2B5EF4-FFF2-40B4-BE49-F238E27FC236}">
                  <a16:creationId xmlns:a16="http://schemas.microsoft.com/office/drawing/2014/main" id="{F395A353-C05A-D040-BC21-4069FA950121}"/>
                </a:ext>
              </a:extLst>
            </p:cNvPr>
            <p:cNvCxnSpPr>
              <a:cxnSpLocks/>
            </p:cNvCxnSpPr>
            <p:nvPr/>
          </p:nvCxnSpPr>
          <p:spPr>
            <a:xfrm rot="2640000">
              <a:off x="6549917"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3" name="Curved Connector 212">
              <a:extLst>
                <a:ext uri="{FF2B5EF4-FFF2-40B4-BE49-F238E27FC236}">
                  <a16:creationId xmlns:a16="http://schemas.microsoft.com/office/drawing/2014/main" id="{573B3DFD-21FB-B744-A92D-30DD1F0BB932}"/>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4" name="Curved Connector 213">
              <a:extLst>
                <a:ext uri="{FF2B5EF4-FFF2-40B4-BE49-F238E27FC236}">
                  <a16:creationId xmlns:a16="http://schemas.microsoft.com/office/drawing/2014/main" id="{6258866C-C22B-1F4B-A7B1-4F60BA3687F2}"/>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5" name="Curved Connector 214">
              <a:extLst>
                <a:ext uri="{FF2B5EF4-FFF2-40B4-BE49-F238E27FC236}">
                  <a16:creationId xmlns:a16="http://schemas.microsoft.com/office/drawing/2014/main" id="{3B4CA433-9CBC-FC48-8CAB-3B0A4C62280B}"/>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6" name="Curved Connector 215">
              <a:extLst>
                <a:ext uri="{FF2B5EF4-FFF2-40B4-BE49-F238E27FC236}">
                  <a16:creationId xmlns:a16="http://schemas.microsoft.com/office/drawing/2014/main" id="{586A323C-2C95-5741-AE61-9B910F2BE502}"/>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7" name="Curved Connector 216">
              <a:extLst>
                <a:ext uri="{FF2B5EF4-FFF2-40B4-BE49-F238E27FC236}">
                  <a16:creationId xmlns:a16="http://schemas.microsoft.com/office/drawing/2014/main" id="{9901CA90-3E42-0541-9084-A0A0D8ACD536}"/>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8" name="Curved Connector 217">
              <a:extLst>
                <a:ext uri="{FF2B5EF4-FFF2-40B4-BE49-F238E27FC236}">
                  <a16:creationId xmlns:a16="http://schemas.microsoft.com/office/drawing/2014/main" id="{ABC99A12-2327-A44A-A380-54A7D4B6EF04}"/>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9" name="Curved Connector 218">
              <a:extLst>
                <a:ext uri="{FF2B5EF4-FFF2-40B4-BE49-F238E27FC236}">
                  <a16:creationId xmlns:a16="http://schemas.microsoft.com/office/drawing/2014/main" id="{F47D7562-3BAE-E94A-90EA-7CFB816FF3B7}"/>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0" name="Curved Connector 219">
              <a:extLst>
                <a:ext uri="{FF2B5EF4-FFF2-40B4-BE49-F238E27FC236}">
                  <a16:creationId xmlns:a16="http://schemas.microsoft.com/office/drawing/2014/main" id="{28D8F901-2B2D-994F-9F32-7196E21DB313}"/>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D9DC69F5-6858-FA44-9206-B3058A0C0C10}"/>
              </a:ext>
            </a:extLst>
          </p:cNvPr>
          <p:cNvGrpSpPr/>
          <p:nvPr/>
        </p:nvGrpSpPr>
        <p:grpSpPr>
          <a:xfrm>
            <a:off x="2854249" y="1373902"/>
            <a:ext cx="3395842" cy="452075"/>
            <a:chOff x="5881515" y="4022108"/>
            <a:chExt cx="3395842" cy="452075"/>
          </a:xfrm>
        </p:grpSpPr>
        <p:cxnSp>
          <p:nvCxnSpPr>
            <p:cNvPr id="222" name="Curved Connector 221">
              <a:extLst>
                <a:ext uri="{FF2B5EF4-FFF2-40B4-BE49-F238E27FC236}">
                  <a16:creationId xmlns:a16="http://schemas.microsoft.com/office/drawing/2014/main" id="{4CA3A0C9-F22D-4F4A-9195-04689A4BB778}"/>
                </a:ext>
              </a:extLst>
            </p:cNvPr>
            <p:cNvCxnSpPr>
              <a:cxnSpLocks/>
            </p:cNvCxnSpPr>
            <p:nvPr/>
          </p:nvCxnSpPr>
          <p:spPr>
            <a:xfrm rot="2640000">
              <a:off x="5881515"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Curved Connector 222">
              <a:extLst>
                <a:ext uri="{FF2B5EF4-FFF2-40B4-BE49-F238E27FC236}">
                  <a16:creationId xmlns:a16="http://schemas.microsoft.com/office/drawing/2014/main" id="{F140F98D-4556-604F-B19E-352AEC60DC7F}"/>
                </a:ext>
              </a:extLst>
            </p:cNvPr>
            <p:cNvCxnSpPr>
              <a:cxnSpLocks/>
            </p:cNvCxnSpPr>
            <p:nvPr/>
          </p:nvCxnSpPr>
          <p:spPr>
            <a:xfrm rot="2640000">
              <a:off x="5981283"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Curved Connector 223">
              <a:extLst>
                <a:ext uri="{FF2B5EF4-FFF2-40B4-BE49-F238E27FC236}">
                  <a16:creationId xmlns:a16="http://schemas.microsoft.com/office/drawing/2014/main" id="{177C7CCA-0782-384B-8703-73176A4D93A3}"/>
                </a:ext>
              </a:extLst>
            </p:cNvPr>
            <p:cNvCxnSpPr>
              <a:cxnSpLocks/>
            </p:cNvCxnSpPr>
            <p:nvPr/>
          </p:nvCxnSpPr>
          <p:spPr>
            <a:xfrm rot="2640000">
              <a:off x="6082888"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Curved Connector 224">
              <a:extLst>
                <a:ext uri="{FF2B5EF4-FFF2-40B4-BE49-F238E27FC236}">
                  <a16:creationId xmlns:a16="http://schemas.microsoft.com/office/drawing/2014/main" id="{A23D3D0E-6F93-D643-B03C-7D4B230E3BAA}"/>
                </a:ext>
              </a:extLst>
            </p:cNvPr>
            <p:cNvCxnSpPr>
              <a:cxnSpLocks/>
            </p:cNvCxnSpPr>
            <p:nvPr/>
          </p:nvCxnSpPr>
          <p:spPr>
            <a:xfrm rot="2640000">
              <a:off x="6185951"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Curved Connector 225">
              <a:extLst>
                <a:ext uri="{FF2B5EF4-FFF2-40B4-BE49-F238E27FC236}">
                  <a16:creationId xmlns:a16="http://schemas.microsoft.com/office/drawing/2014/main" id="{5BF07B0F-1D8E-C046-A1A2-257DA5D31AFB}"/>
                </a:ext>
              </a:extLst>
            </p:cNvPr>
            <p:cNvCxnSpPr>
              <a:cxnSpLocks/>
            </p:cNvCxnSpPr>
            <p:nvPr/>
          </p:nvCxnSpPr>
          <p:spPr>
            <a:xfrm rot="2640000">
              <a:off x="6289013"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Curved Connector 226">
              <a:extLst>
                <a:ext uri="{FF2B5EF4-FFF2-40B4-BE49-F238E27FC236}">
                  <a16:creationId xmlns:a16="http://schemas.microsoft.com/office/drawing/2014/main" id="{24ACA632-71D2-D849-8644-6653B931D395}"/>
                </a:ext>
              </a:extLst>
            </p:cNvPr>
            <p:cNvCxnSpPr>
              <a:cxnSpLocks/>
            </p:cNvCxnSpPr>
            <p:nvPr/>
          </p:nvCxnSpPr>
          <p:spPr>
            <a:xfrm rot="2640000">
              <a:off x="6392076"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Curved Connector 227">
              <a:extLst>
                <a:ext uri="{FF2B5EF4-FFF2-40B4-BE49-F238E27FC236}">
                  <a16:creationId xmlns:a16="http://schemas.microsoft.com/office/drawing/2014/main" id="{2CDAAB89-DAF5-C24F-AF3F-5D9F8D819E2B}"/>
                </a:ext>
              </a:extLst>
            </p:cNvPr>
            <p:cNvCxnSpPr>
              <a:cxnSpLocks/>
            </p:cNvCxnSpPr>
            <p:nvPr/>
          </p:nvCxnSpPr>
          <p:spPr>
            <a:xfrm rot="2640000">
              <a:off x="6493680"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Curved Connector 228">
              <a:extLst>
                <a:ext uri="{FF2B5EF4-FFF2-40B4-BE49-F238E27FC236}">
                  <a16:creationId xmlns:a16="http://schemas.microsoft.com/office/drawing/2014/main" id="{8950B75C-DEBC-0942-A5E8-BCFB7AEB8164}"/>
                </a:ext>
              </a:extLst>
            </p:cNvPr>
            <p:cNvCxnSpPr>
              <a:cxnSpLocks/>
            </p:cNvCxnSpPr>
            <p:nvPr/>
          </p:nvCxnSpPr>
          <p:spPr>
            <a:xfrm rot="2640000">
              <a:off x="6596744"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Curved Connector 229">
              <a:extLst>
                <a:ext uri="{FF2B5EF4-FFF2-40B4-BE49-F238E27FC236}">
                  <a16:creationId xmlns:a16="http://schemas.microsoft.com/office/drawing/2014/main" id="{017573F5-63EF-974B-A4FB-4AD55434A961}"/>
                </a:ext>
              </a:extLst>
            </p:cNvPr>
            <p:cNvCxnSpPr>
              <a:cxnSpLocks/>
            </p:cNvCxnSpPr>
            <p:nvPr/>
          </p:nvCxnSpPr>
          <p:spPr>
            <a:xfrm rot="2640000">
              <a:off x="6700402"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Curved Connector 230">
              <a:extLst>
                <a:ext uri="{FF2B5EF4-FFF2-40B4-BE49-F238E27FC236}">
                  <a16:creationId xmlns:a16="http://schemas.microsoft.com/office/drawing/2014/main" id="{909EAF6D-1845-4148-B5AE-B8BC825F3EDE}"/>
                </a:ext>
              </a:extLst>
            </p:cNvPr>
            <p:cNvCxnSpPr>
              <a:cxnSpLocks/>
            </p:cNvCxnSpPr>
            <p:nvPr/>
          </p:nvCxnSpPr>
          <p:spPr>
            <a:xfrm rot="2640000">
              <a:off x="6805293"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Curved Connector 231">
              <a:extLst>
                <a:ext uri="{FF2B5EF4-FFF2-40B4-BE49-F238E27FC236}">
                  <a16:creationId xmlns:a16="http://schemas.microsoft.com/office/drawing/2014/main" id="{C92151C7-4EB0-4141-AC8F-ACA439146C7C}"/>
                </a:ext>
              </a:extLst>
            </p:cNvPr>
            <p:cNvCxnSpPr>
              <a:cxnSpLocks/>
            </p:cNvCxnSpPr>
            <p:nvPr/>
          </p:nvCxnSpPr>
          <p:spPr>
            <a:xfrm rot="2640000">
              <a:off x="6908356"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Curved Connector 232">
              <a:extLst>
                <a:ext uri="{FF2B5EF4-FFF2-40B4-BE49-F238E27FC236}">
                  <a16:creationId xmlns:a16="http://schemas.microsoft.com/office/drawing/2014/main" id="{64654EDF-B630-E741-9D7A-B8E5A80CBF86}"/>
                </a:ext>
              </a:extLst>
            </p:cNvPr>
            <p:cNvCxnSpPr>
              <a:cxnSpLocks/>
            </p:cNvCxnSpPr>
            <p:nvPr/>
          </p:nvCxnSpPr>
          <p:spPr>
            <a:xfrm rot="2640000">
              <a:off x="7011420"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Curved Connector 233">
              <a:extLst>
                <a:ext uri="{FF2B5EF4-FFF2-40B4-BE49-F238E27FC236}">
                  <a16:creationId xmlns:a16="http://schemas.microsoft.com/office/drawing/2014/main" id="{49D1194F-01D7-3742-9765-BD0388D4B290}"/>
                </a:ext>
              </a:extLst>
            </p:cNvPr>
            <p:cNvCxnSpPr>
              <a:cxnSpLocks/>
            </p:cNvCxnSpPr>
            <p:nvPr/>
          </p:nvCxnSpPr>
          <p:spPr>
            <a:xfrm rot="2640000">
              <a:off x="7114484"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a:extLst>
                <a:ext uri="{FF2B5EF4-FFF2-40B4-BE49-F238E27FC236}">
                  <a16:creationId xmlns:a16="http://schemas.microsoft.com/office/drawing/2014/main" id="{4D6A3D55-BC26-B345-9BFB-3B8164EC7FF4}"/>
                </a:ext>
              </a:extLst>
            </p:cNvPr>
            <p:cNvCxnSpPr>
              <a:cxnSpLocks/>
            </p:cNvCxnSpPr>
            <p:nvPr/>
          </p:nvCxnSpPr>
          <p:spPr>
            <a:xfrm rot="2640000">
              <a:off x="7219374"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Curved Connector 235">
              <a:extLst>
                <a:ext uri="{FF2B5EF4-FFF2-40B4-BE49-F238E27FC236}">
                  <a16:creationId xmlns:a16="http://schemas.microsoft.com/office/drawing/2014/main" id="{FB6DB510-55B2-1647-9FDB-266DE67DBAB4}"/>
                </a:ext>
              </a:extLst>
            </p:cNvPr>
            <p:cNvCxnSpPr>
              <a:cxnSpLocks/>
            </p:cNvCxnSpPr>
            <p:nvPr/>
          </p:nvCxnSpPr>
          <p:spPr>
            <a:xfrm rot="2640000">
              <a:off x="7319149"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Curved Connector 236">
              <a:extLst>
                <a:ext uri="{FF2B5EF4-FFF2-40B4-BE49-F238E27FC236}">
                  <a16:creationId xmlns:a16="http://schemas.microsoft.com/office/drawing/2014/main" id="{36C9F21B-0330-5740-A387-E7299FB49FBA}"/>
                </a:ext>
              </a:extLst>
            </p:cNvPr>
            <p:cNvCxnSpPr>
              <a:cxnSpLocks/>
            </p:cNvCxnSpPr>
            <p:nvPr/>
          </p:nvCxnSpPr>
          <p:spPr>
            <a:xfrm rot="2640000">
              <a:off x="7422215" y="4026127"/>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Curved Connector 237">
              <a:extLst>
                <a:ext uri="{FF2B5EF4-FFF2-40B4-BE49-F238E27FC236}">
                  <a16:creationId xmlns:a16="http://schemas.microsoft.com/office/drawing/2014/main" id="{CFA2B5E8-B8C6-A74A-8D2B-FE5200C29AC5}"/>
                </a:ext>
              </a:extLst>
            </p:cNvPr>
            <p:cNvCxnSpPr>
              <a:cxnSpLocks/>
            </p:cNvCxnSpPr>
            <p:nvPr/>
          </p:nvCxnSpPr>
          <p:spPr>
            <a:xfrm rot="2640000">
              <a:off x="7523083"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9" name="Curved Connector 238">
              <a:extLst>
                <a:ext uri="{FF2B5EF4-FFF2-40B4-BE49-F238E27FC236}">
                  <a16:creationId xmlns:a16="http://schemas.microsoft.com/office/drawing/2014/main" id="{F0AE22A5-8E31-1245-9300-D3C60BAFB77F}"/>
                </a:ext>
              </a:extLst>
            </p:cNvPr>
            <p:cNvCxnSpPr>
              <a:cxnSpLocks/>
            </p:cNvCxnSpPr>
            <p:nvPr/>
          </p:nvCxnSpPr>
          <p:spPr>
            <a:xfrm rot="2640000">
              <a:off x="7622851"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0" name="Curved Connector 239">
              <a:extLst>
                <a:ext uri="{FF2B5EF4-FFF2-40B4-BE49-F238E27FC236}">
                  <a16:creationId xmlns:a16="http://schemas.microsoft.com/office/drawing/2014/main" id="{7F32B7F0-F7F9-D446-B2DC-41ED75676C71}"/>
                </a:ext>
              </a:extLst>
            </p:cNvPr>
            <p:cNvCxnSpPr>
              <a:cxnSpLocks/>
            </p:cNvCxnSpPr>
            <p:nvPr/>
          </p:nvCxnSpPr>
          <p:spPr>
            <a:xfrm rot="2640000">
              <a:off x="7724456"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1" name="Curved Connector 240">
              <a:extLst>
                <a:ext uri="{FF2B5EF4-FFF2-40B4-BE49-F238E27FC236}">
                  <a16:creationId xmlns:a16="http://schemas.microsoft.com/office/drawing/2014/main" id="{6694BACF-028A-2F4F-8DFA-F7A2E9F3FC9C}"/>
                </a:ext>
              </a:extLst>
            </p:cNvPr>
            <p:cNvCxnSpPr>
              <a:cxnSpLocks/>
            </p:cNvCxnSpPr>
            <p:nvPr/>
          </p:nvCxnSpPr>
          <p:spPr>
            <a:xfrm rot="2640000">
              <a:off x="7827519"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2" name="Curved Connector 241">
              <a:extLst>
                <a:ext uri="{FF2B5EF4-FFF2-40B4-BE49-F238E27FC236}">
                  <a16:creationId xmlns:a16="http://schemas.microsoft.com/office/drawing/2014/main" id="{CD49A19C-2DC0-2749-866B-4FC62F5BB161}"/>
                </a:ext>
              </a:extLst>
            </p:cNvPr>
            <p:cNvCxnSpPr>
              <a:cxnSpLocks/>
            </p:cNvCxnSpPr>
            <p:nvPr/>
          </p:nvCxnSpPr>
          <p:spPr>
            <a:xfrm rot="2640000">
              <a:off x="7930581"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3" name="Curved Connector 242">
              <a:extLst>
                <a:ext uri="{FF2B5EF4-FFF2-40B4-BE49-F238E27FC236}">
                  <a16:creationId xmlns:a16="http://schemas.microsoft.com/office/drawing/2014/main" id="{143BF60D-EE86-D04D-ADD2-AD0DD73CDC17}"/>
                </a:ext>
              </a:extLst>
            </p:cNvPr>
            <p:cNvCxnSpPr>
              <a:cxnSpLocks/>
            </p:cNvCxnSpPr>
            <p:nvPr/>
          </p:nvCxnSpPr>
          <p:spPr>
            <a:xfrm rot="2640000">
              <a:off x="8033644"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4" name="Curved Connector 243">
              <a:extLst>
                <a:ext uri="{FF2B5EF4-FFF2-40B4-BE49-F238E27FC236}">
                  <a16:creationId xmlns:a16="http://schemas.microsoft.com/office/drawing/2014/main" id="{9C9F2B31-62DC-274A-815D-E36D6CD51541}"/>
                </a:ext>
              </a:extLst>
            </p:cNvPr>
            <p:cNvCxnSpPr>
              <a:cxnSpLocks/>
            </p:cNvCxnSpPr>
            <p:nvPr/>
          </p:nvCxnSpPr>
          <p:spPr>
            <a:xfrm rot="2640000">
              <a:off x="8135248"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5" name="Curved Connector 244">
              <a:extLst>
                <a:ext uri="{FF2B5EF4-FFF2-40B4-BE49-F238E27FC236}">
                  <a16:creationId xmlns:a16="http://schemas.microsoft.com/office/drawing/2014/main" id="{69C6A960-177A-DB45-8569-1427A30FF296}"/>
                </a:ext>
              </a:extLst>
            </p:cNvPr>
            <p:cNvCxnSpPr>
              <a:cxnSpLocks/>
            </p:cNvCxnSpPr>
            <p:nvPr/>
          </p:nvCxnSpPr>
          <p:spPr>
            <a:xfrm rot="2640000">
              <a:off x="8238312"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6" name="Curved Connector 245">
              <a:extLst>
                <a:ext uri="{FF2B5EF4-FFF2-40B4-BE49-F238E27FC236}">
                  <a16:creationId xmlns:a16="http://schemas.microsoft.com/office/drawing/2014/main" id="{2FEC8E22-B123-0A48-87F2-C899F0EDF205}"/>
                </a:ext>
              </a:extLst>
            </p:cNvPr>
            <p:cNvCxnSpPr>
              <a:cxnSpLocks/>
            </p:cNvCxnSpPr>
            <p:nvPr/>
          </p:nvCxnSpPr>
          <p:spPr>
            <a:xfrm rot="2640000">
              <a:off x="8341970"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7" name="Curved Connector 246">
              <a:extLst>
                <a:ext uri="{FF2B5EF4-FFF2-40B4-BE49-F238E27FC236}">
                  <a16:creationId xmlns:a16="http://schemas.microsoft.com/office/drawing/2014/main" id="{A94BADDD-C287-6741-8EDB-650D36C91153}"/>
                </a:ext>
              </a:extLst>
            </p:cNvPr>
            <p:cNvCxnSpPr>
              <a:cxnSpLocks/>
            </p:cNvCxnSpPr>
            <p:nvPr/>
          </p:nvCxnSpPr>
          <p:spPr>
            <a:xfrm rot="2640000">
              <a:off x="8446861"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8" name="Curved Connector 247">
              <a:extLst>
                <a:ext uri="{FF2B5EF4-FFF2-40B4-BE49-F238E27FC236}">
                  <a16:creationId xmlns:a16="http://schemas.microsoft.com/office/drawing/2014/main" id="{6FA3FE89-F391-9D4D-94D3-5257B8FCF650}"/>
                </a:ext>
              </a:extLst>
            </p:cNvPr>
            <p:cNvCxnSpPr>
              <a:cxnSpLocks/>
            </p:cNvCxnSpPr>
            <p:nvPr/>
          </p:nvCxnSpPr>
          <p:spPr>
            <a:xfrm rot="2640000">
              <a:off x="8549924"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9" name="Curved Connector 248">
              <a:extLst>
                <a:ext uri="{FF2B5EF4-FFF2-40B4-BE49-F238E27FC236}">
                  <a16:creationId xmlns:a16="http://schemas.microsoft.com/office/drawing/2014/main" id="{30B0157A-3C67-4744-8317-DF6481E035C8}"/>
                </a:ext>
              </a:extLst>
            </p:cNvPr>
            <p:cNvCxnSpPr>
              <a:cxnSpLocks/>
            </p:cNvCxnSpPr>
            <p:nvPr/>
          </p:nvCxnSpPr>
          <p:spPr>
            <a:xfrm rot="2640000">
              <a:off x="8652988"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0" name="Curved Connector 249">
              <a:extLst>
                <a:ext uri="{FF2B5EF4-FFF2-40B4-BE49-F238E27FC236}">
                  <a16:creationId xmlns:a16="http://schemas.microsoft.com/office/drawing/2014/main" id="{85A74465-DC4D-9443-B7F3-B838E95496D0}"/>
                </a:ext>
              </a:extLst>
            </p:cNvPr>
            <p:cNvCxnSpPr>
              <a:cxnSpLocks/>
            </p:cNvCxnSpPr>
            <p:nvPr/>
          </p:nvCxnSpPr>
          <p:spPr>
            <a:xfrm rot="2640000">
              <a:off x="875605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1" name="Curved Connector 250">
              <a:extLst>
                <a:ext uri="{FF2B5EF4-FFF2-40B4-BE49-F238E27FC236}">
                  <a16:creationId xmlns:a16="http://schemas.microsoft.com/office/drawing/2014/main" id="{063ED547-D68F-8943-8FBD-D73ED6A8D9C4}"/>
                </a:ext>
              </a:extLst>
            </p:cNvPr>
            <p:cNvCxnSpPr>
              <a:cxnSpLocks/>
            </p:cNvCxnSpPr>
            <p:nvPr/>
          </p:nvCxnSpPr>
          <p:spPr>
            <a:xfrm rot="2640000">
              <a:off x="886094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2" name="Curved Connector 251">
              <a:extLst>
                <a:ext uri="{FF2B5EF4-FFF2-40B4-BE49-F238E27FC236}">
                  <a16:creationId xmlns:a16="http://schemas.microsoft.com/office/drawing/2014/main" id="{B0E73499-2C6B-4347-B5DC-BCD30727AD52}"/>
                </a:ext>
              </a:extLst>
            </p:cNvPr>
            <p:cNvCxnSpPr>
              <a:cxnSpLocks/>
            </p:cNvCxnSpPr>
            <p:nvPr/>
          </p:nvCxnSpPr>
          <p:spPr>
            <a:xfrm rot="2640000">
              <a:off x="8960717"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3" name="Curved Connector 252">
              <a:extLst>
                <a:ext uri="{FF2B5EF4-FFF2-40B4-BE49-F238E27FC236}">
                  <a16:creationId xmlns:a16="http://schemas.microsoft.com/office/drawing/2014/main" id="{88039C6E-585C-0445-ACFB-3CC224A6037E}"/>
                </a:ext>
              </a:extLst>
            </p:cNvPr>
            <p:cNvCxnSpPr>
              <a:cxnSpLocks/>
            </p:cNvCxnSpPr>
            <p:nvPr/>
          </p:nvCxnSpPr>
          <p:spPr>
            <a:xfrm rot="2640000">
              <a:off x="9063783" y="4026127"/>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54" name="Group 253">
            <a:extLst>
              <a:ext uri="{FF2B5EF4-FFF2-40B4-BE49-F238E27FC236}">
                <a16:creationId xmlns:a16="http://schemas.microsoft.com/office/drawing/2014/main" id="{C16D2545-711A-CE45-907F-36B2E4FFC244}"/>
              </a:ext>
            </a:extLst>
          </p:cNvPr>
          <p:cNvGrpSpPr/>
          <p:nvPr/>
        </p:nvGrpSpPr>
        <p:grpSpPr>
          <a:xfrm>
            <a:off x="6154077" y="2413733"/>
            <a:ext cx="4775919" cy="566601"/>
            <a:chOff x="5881515" y="3907582"/>
            <a:chExt cx="4775919" cy="566601"/>
          </a:xfrm>
        </p:grpSpPr>
        <p:grpSp>
          <p:nvGrpSpPr>
            <p:cNvPr id="255" name="Group 254">
              <a:extLst>
                <a:ext uri="{FF2B5EF4-FFF2-40B4-BE49-F238E27FC236}">
                  <a16:creationId xmlns:a16="http://schemas.microsoft.com/office/drawing/2014/main" id="{1757CCE4-055B-C043-B812-10FA4C0D1603}"/>
                </a:ext>
              </a:extLst>
            </p:cNvPr>
            <p:cNvGrpSpPr/>
            <p:nvPr/>
          </p:nvGrpSpPr>
          <p:grpSpPr>
            <a:xfrm>
              <a:off x="5881515" y="4022108"/>
              <a:ext cx="3395842" cy="452075"/>
              <a:chOff x="5881515" y="4022108"/>
              <a:chExt cx="3395842" cy="452075"/>
            </a:xfrm>
          </p:grpSpPr>
          <p:cxnSp>
            <p:nvCxnSpPr>
              <p:cNvPr id="257" name="Curved Connector 256">
                <a:extLst>
                  <a:ext uri="{FF2B5EF4-FFF2-40B4-BE49-F238E27FC236}">
                    <a16:creationId xmlns:a16="http://schemas.microsoft.com/office/drawing/2014/main" id="{F87216F3-DF3B-B048-B1C3-D5C960377919}"/>
                  </a:ext>
                </a:extLst>
              </p:cNvPr>
              <p:cNvCxnSpPr>
                <a:cxnSpLocks/>
              </p:cNvCxnSpPr>
              <p:nvPr/>
            </p:nvCxnSpPr>
            <p:spPr>
              <a:xfrm rot="2640000">
                <a:off x="5881515"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Curved Connector 257">
                <a:extLst>
                  <a:ext uri="{FF2B5EF4-FFF2-40B4-BE49-F238E27FC236}">
                    <a16:creationId xmlns:a16="http://schemas.microsoft.com/office/drawing/2014/main" id="{5BF1D171-E078-2143-B3BA-DEFFBE57E976}"/>
                  </a:ext>
                </a:extLst>
              </p:cNvPr>
              <p:cNvCxnSpPr>
                <a:cxnSpLocks/>
              </p:cNvCxnSpPr>
              <p:nvPr/>
            </p:nvCxnSpPr>
            <p:spPr>
              <a:xfrm rot="2640000">
                <a:off x="5981283"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Curved Connector 258">
                <a:extLst>
                  <a:ext uri="{FF2B5EF4-FFF2-40B4-BE49-F238E27FC236}">
                    <a16:creationId xmlns:a16="http://schemas.microsoft.com/office/drawing/2014/main" id="{C9EECBEB-9B14-6848-A46E-D81C74FCD404}"/>
                  </a:ext>
                </a:extLst>
              </p:cNvPr>
              <p:cNvCxnSpPr>
                <a:cxnSpLocks/>
              </p:cNvCxnSpPr>
              <p:nvPr/>
            </p:nvCxnSpPr>
            <p:spPr>
              <a:xfrm rot="2640000">
                <a:off x="6082888"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Curved Connector 259">
                <a:extLst>
                  <a:ext uri="{FF2B5EF4-FFF2-40B4-BE49-F238E27FC236}">
                    <a16:creationId xmlns:a16="http://schemas.microsoft.com/office/drawing/2014/main" id="{C68B6FF3-D349-F34F-8762-A6262685995B}"/>
                  </a:ext>
                </a:extLst>
              </p:cNvPr>
              <p:cNvCxnSpPr>
                <a:cxnSpLocks/>
              </p:cNvCxnSpPr>
              <p:nvPr/>
            </p:nvCxnSpPr>
            <p:spPr>
              <a:xfrm rot="2640000">
                <a:off x="6185951"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Curved Connector 260">
                <a:extLst>
                  <a:ext uri="{FF2B5EF4-FFF2-40B4-BE49-F238E27FC236}">
                    <a16:creationId xmlns:a16="http://schemas.microsoft.com/office/drawing/2014/main" id="{A9704B40-ED12-494B-901B-B4417038E997}"/>
                  </a:ext>
                </a:extLst>
              </p:cNvPr>
              <p:cNvCxnSpPr>
                <a:cxnSpLocks/>
              </p:cNvCxnSpPr>
              <p:nvPr/>
            </p:nvCxnSpPr>
            <p:spPr>
              <a:xfrm rot="2640000">
                <a:off x="6289013"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Curved Connector 261">
                <a:extLst>
                  <a:ext uri="{FF2B5EF4-FFF2-40B4-BE49-F238E27FC236}">
                    <a16:creationId xmlns:a16="http://schemas.microsoft.com/office/drawing/2014/main" id="{ABEACDD3-F9E2-C44A-870B-F40B2925C506}"/>
                  </a:ext>
                </a:extLst>
              </p:cNvPr>
              <p:cNvCxnSpPr>
                <a:cxnSpLocks/>
              </p:cNvCxnSpPr>
              <p:nvPr/>
            </p:nvCxnSpPr>
            <p:spPr>
              <a:xfrm rot="2640000">
                <a:off x="6392076"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Curved Connector 262">
                <a:extLst>
                  <a:ext uri="{FF2B5EF4-FFF2-40B4-BE49-F238E27FC236}">
                    <a16:creationId xmlns:a16="http://schemas.microsoft.com/office/drawing/2014/main" id="{2EB68B36-8D6D-5248-88A3-5C3FD9B04AED}"/>
                  </a:ext>
                </a:extLst>
              </p:cNvPr>
              <p:cNvCxnSpPr>
                <a:cxnSpLocks/>
              </p:cNvCxnSpPr>
              <p:nvPr/>
            </p:nvCxnSpPr>
            <p:spPr>
              <a:xfrm rot="2640000">
                <a:off x="6493680" y="4022108"/>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Curved Connector 263">
                <a:extLst>
                  <a:ext uri="{FF2B5EF4-FFF2-40B4-BE49-F238E27FC236}">
                    <a16:creationId xmlns:a16="http://schemas.microsoft.com/office/drawing/2014/main" id="{576B402D-731D-5B45-9970-C6016C41EFB9}"/>
                  </a:ext>
                </a:extLst>
              </p:cNvPr>
              <p:cNvCxnSpPr>
                <a:cxnSpLocks/>
              </p:cNvCxnSpPr>
              <p:nvPr/>
            </p:nvCxnSpPr>
            <p:spPr>
              <a:xfrm rot="2640000">
                <a:off x="6596744" y="4022109"/>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Curved Connector 264">
                <a:extLst>
                  <a:ext uri="{FF2B5EF4-FFF2-40B4-BE49-F238E27FC236}">
                    <a16:creationId xmlns:a16="http://schemas.microsoft.com/office/drawing/2014/main" id="{95081235-4BD4-DD42-A20C-71A8C8436546}"/>
                  </a:ext>
                </a:extLst>
              </p:cNvPr>
              <p:cNvCxnSpPr>
                <a:cxnSpLocks/>
              </p:cNvCxnSpPr>
              <p:nvPr/>
            </p:nvCxnSpPr>
            <p:spPr>
              <a:xfrm rot="2640000">
                <a:off x="6700402"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Curved Connector 265">
                <a:extLst>
                  <a:ext uri="{FF2B5EF4-FFF2-40B4-BE49-F238E27FC236}">
                    <a16:creationId xmlns:a16="http://schemas.microsoft.com/office/drawing/2014/main" id="{48B7D13F-8CB9-C94C-80D7-A3DE5BB508B6}"/>
                  </a:ext>
                </a:extLst>
              </p:cNvPr>
              <p:cNvCxnSpPr>
                <a:cxnSpLocks/>
              </p:cNvCxnSpPr>
              <p:nvPr/>
            </p:nvCxnSpPr>
            <p:spPr>
              <a:xfrm rot="2640000">
                <a:off x="6805293"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Curved Connector 266">
                <a:extLst>
                  <a:ext uri="{FF2B5EF4-FFF2-40B4-BE49-F238E27FC236}">
                    <a16:creationId xmlns:a16="http://schemas.microsoft.com/office/drawing/2014/main" id="{8017AC05-FC7C-A240-BCD5-51C104CE7E10}"/>
                  </a:ext>
                </a:extLst>
              </p:cNvPr>
              <p:cNvCxnSpPr>
                <a:cxnSpLocks/>
              </p:cNvCxnSpPr>
              <p:nvPr/>
            </p:nvCxnSpPr>
            <p:spPr>
              <a:xfrm rot="2640000">
                <a:off x="6908356" y="4024475"/>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Curved Connector 267">
                <a:extLst>
                  <a:ext uri="{FF2B5EF4-FFF2-40B4-BE49-F238E27FC236}">
                    <a16:creationId xmlns:a16="http://schemas.microsoft.com/office/drawing/2014/main" id="{ED9AD09B-FB79-AF48-95E6-D7FCA1E48ECD}"/>
                  </a:ext>
                </a:extLst>
              </p:cNvPr>
              <p:cNvCxnSpPr>
                <a:cxnSpLocks/>
              </p:cNvCxnSpPr>
              <p:nvPr/>
            </p:nvCxnSpPr>
            <p:spPr>
              <a:xfrm rot="2640000">
                <a:off x="7011420"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Curved Connector 268">
                <a:extLst>
                  <a:ext uri="{FF2B5EF4-FFF2-40B4-BE49-F238E27FC236}">
                    <a16:creationId xmlns:a16="http://schemas.microsoft.com/office/drawing/2014/main" id="{4786C26F-EF0A-EC49-A73E-AB7AC740F8E0}"/>
                  </a:ext>
                </a:extLst>
              </p:cNvPr>
              <p:cNvCxnSpPr>
                <a:cxnSpLocks/>
              </p:cNvCxnSpPr>
              <p:nvPr/>
            </p:nvCxnSpPr>
            <p:spPr>
              <a:xfrm rot="2640000">
                <a:off x="7114484"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Curved Connector 269">
                <a:extLst>
                  <a:ext uri="{FF2B5EF4-FFF2-40B4-BE49-F238E27FC236}">
                    <a16:creationId xmlns:a16="http://schemas.microsoft.com/office/drawing/2014/main" id="{8E3F1DB2-5B5F-5347-96AA-275A6D8E6408}"/>
                  </a:ext>
                </a:extLst>
              </p:cNvPr>
              <p:cNvCxnSpPr>
                <a:cxnSpLocks/>
              </p:cNvCxnSpPr>
              <p:nvPr/>
            </p:nvCxnSpPr>
            <p:spPr>
              <a:xfrm rot="2640000">
                <a:off x="7219374" y="4023291"/>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urved Connector 270">
                <a:extLst>
                  <a:ext uri="{FF2B5EF4-FFF2-40B4-BE49-F238E27FC236}">
                    <a16:creationId xmlns:a16="http://schemas.microsoft.com/office/drawing/2014/main" id="{63DF7C8C-87FA-4244-86CE-271772B09BA6}"/>
                  </a:ext>
                </a:extLst>
              </p:cNvPr>
              <p:cNvCxnSpPr>
                <a:cxnSpLocks/>
              </p:cNvCxnSpPr>
              <p:nvPr/>
            </p:nvCxnSpPr>
            <p:spPr>
              <a:xfrm rot="2640000">
                <a:off x="7319149" y="4023292"/>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Curved Connector 271">
                <a:extLst>
                  <a:ext uri="{FF2B5EF4-FFF2-40B4-BE49-F238E27FC236}">
                    <a16:creationId xmlns:a16="http://schemas.microsoft.com/office/drawing/2014/main" id="{01B014B3-FF91-CF41-B20E-AEF3FDDC39C8}"/>
                  </a:ext>
                </a:extLst>
              </p:cNvPr>
              <p:cNvCxnSpPr>
                <a:cxnSpLocks/>
              </p:cNvCxnSpPr>
              <p:nvPr/>
            </p:nvCxnSpPr>
            <p:spPr>
              <a:xfrm rot="2640000">
                <a:off x="7422215" y="4026127"/>
                <a:ext cx="213574" cy="448056"/>
              </a:xfrm>
              <a:prstGeom prst="curvedConnector3">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Curved Connector 272">
                <a:extLst>
                  <a:ext uri="{FF2B5EF4-FFF2-40B4-BE49-F238E27FC236}">
                    <a16:creationId xmlns:a16="http://schemas.microsoft.com/office/drawing/2014/main" id="{098F48F6-FCA4-3743-B794-12482EFD25C9}"/>
                  </a:ext>
                </a:extLst>
              </p:cNvPr>
              <p:cNvCxnSpPr>
                <a:cxnSpLocks/>
              </p:cNvCxnSpPr>
              <p:nvPr/>
            </p:nvCxnSpPr>
            <p:spPr>
              <a:xfrm rot="2640000">
                <a:off x="7523083"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4" name="Curved Connector 273">
                <a:extLst>
                  <a:ext uri="{FF2B5EF4-FFF2-40B4-BE49-F238E27FC236}">
                    <a16:creationId xmlns:a16="http://schemas.microsoft.com/office/drawing/2014/main" id="{05F9F771-C85F-EB4F-8B91-72744FF564FB}"/>
                  </a:ext>
                </a:extLst>
              </p:cNvPr>
              <p:cNvCxnSpPr>
                <a:cxnSpLocks/>
              </p:cNvCxnSpPr>
              <p:nvPr/>
            </p:nvCxnSpPr>
            <p:spPr>
              <a:xfrm rot="2640000">
                <a:off x="7622851"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5" name="Curved Connector 274">
                <a:extLst>
                  <a:ext uri="{FF2B5EF4-FFF2-40B4-BE49-F238E27FC236}">
                    <a16:creationId xmlns:a16="http://schemas.microsoft.com/office/drawing/2014/main" id="{F74C3CBF-D295-CF46-85E6-D69111DBA38B}"/>
                  </a:ext>
                </a:extLst>
              </p:cNvPr>
              <p:cNvCxnSpPr>
                <a:cxnSpLocks/>
              </p:cNvCxnSpPr>
              <p:nvPr/>
            </p:nvCxnSpPr>
            <p:spPr>
              <a:xfrm rot="2640000">
                <a:off x="7724456" y="4023291"/>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6" name="Curved Connector 275">
                <a:extLst>
                  <a:ext uri="{FF2B5EF4-FFF2-40B4-BE49-F238E27FC236}">
                    <a16:creationId xmlns:a16="http://schemas.microsoft.com/office/drawing/2014/main" id="{CC8C9652-01CD-6C4D-BA5E-7CDF34295274}"/>
                  </a:ext>
                </a:extLst>
              </p:cNvPr>
              <p:cNvCxnSpPr>
                <a:cxnSpLocks/>
              </p:cNvCxnSpPr>
              <p:nvPr/>
            </p:nvCxnSpPr>
            <p:spPr>
              <a:xfrm rot="2640000">
                <a:off x="7827519" y="4023292"/>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7" name="Curved Connector 276">
                <a:extLst>
                  <a:ext uri="{FF2B5EF4-FFF2-40B4-BE49-F238E27FC236}">
                    <a16:creationId xmlns:a16="http://schemas.microsoft.com/office/drawing/2014/main" id="{A3BFE26C-AC85-1241-97DC-9117C492DB32}"/>
                  </a:ext>
                </a:extLst>
              </p:cNvPr>
              <p:cNvCxnSpPr>
                <a:cxnSpLocks/>
              </p:cNvCxnSpPr>
              <p:nvPr/>
            </p:nvCxnSpPr>
            <p:spPr>
              <a:xfrm rot="2640000">
                <a:off x="7930581"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8" name="Curved Connector 277">
                <a:extLst>
                  <a:ext uri="{FF2B5EF4-FFF2-40B4-BE49-F238E27FC236}">
                    <a16:creationId xmlns:a16="http://schemas.microsoft.com/office/drawing/2014/main" id="{D5E2BA9F-F11A-AA4B-81C0-D6C7CA0758B3}"/>
                  </a:ext>
                </a:extLst>
              </p:cNvPr>
              <p:cNvCxnSpPr>
                <a:cxnSpLocks/>
              </p:cNvCxnSpPr>
              <p:nvPr/>
            </p:nvCxnSpPr>
            <p:spPr>
              <a:xfrm rot="2640000">
                <a:off x="8033644"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9" name="Curved Connector 278">
                <a:extLst>
                  <a:ext uri="{FF2B5EF4-FFF2-40B4-BE49-F238E27FC236}">
                    <a16:creationId xmlns:a16="http://schemas.microsoft.com/office/drawing/2014/main" id="{46885E17-8751-6644-85FF-52D0AAD9D49A}"/>
                  </a:ext>
                </a:extLst>
              </p:cNvPr>
              <p:cNvCxnSpPr>
                <a:cxnSpLocks/>
              </p:cNvCxnSpPr>
              <p:nvPr/>
            </p:nvCxnSpPr>
            <p:spPr>
              <a:xfrm rot="2640000">
                <a:off x="8135248"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0" name="Curved Connector 279">
                <a:extLst>
                  <a:ext uri="{FF2B5EF4-FFF2-40B4-BE49-F238E27FC236}">
                    <a16:creationId xmlns:a16="http://schemas.microsoft.com/office/drawing/2014/main" id="{F15C1A25-C518-1646-856D-5E81BEA4F62D}"/>
                  </a:ext>
                </a:extLst>
              </p:cNvPr>
              <p:cNvCxnSpPr>
                <a:cxnSpLocks/>
              </p:cNvCxnSpPr>
              <p:nvPr/>
            </p:nvCxnSpPr>
            <p:spPr>
              <a:xfrm rot="2640000">
                <a:off x="8238312" y="4022108"/>
                <a:ext cx="213574" cy="448056"/>
              </a:xfrm>
              <a:prstGeom prst="curvedConnector3">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1" name="Curved Connector 280">
                <a:extLst>
                  <a:ext uri="{FF2B5EF4-FFF2-40B4-BE49-F238E27FC236}">
                    <a16:creationId xmlns:a16="http://schemas.microsoft.com/office/drawing/2014/main" id="{C161DBDA-59A3-BD42-B5E5-1E712F21A8CC}"/>
                  </a:ext>
                </a:extLst>
              </p:cNvPr>
              <p:cNvCxnSpPr>
                <a:cxnSpLocks/>
              </p:cNvCxnSpPr>
              <p:nvPr/>
            </p:nvCxnSpPr>
            <p:spPr>
              <a:xfrm rot="2640000">
                <a:off x="8341970"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2" name="Curved Connector 281">
                <a:extLst>
                  <a:ext uri="{FF2B5EF4-FFF2-40B4-BE49-F238E27FC236}">
                    <a16:creationId xmlns:a16="http://schemas.microsoft.com/office/drawing/2014/main" id="{09425326-BB95-7448-8D73-3417ACFE0ADB}"/>
                  </a:ext>
                </a:extLst>
              </p:cNvPr>
              <p:cNvCxnSpPr>
                <a:cxnSpLocks/>
              </p:cNvCxnSpPr>
              <p:nvPr/>
            </p:nvCxnSpPr>
            <p:spPr>
              <a:xfrm rot="2640000">
                <a:off x="8446861"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3" name="Curved Connector 282">
                <a:extLst>
                  <a:ext uri="{FF2B5EF4-FFF2-40B4-BE49-F238E27FC236}">
                    <a16:creationId xmlns:a16="http://schemas.microsoft.com/office/drawing/2014/main" id="{76F7726A-3657-A24C-89E1-625C0B628E5B}"/>
                  </a:ext>
                </a:extLst>
              </p:cNvPr>
              <p:cNvCxnSpPr>
                <a:cxnSpLocks/>
              </p:cNvCxnSpPr>
              <p:nvPr/>
            </p:nvCxnSpPr>
            <p:spPr>
              <a:xfrm rot="2640000">
                <a:off x="8549924" y="4024474"/>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4" name="Curved Connector 283">
                <a:extLst>
                  <a:ext uri="{FF2B5EF4-FFF2-40B4-BE49-F238E27FC236}">
                    <a16:creationId xmlns:a16="http://schemas.microsoft.com/office/drawing/2014/main" id="{3873E2EF-47BD-2646-B9CC-AEA1C5E4EF7A}"/>
                  </a:ext>
                </a:extLst>
              </p:cNvPr>
              <p:cNvCxnSpPr>
                <a:cxnSpLocks/>
              </p:cNvCxnSpPr>
              <p:nvPr/>
            </p:nvCxnSpPr>
            <p:spPr>
              <a:xfrm rot="2640000">
                <a:off x="8652988"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5" name="Curved Connector 284">
                <a:extLst>
                  <a:ext uri="{FF2B5EF4-FFF2-40B4-BE49-F238E27FC236}">
                    <a16:creationId xmlns:a16="http://schemas.microsoft.com/office/drawing/2014/main" id="{D04ACC36-5C18-CC42-9F73-CFDE00CC174C}"/>
                  </a:ext>
                </a:extLst>
              </p:cNvPr>
              <p:cNvCxnSpPr>
                <a:cxnSpLocks/>
              </p:cNvCxnSpPr>
              <p:nvPr/>
            </p:nvCxnSpPr>
            <p:spPr>
              <a:xfrm rot="2640000">
                <a:off x="875605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6" name="Curved Connector 285">
                <a:extLst>
                  <a:ext uri="{FF2B5EF4-FFF2-40B4-BE49-F238E27FC236}">
                    <a16:creationId xmlns:a16="http://schemas.microsoft.com/office/drawing/2014/main" id="{4E8B2799-7945-5F4D-8B2F-6218DD49BF1B}"/>
                  </a:ext>
                </a:extLst>
              </p:cNvPr>
              <p:cNvCxnSpPr>
                <a:cxnSpLocks/>
              </p:cNvCxnSpPr>
              <p:nvPr/>
            </p:nvCxnSpPr>
            <p:spPr>
              <a:xfrm rot="2640000">
                <a:off x="8860942"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7" name="Curved Connector 286">
                <a:extLst>
                  <a:ext uri="{FF2B5EF4-FFF2-40B4-BE49-F238E27FC236}">
                    <a16:creationId xmlns:a16="http://schemas.microsoft.com/office/drawing/2014/main" id="{861D8ED2-84E5-EC4E-980E-820374F2B3AC}"/>
                  </a:ext>
                </a:extLst>
              </p:cNvPr>
              <p:cNvCxnSpPr>
                <a:cxnSpLocks/>
              </p:cNvCxnSpPr>
              <p:nvPr/>
            </p:nvCxnSpPr>
            <p:spPr>
              <a:xfrm rot="2640000">
                <a:off x="8960717" y="4023291"/>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8" name="Curved Connector 287">
                <a:extLst>
                  <a:ext uri="{FF2B5EF4-FFF2-40B4-BE49-F238E27FC236}">
                    <a16:creationId xmlns:a16="http://schemas.microsoft.com/office/drawing/2014/main" id="{2BD3D2F0-13AB-8943-B429-50EEDD7BB643}"/>
                  </a:ext>
                </a:extLst>
              </p:cNvPr>
              <p:cNvCxnSpPr>
                <a:cxnSpLocks/>
              </p:cNvCxnSpPr>
              <p:nvPr/>
            </p:nvCxnSpPr>
            <p:spPr>
              <a:xfrm rot="2640000">
                <a:off x="9063783" y="4026127"/>
                <a:ext cx="213574" cy="448056"/>
              </a:xfrm>
              <a:prstGeom prst="curvedConnector3">
                <a:avLst/>
              </a:prstGeom>
              <a:ln w="25400">
                <a:solidFill>
                  <a:schemeClr val="bg1">
                    <a:lumMod val="8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56" name="TextBox 255">
              <a:extLst>
                <a:ext uri="{FF2B5EF4-FFF2-40B4-BE49-F238E27FC236}">
                  <a16:creationId xmlns:a16="http://schemas.microsoft.com/office/drawing/2014/main" id="{698B798D-7F19-CA4B-AE68-E13156CF8158}"/>
                </a:ext>
              </a:extLst>
            </p:cNvPr>
            <p:cNvSpPr txBox="1"/>
            <p:nvPr/>
          </p:nvSpPr>
          <p:spPr>
            <a:xfrm>
              <a:off x="9274992" y="3907582"/>
              <a:ext cx="1382442" cy="338554"/>
            </a:xfrm>
            <a:prstGeom prst="rect">
              <a:avLst/>
            </a:prstGeom>
            <a:noFill/>
            <a:ln w="19050">
              <a:noFill/>
            </a:ln>
          </p:spPr>
          <p:txBody>
            <a:bodyPr wrap="square" rtlCol="0">
              <a:spAutoFit/>
            </a:bodyPr>
            <a:lstStyle/>
            <a:p>
              <a:r>
                <a:rPr lang="en-US" sz="1600" dirty="0"/>
                <a:t>FP instruction</a:t>
              </a:r>
            </a:p>
          </p:txBody>
        </p:sp>
      </p:grpSp>
      <p:grpSp>
        <p:nvGrpSpPr>
          <p:cNvPr id="289" name="Group 288">
            <a:extLst>
              <a:ext uri="{FF2B5EF4-FFF2-40B4-BE49-F238E27FC236}">
                <a16:creationId xmlns:a16="http://schemas.microsoft.com/office/drawing/2014/main" id="{83E2588C-90D0-4C4C-AC92-DCBACD7D975C}"/>
              </a:ext>
            </a:extLst>
          </p:cNvPr>
          <p:cNvGrpSpPr/>
          <p:nvPr/>
        </p:nvGrpSpPr>
        <p:grpSpPr>
          <a:xfrm>
            <a:off x="7853724" y="2994474"/>
            <a:ext cx="4775919" cy="566601"/>
            <a:chOff x="4193120" y="2330799"/>
            <a:chExt cx="4775919" cy="566601"/>
          </a:xfrm>
        </p:grpSpPr>
        <p:cxnSp>
          <p:nvCxnSpPr>
            <p:cNvPr id="290" name="Curved Connector 289">
              <a:extLst>
                <a:ext uri="{FF2B5EF4-FFF2-40B4-BE49-F238E27FC236}">
                  <a16:creationId xmlns:a16="http://schemas.microsoft.com/office/drawing/2014/main" id="{1B283EE4-3E3A-0042-B576-7DCB48F52608}"/>
                </a:ext>
              </a:extLst>
            </p:cNvPr>
            <p:cNvCxnSpPr>
              <a:cxnSpLocks/>
            </p:cNvCxnSpPr>
            <p:nvPr/>
          </p:nvCxnSpPr>
          <p:spPr>
            <a:xfrm rot="2640000">
              <a:off x="4193120"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1" name="Curved Connector 290">
              <a:extLst>
                <a:ext uri="{FF2B5EF4-FFF2-40B4-BE49-F238E27FC236}">
                  <a16:creationId xmlns:a16="http://schemas.microsoft.com/office/drawing/2014/main" id="{DDE9E704-A4DD-0949-A766-EDBBACD2FA9D}"/>
                </a:ext>
              </a:extLst>
            </p:cNvPr>
            <p:cNvCxnSpPr>
              <a:cxnSpLocks/>
            </p:cNvCxnSpPr>
            <p:nvPr/>
          </p:nvCxnSpPr>
          <p:spPr>
            <a:xfrm rot="2640000">
              <a:off x="4292888"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2" name="Curved Connector 291">
              <a:extLst>
                <a:ext uri="{FF2B5EF4-FFF2-40B4-BE49-F238E27FC236}">
                  <a16:creationId xmlns:a16="http://schemas.microsoft.com/office/drawing/2014/main" id="{1A75D2ED-1A54-BD4F-82BC-D793E331996B}"/>
                </a:ext>
              </a:extLst>
            </p:cNvPr>
            <p:cNvCxnSpPr>
              <a:cxnSpLocks/>
            </p:cNvCxnSpPr>
            <p:nvPr/>
          </p:nvCxnSpPr>
          <p:spPr>
            <a:xfrm rot="2640000">
              <a:off x="4394493"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3" name="Curved Connector 292">
              <a:extLst>
                <a:ext uri="{FF2B5EF4-FFF2-40B4-BE49-F238E27FC236}">
                  <a16:creationId xmlns:a16="http://schemas.microsoft.com/office/drawing/2014/main" id="{F50DBBB6-41D4-B045-A6BC-2B0EE709ED0E}"/>
                </a:ext>
              </a:extLst>
            </p:cNvPr>
            <p:cNvCxnSpPr>
              <a:cxnSpLocks/>
            </p:cNvCxnSpPr>
            <p:nvPr/>
          </p:nvCxnSpPr>
          <p:spPr>
            <a:xfrm rot="2640000">
              <a:off x="4497556"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4" name="Curved Connector 293">
              <a:extLst>
                <a:ext uri="{FF2B5EF4-FFF2-40B4-BE49-F238E27FC236}">
                  <a16:creationId xmlns:a16="http://schemas.microsoft.com/office/drawing/2014/main" id="{6DB5BB49-29A1-A54F-B912-581D22F9162D}"/>
                </a:ext>
              </a:extLst>
            </p:cNvPr>
            <p:cNvCxnSpPr>
              <a:cxnSpLocks/>
            </p:cNvCxnSpPr>
            <p:nvPr/>
          </p:nvCxnSpPr>
          <p:spPr>
            <a:xfrm rot="2640000">
              <a:off x="4600618"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5" name="Curved Connector 294">
              <a:extLst>
                <a:ext uri="{FF2B5EF4-FFF2-40B4-BE49-F238E27FC236}">
                  <a16:creationId xmlns:a16="http://schemas.microsoft.com/office/drawing/2014/main" id="{9C46D0F0-CF38-8443-A2D4-125ED75139F6}"/>
                </a:ext>
              </a:extLst>
            </p:cNvPr>
            <p:cNvCxnSpPr>
              <a:cxnSpLocks/>
            </p:cNvCxnSpPr>
            <p:nvPr/>
          </p:nvCxnSpPr>
          <p:spPr>
            <a:xfrm rot="2640000">
              <a:off x="4703681"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6" name="Curved Connector 295">
              <a:extLst>
                <a:ext uri="{FF2B5EF4-FFF2-40B4-BE49-F238E27FC236}">
                  <a16:creationId xmlns:a16="http://schemas.microsoft.com/office/drawing/2014/main" id="{9C6AECFE-5000-D44C-95E9-7F824F47C50F}"/>
                </a:ext>
              </a:extLst>
            </p:cNvPr>
            <p:cNvCxnSpPr>
              <a:cxnSpLocks/>
            </p:cNvCxnSpPr>
            <p:nvPr/>
          </p:nvCxnSpPr>
          <p:spPr>
            <a:xfrm rot="2640000">
              <a:off x="4805285" y="2445325"/>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7" name="Curved Connector 296">
              <a:extLst>
                <a:ext uri="{FF2B5EF4-FFF2-40B4-BE49-F238E27FC236}">
                  <a16:creationId xmlns:a16="http://schemas.microsoft.com/office/drawing/2014/main" id="{1858192F-C9A5-9B49-8D5A-DC19C4B28013}"/>
                </a:ext>
              </a:extLst>
            </p:cNvPr>
            <p:cNvCxnSpPr>
              <a:cxnSpLocks/>
            </p:cNvCxnSpPr>
            <p:nvPr/>
          </p:nvCxnSpPr>
          <p:spPr>
            <a:xfrm rot="2640000">
              <a:off x="4908349" y="2445326"/>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8" name="Curved Connector 297">
              <a:extLst>
                <a:ext uri="{FF2B5EF4-FFF2-40B4-BE49-F238E27FC236}">
                  <a16:creationId xmlns:a16="http://schemas.microsoft.com/office/drawing/2014/main" id="{9FC60288-1A94-CE4D-BB6B-C11B9177455B}"/>
                </a:ext>
              </a:extLst>
            </p:cNvPr>
            <p:cNvCxnSpPr>
              <a:cxnSpLocks/>
            </p:cNvCxnSpPr>
            <p:nvPr/>
          </p:nvCxnSpPr>
          <p:spPr>
            <a:xfrm rot="2640000">
              <a:off x="5012007"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9" name="Curved Connector 298">
              <a:extLst>
                <a:ext uri="{FF2B5EF4-FFF2-40B4-BE49-F238E27FC236}">
                  <a16:creationId xmlns:a16="http://schemas.microsoft.com/office/drawing/2014/main" id="{33C57608-20C7-CC42-8048-260FE81A36F5}"/>
                </a:ext>
              </a:extLst>
            </p:cNvPr>
            <p:cNvCxnSpPr>
              <a:cxnSpLocks/>
            </p:cNvCxnSpPr>
            <p:nvPr/>
          </p:nvCxnSpPr>
          <p:spPr>
            <a:xfrm rot="2640000">
              <a:off x="5116898"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0" name="Curved Connector 299">
              <a:extLst>
                <a:ext uri="{FF2B5EF4-FFF2-40B4-BE49-F238E27FC236}">
                  <a16:creationId xmlns:a16="http://schemas.microsoft.com/office/drawing/2014/main" id="{7A32481E-C99E-CA4A-90BD-3211F37AC324}"/>
                </a:ext>
              </a:extLst>
            </p:cNvPr>
            <p:cNvCxnSpPr>
              <a:cxnSpLocks/>
            </p:cNvCxnSpPr>
            <p:nvPr/>
          </p:nvCxnSpPr>
          <p:spPr>
            <a:xfrm rot="2640000">
              <a:off x="5219961" y="2447692"/>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1" name="Curved Connector 300">
              <a:extLst>
                <a:ext uri="{FF2B5EF4-FFF2-40B4-BE49-F238E27FC236}">
                  <a16:creationId xmlns:a16="http://schemas.microsoft.com/office/drawing/2014/main" id="{D7FBAA69-3C67-BD4F-9435-4FBF028D4783}"/>
                </a:ext>
              </a:extLst>
            </p:cNvPr>
            <p:cNvCxnSpPr>
              <a:cxnSpLocks/>
            </p:cNvCxnSpPr>
            <p:nvPr/>
          </p:nvCxnSpPr>
          <p:spPr>
            <a:xfrm rot="2640000">
              <a:off x="5323025"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2" name="Curved Connector 301">
              <a:extLst>
                <a:ext uri="{FF2B5EF4-FFF2-40B4-BE49-F238E27FC236}">
                  <a16:creationId xmlns:a16="http://schemas.microsoft.com/office/drawing/2014/main" id="{268BB5EA-0FA9-9643-AE86-9DBB3EB07FC8}"/>
                </a:ext>
              </a:extLst>
            </p:cNvPr>
            <p:cNvCxnSpPr>
              <a:cxnSpLocks/>
            </p:cNvCxnSpPr>
            <p:nvPr/>
          </p:nvCxnSpPr>
          <p:spPr>
            <a:xfrm rot="2640000">
              <a:off x="5426089"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3" name="Curved Connector 302">
              <a:extLst>
                <a:ext uri="{FF2B5EF4-FFF2-40B4-BE49-F238E27FC236}">
                  <a16:creationId xmlns:a16="http://schemas.microsoft.com/office/drawing/2014/main" id="{94C46113-EECC-8141-8397-54875BDFF539}"/>
                </a:ext>
              </a:extLst>
            </p:cNvPr>
            <p:cNvCxnSpPr>
              <a:cxnSpLocks/>
            </p:cNvCxnSpPr>
            <p:nvPr/>
          </p:nvCxnSpPr>
          <p:spPr>
            <a:xfrm rot="2640000">
              <a:off x="5530979" y="2446508"/>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4" name="Curved Connector 303">
              <a:extLst>
                <a:ext uri="{FF2B5EF4-FFF2-40B4-BE49-F238E27FC236}">
                  <a16:creationId xmlns:a16="http://schemas.microsoft.com/office/drawing/2014/main" id="{689AFC48-BAB7-B445-AA08-28054FA47F9F}"/>
                </a:ext>
              </a:extLst>
            </p:cNvPr>
            <p:cNvCxnSpPr>
              <a:cxnSpLocks/>
            </p:cNvCxnSpPr>
            <p:nvPr/>
          </p:nvCxnSpPr>
          <p:spPr>
            <a:xfrm rot="2640000">
              <a:off x="5630754" y="2446509"/>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5" name="Curved Connector 304">
              <a:extLst>
                <a:ext uri="{FF2B5EF4-FFF2-40B4-BE49-F238E27FC236}">
                  <a16:creationId xmlns:a16="http://schemas.microsoft.com/office/drawing/2014/main" id="{47923268-17EE-7844-9D5F-39491D977981}"/>
                </a:ext>
              </a:extLst>
            </p:cNvPr>
            <p:cNvCxnSpPr>
              <a:cxnSpLocks/>
            </p:cNvCxnSpPr>
            <p:nvPr/>
          </p:nvCxnSpPr>
          <p:spPr>
            <a:xfrm rot="2640000">
              <a:off x="5733820" y="2449344"/>
              <a:ext cx="213574" cy="448056"/>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6" name="Curved Connector 305">
              <a:extLst>
                <a:ext uri="{FF2B5EF4-FFF2-40B4-BE49-F238E27FC236}">
                  <a16:creationId xmlns:a16="http://schemas.microsoft.com/office/drawing/2014/main" id="{0862E57C-3631-5745-BCC2-D8FA08545CC7}"/>
                </a:ext>
              </a:extLst>
            </p:cNvPr>
            <p:cNvCxnSpPr>
              <a:cxnSpLocks/>
            </p:cNvCxnSpPr>
            <p:nvPr/>
          </p:nvCxnSpPr>
          <p:spPr>
            <a:xfrm rot="2640000">
              <a:off x="5834688"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7" name="Curved Connector 306">
              <a:extLst>
                <a:ext uri="{FF2B5EF4-FFF2-40B4-BE49-F238E27FC236}">
                  <a16:creationId xmlns:a16="http://schemas.microsoft.com/office/drawing/2014/main" id="{2699C5DF-11A5-B24E-BD9E-C25005456BBA}"/>
                </a:ext>
              </a:extLst>
            </p:cNvPr>
            <p:cNvCxnSpPr>
              <a:cxnSpLocks/>
            </p:cNvCxnSpPr>
            <p:nvPr/>
          </p:nvCxnSpPr>
          <p:spPr>
            <a:xfrm rot="2640000">
              <a:off x="5934456"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8" name="Curved Connector 307">
              <a:extLst>
                <a:ext uri="{FF2B5EF4-FFF2-40B4-BE49-F238E27FC236}">
                  <a16:creationId xmlns:a16="http://schemas.microsoft.com/office/drawing/2014/main" id="{E37BEBB1-1639-0145-9C68-1484B1726717}"/>
                </a:ext>
              </a:extLst>
            </p:cNvPr>
            <p:cNvCxnSpPr>
              <a:cxnSpLocks/>
            </p:cNvCxnSpPr>
            <p:nvPr/>
          </p:nvCxnSpPr>
          <p:spPr>
            <a:xfrm rot="2640000">
              <a:off x="6036061" y="2446508"/>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9" name="Curved Connector 308">
              <a:extLst>
                <a:ext uri="{FF2B5EF4-FFF2-40B4-BE49-F238E27FC236}">
                  <a16:creationId xmlns:a16="http://schemas.microsoft.com/office/drawing/2014/main" id="{9A37C66D-06ED-124A-B2A1-40E53AFC02CD}"/>
                </a:ext>
              </a:extLst>
            </p:cNvPr>
            <p:cNvCxnSpPr>
              <a:cxnSpLocks/>
            </p:cNvCxnSpPr>
            <p:nvPr/>
          </p:nvCxnSpPr>
          <p:spPr>
            <a:xfrm rot="2640000">
              <a:off x="6139124" y="2446509"/>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0" name="Curved Connector 309">
              <a:extLst>
                <a:ext uri="{FF2B5EF4-FFF2-40B4-BE49-F238E27FC236}">
                  <a16:creationId xmlns:a16="http://schemas.microsoft.com/office/drawing/2014/main" id="{344E9732-3807-B34C-A386-52CD4298E03E}"/>
                </a:ext>
              </a:extLst>
            </p:cNvPr>
            <p:cNvCxnSpPr>
              <a:cxnSpLocks/>
            </p:cNvCxnSpPr>
            <p:nvPr/>
          </p:nvCxnSpPr>
          <p:spPr>
            <a:xfrm rot="2640000">
              <a:off x="6242186"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1" name="Curved Connector 310">
              <a:extLst>
                <a:ext uri="{FF2B5EF4-FFF2-40B4-BE49-F238E27FC236}">
                  <a16:creationId xmlns:a16="http://schemas.microsoft.com/office/drawing/2014/main" id="{5BE6E3FD-4E60-DD4B-A148-8D4F6C7B24F7}"/>
                </a:ext>
              </a:extLst>
            </p:cNvPr>
            <p:cNvCxnSpPr>
              <a:cxnSpLocks/>
            </p:cNvCxnSpPr>
            <p:nvPr/>
          </p:nvCxnSpPr>
          <p:spPr>
            <a:xfrm rot="2640000">
              <a:off x="6345249"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2" name="Curved Connector 311">
              <a:extLst>
                <a:ext uri="{FF2B5EF4-FFF2-40B4-BE49-F238E27FC236}">
                  <a16:creationId xmlns:a16="http://schemas.microsoft.com/office/drawing/2014/main" id="{91D6DC91-A4E4-814A-99E0-F0A586B23D8D}"/>
                </a:ext>
              </a:extLst>
            </p:cNvPr>
            <p:cNvCxnSpPr>
              <a:cxnSpLocks/>
            </p:cNvCxnSpPr>
            <p:nvPr/>
          </p:nvCxnSpPr>
          <p:spPr>
            <a:xfrm rot="2640000">
              <a:off x="6446853"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3" name="Curved Connector 312">
              <a:extLst>
                <a:ext uri="{FF2B5EF4-FFF2-40B4-BE49-F238E27FC236}">
                  <a16:creationId xmlns:a16="http://schemas.microsoft.com/office/drawing/2014/main" id="{D0EF8FA4-84A6-584C-9D37-49F5BB149CF5}"/>
                </a:ext>
              </a:extLst>
            </p:cNvPr>
            <p:cNvCxnSpPr>
              <a:cxnSpLocks/>
            </p:cNvCxnSpPr>
            <p:nvPr/>
          </p:nvCxnSpPr>
          <p:spPr>
            <a:xfrm rot="2640000">
              <a:off x="6549917" y="2445325"/>
              <a:ext cx="213574" cy="448056"/>
            </a:xfrm>
            <a:prstGeom prst="curvedConnector3">
              <a:avLst/>
            </a:prstGeom>
            <a:ln w="254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4" name="Curved Connector 313">
              <a:extLst>
                <a:ext uri="{FF2B5EF4-FFF2-40B4-BE49-F238E27FC236}">
                  <a16:creationId xmlns:a16="http://schemas.microsoft.com/office/drawing/2014/main" id="{67E227EE-5F5D-784B-8DC5-2F8A846E16A2}"/>
                </a:ext>
              </a:extLst>
            </p:cNvPr>
            <p:cNvCxnSpPr>
              <a:cxnSpLocks/>
            </p:cNvCxnSpPr>
            <p:nvPr/>
          </p:nvCxnSpPr>
          <p:spPr>
            <a:xfrm rot="2640000">
              <a:off x="6653575"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5" name="Curved Connector 314">
              <a:extLst>
                <a:ext uri="{FF2B5EF4-FFF2-40B4-BE49-F238E27FC236}">
                  <a16:creationId xmlns:a16="http://schemas.microsoft.com/office/drawing/2014/main" id="{96BE6F21-8A41-2A40-9B21-183AB003A473}"/>
                </a:ext>
              </a:extLst>
            </p:cNvPr>
            <p:cNvCxnSpPr>
              <a:cxnSpLocks/>
            </p:cNvCxnSpPr>
            <p:nvPr/>
          </p:nvCxnSpPr>
          <p:spPr>
            <a:xfrm rot="2640000">
              <a:off x="6758466"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6" name="Curved Connector 315">
              <a:extLst>
                <a:ext uri="{FF2B5EF4-FFF2-40B4-BE49-F238E27FC236}">
                  <a16:creationId xmlns:a16="http://schemas.microsoft.com/office/drawing/2014/main" id="{A0F8EE23-DA18-404C-8BCA-C4F5E667D886}"/>
                </a:ext>
              </a:extLst>
            </p:cNvPr>
            <p:cNvCxnSpPr>
              <a:cxnSpLocks/>
            </p:cNvCxnSpPr>
            <p:nvPr/>
          </p:nvCxnSpPr>
          <p:spPr>
            <a:xfrm rot="2640000">
              <a:off x="6861529" y="2447691"/>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7" name="Curved Connector 316">
              <a:extLst>
                <a:ext uri="{FF2B5EF4-FFF2-40B4-BE49-F238E27FC236}">
                  <a16:creationId xmlns:a16="http://schemas.microsoft.com/office/drawing/2014/main" id="{4CF089FD-A936-6945-A1ED-301557337044}"/>
                </a:ext>
              </a:extLst>
            </p:cNvPr>
            <p:cNvCxnSpPr>
              <a:cxnSpLocks/>
            </p:cNvCxnSpPr>
            <p:nvPr/>
          </p:nvCxnSpPr>
          <p:spPr>
            <a:xfrm rot="2640000">
              <a:off x="6964593"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8" name="Curved Connector 317">
              <a:extLst>
                <a:ext uri="{FF2B5EF4-FFF2-40B4-BE49-F238E27FC236}">
                  <a16:creationId xmlns:a16="http://schemas.microsoft.com/office/drawing/2014/main" id="{B3AB3464-A86B-2F4F-AEA4-36C015EFDABD}"/>
                </a:ext>
              </a:extLst>
            </p:cNvPr>
            <p:cNvCxnSpPr>
              <a:cxnSpLocks/>
            </p:cNvCxnSpPr>
            <p:nvPr/>
          </p:nvCxnSpPr>
          <p:spPr>
            <a:xfrm rot="2640000">
              <a:off x="706765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9" name="Curved Connector 318">
              <a:extLst>
                <a:ext uri="{FF2B5EF4-FFF2-40B4-BE49-F238E27FC236}">
                  <a16:creationId xmlns:a16="http://schemas.microsoft.com/office/drawing/2014/main" id="{95E852E5-6F44-6E49-912D-40C8D5AC6A9D}"/>
                </a:ext>
              </a:extLst>
            </p:cNvPr>
            <p:cNvCxnSpPr>
              <a:cxnSpLocks/>
            </p:cNvCxnSpPr>
            <p:nvPr/>
          </p:nvCxnSpPr>
          <p:spPr>
            <a:xfrm rot="2640000">
              <a:off x="7172547"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0" name="Curved Connector 319">
              <a:extLst>
                <a:ext uri="{FF2B5EF4-FFF2-40B4-BE49-F238E27FC236}">
                  <a16:creationId xmlns:a16="http://schemas.microsoft.com/office/drawing/2014/main" id="{A181DB66-8813-B54B-8D25-2A97CDB8C483}"/>
                </a:ext>
              </a:extLst>
            </p:cNvPr>
            <p:cNvCxnSpPr>
              <a:cxnSpLocks/>
            </p:cNvCxnSpPr>
            <p:nvPr/>
          </p:nvCxnSpPr>
          <p:spPr>
            <a:xfrm rot="2640000">
              <a:off x="7272322" y="2446508"/>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1" name="Curved Connector 320">
              <a:extLst>
                <a:ext uri="{FF2B5EF4-FFF2-40B4-BE49-F238E27FC236}">
                  <a16:creationId xmlns:a16="http://schemas.microsoft.com/office/drawing/2014/main" id="{8C471630-23F5-C843-BA22-C7ADAA1F3B2D}"/>
                </a:ext>
              </a:extLst>
            </p:cNvPr>
            <p:cNvCxnSpPr>
              <a:cxnSpLocks/>
            </p:cNvCxnSpPr>
            <p:nvPr/>
          </p:nvCxnSpPr>
          <p:spPr>
            <a:xfrm rot="2640000">
              <a:off x="7375388" y="2449344"/>
              <a:ext cx="213574" cy="448056"/>
            </a:xfrm>
            <a:prstGeom prst="curvedConnector3">
              <a:avLst/>
            </a:prstGeom>
            <a:ln w="25400">
              <a:solidFill>
                <a:schemeClr val="accent5">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2" name="TextBox 321">
              <a:extLst>
                <a:ext uri="{FF2B5EF4-FFF2-40B4-BE49-F238E27FC236}">
                  <a16:creationId xmlns:a16="http://schemas.microsoft.com/office/drawing/2014/main" id="{B3B435B2-6C12-E546-BC15-3578E0F684E4}"/>
                </a:ext>
              </a:extLst>
            </p:cNvPr>
            <p:cNvSpPr txBox="1"/>
            <p:nvPr/>
          </p:nvSpPr>
          <p:spPr>
            <a:xfrm>
              <a:off x="7586597" y="2330799"/>
              <a:ext cx="1382442" cy="338554"/>
            </a:xfrm>
            <a:prstGeom prst="rect">
              <a:avLst/>
            </a:prstGeom>
            <a:noFill/>
            <a:ln w="19050">
              <a:noFill/>
            </a:ln>
          </p:spPr>
          <p:txBody>
            <a:bodyPr wrap="square" rtlCol="0">
              <a:spAutoFit/>
            </a:bodyPr>
            <a:lstStyle/>
            <a:p>
              <a:r>
                <a:rPr lang="en-US" sz="1600" dirty="0"/>
                <a:t>int instr.</a:t>
              </a:r>
            </a:p>
          </p:txBody>
        </p:sp>
      </p:grpSp>
    </p:spTree>
    <p:extLst>
      <p:ext uri="{BB962C8B-B14F-4D97-AF65-F5344CB8AC3E}">
        <p14:creationId xmlns:p14="http://schemas.microsoft.com/office/powerpoint/2010/main" val="2597980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8B0E13E3-332B-4520-BEB9-1AB9662CB648}"/>
              </a:ext>
            </a:extLst>
          </p:cNvPr>
          <p:cNvGraphicFramePr>
            <a:graphicFrameLocks/>
          </p:cNvGraphicFramePr>
          <p:nvPr>
            <p:extLst>
              <p:ext uri="{D42A27DB-BD31-4B8C-83A1-F6EECF244321}">
                <p14:modId xmlns:p14="http://schemas.microsoft.com/office/powerpoint/2010/main" val="3531466944"/>
              </p:ext>
            </p:extLst>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extLst>
              <p:ext uri="{D42A27DB-BD31-4B8C-83A1-F6EECF244321}">
                <p14:modId xmlns:p14="http://schemas.microsoft.com/office/powerpoint/2010/main" val="403859155"/>
              </p:ext>
            </p:extLst>
          </p:nvPr>
        </p:nvGraphicFramePr>
        <p:xfrm>
          <a:off x="4093454" y="3259040"/>
          <a:ext cx="4012776" cy="34211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2A812861-5FF5-4F7B-9ADB-107CED50C8AE}"/>
              </a:ext>
            </a:extLst>
          </p:cNvPr>
          <p:cNvGraphicFramePr>
            <a:graphicFrameLocks/>
          </p:cNvGraphicFramePr>
          <p:nvPr>
            <p:extLst>
              <p:ext uri="{D42A27DB-BD31-4B8C-83A1-F6EECF244321}">
                <p14:modId xmlns:p14="http://schemas.microsoft.com/office/powerpoint/2010/main" val="3495502662"/>
              </p:ext>
            </p:extLst>
          </p:nvPr>
        </p:nvGraphicFramePr>
        <p:xfrm>
          <a:off x="8108785" y="3259245"/>
          <a:ext cx="4012776" cy="342111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36</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A81033-3F08-774F-9F89-F2529E3139A6}"/>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14" name="TextBox 13">
                <a:extLst>
                  <a:ext uri="{FF2B5EF4-FFF2-40B4-BE49-F238E27FC236}">
                    <a16:creationId xmlns:a16="http://schemas.microsoft.com/office/drawing/2014/main" id="{E7A81033-3F08-774F-9F89-F2529E3139A6}"/>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6"/>
                <a:stretch>
                  <a:fillRect l="-1367" r="-1758" b="-23636"/>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3C1AB7DE-6E67-604E-ABB6-3B61462D3AFA}"/>
              </a:ext>
            </a:extLst>
          </p:cNvPr>
          <p:cNvCxnSpPr>
            <a:cxnSpLocks/>
            <a:stCxn id="19" idx="1"/>
            <a:endCxn id="14" idx="3"/>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AD88BF-BF42-274D-801A-A13DF43A364F}"/>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p:cxnSp>
        <p:nvCxnSpPr>
          <p:cNvPr id="20" name="Straight Arrow Connector 19">
            <a:extLst>
              <a:ext uri="{FF2B5EF4-FFF2-40B4-BE49-F238E27FC236}">
                <a16:creationId xmlns:a16="http://schemas.microsoft.com/office/drawing/2014/main" id="{BEF0A918-B31D-A84C-913D-E0DF0587E6B6}"/>
              </a:ext>
            </a:extLst>
          </p:cNvPr>
          <p:cNvCxnSpPr>
            <a:cxnSpLocks/>
          </p:cNvCxnSpPr>
          <p:nvPr/>
        </p:nvCxnSpPr>
        <p:spPr>
          <a:xfrm flipH="1">
            <a:off x="8342334" y="1689597"/>
            <a:ext cx="2315100" cy="6639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CC2B28-BD2D-8E41-BCBD-D3893277FAB6}"/>
              </a:ext>
            </a:extLst>
          </p:cNvPr>
          <p:cNvSpPr txBox="1"/>
          <p:nvPr/>
        </p:nvSpPr>
        <p:spPr>
          <a:xfrm>
            <a:off x="10027664" y="1289487"/>
            <a:ext cx="1981837" cy="400110"/>
          </a:xfrm>
          <a:prstGeom prst="rect">
            <a:avLst/>
          </a:prstGeom>
          <a:noFill/>
          <a:ln w="19050">
            <a:solidFill>
              <a:schemeClr val="accent2"/>
            </a:solidFill>
          </a:ln>
        </p:spPr>
        <p:txBody>
          <a:bodyPr wrap="square" rtlCol="0">
            <a:spAutoFit/>
          </a:bodyPr>
          <a:lstStyle/>
          <a:p>
            <a:pPr algn="ctr"/>
            <a:r>
              <a:rPr lang="en-US" sz="2000" dirty="0"/>
              <a:t>Half-warp Model</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EF9EB1-7627-B64B-9FB4-2BB1C829C4DF}"/>
                  </a:ext>
                </a:extLst>
              </p:cNvPr>
              <p:cNvSpPr txBox="1"/>
              <p:nvPr/>
            </p:nvSpPr>
            <p:spPr>
              <a:xfrm>
                <a:off x="194583" y="2071666"/>
                <a:ext cx="11926977" cy="112255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d>
                        <m:dPr>
                          <m:begChr m:val="{"/>
                          <m:endChr m:val=""/>
                          <m:ctrlPr>
                            <a:rPr lang="en-US" sz="1970" b="0" i="1" smtClean="0">
                              <a:latin typeface="Cambria Math" panose="02040503050406030204" pitchFamily="18" charset="0"/>
                              <a:ea typeface="Cambria Math" panose="02040503050406030204" pitchFamily="18" charset="0"/>
                            </a:rPr>
                          </m:ctrlPr>
                        </m:dPr>
                        <m:e>
                          <m:eqArr>
                            <m:eqArrPr>
                              <m:ctrlPr>
                                <a:rPr lang="en-US" sz="1970" b="0" i="1" smtClean="0">
                                  <a:latin typeface="Cambria Math" panose="02040503050406030204" pitchFamily="18" charset="0"/>
                                  <a:ea typeface="Cambria Math" panose="02040503050406030204" pitchFamily="18" charset="0"/>
                                </a:rPr>
                              </m:ctrlPr>
                            </m:eqArr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d>
                                <m:dPr>
                                  <m:ctrlPr>
                                    <a:rPr lang="en-US" sz="1970" b="0" i="1" smtClean="0">
                                      <a:latin typeface="Cambria Math" panose="02040503050406030204" pitchFamily="18" charset="0"/>
                                    </a:rPr>
                                  </m:ctrlPr>
                                </m:dPr>
                                <m:e>
                                  <m:r>
                                    <a:rPr lang="en-US" sz="1970" b="0" i="1" smtClean="0">
                                      <a:latin typeface="Cambria Math" panose="02040503050406030204" pitchFamily="18" charset="0"/>
                                    </a:rPr>
                                    <m:t>𝑦</m:t>
                                  </m:r>
                                  <m:r>
                                    <a:rPr lang="en-US" sz="1970" b="0" i="1" smtClean="0">
                                      <a:latin typeface="Cambria Math" panose="02040503050406030204" pitchFamily="18" charset="0"/>
                                    </a:rPr>
                                    <m:t>−1</m:t>
                                  </m:r>
                                </m:e>
                              </m:d>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≤16                                                                      </m:t>
                              </m:r>
                            </m:e>
                            <m:e>
                              <m:r>
                                <a:rPr lang="en-US" sz="1970" b="0" i="1" smtClean="0">
                                  <a:latin typeface="Cambria Math" panose="02040503050406030204" pitchFamily="18" charset="0"/>
                                  <a:ea typeface="Cambria Math" panose="02040503050406030204" pitchFamily="18" charset="0"/>
                                </a:rPr>
                                <m:t>&amp;</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15</m:t>
                                  </m:r>
                                </m:e>
                              </m:d>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−17</m:t>
                                  </m:r>
                                </m:e>
                              </m:d>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&gt;16</m:t>
                              </m:r>
                            </m:e>
                          </m:eqArr>
                        </m:e>
                      </m:d>
                    </m:oMath>
                  </m:oMathPara>
                </a14:m>
                <a:endParaRPr lang="en-US" sz="1970" dirty="0"/>
              </a:p>
            </p:txBody>
          </p:sp>
        </mc:Choice>
        <mc:Fallback xmlns="">
          <p:sp>
            <p:nvSpPr>
              <p:cNvPr id="22" name="TextBox 21">
                <a:extLst>
                  <a:ext uri="{FF2B5EF4-FFF2-40B4-BE49-F238E27FC236}">
                    <a16:creationId xmlns:a16="http://schemas.microsoft.com/office/drawing/2014/main" id="{9CEF9EB1-7627-B64B-9FB4-2BB1C829C4DF}"/>
                  </a:ext>
                </a:extLst>
              </p:cNvPr>
              <p:cNvSpPr txBox="1">
                <a:spLocks noRot="1" noChangeAspect="1" noMove="1" noResize="1" noEditPoints="1" noAdjustHandles="1" noChangeArrowheads="1" noChangeShapeType="1" noTextEdit="1"/>
              </p:cNvSpPr>
              <p:nvPr/>
            </p:nvSpPr>
            <p:spPr>
              <a:xfrm>
                <a:off x="194583" y="2071666"/>
                <a:ext cx="11926977" cy="112255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5318891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8B0E13E3-332B-4520-BEB9-1AB9662CB648}"/>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nvGraphicFramePr>
        <p:xfrm>
          <a:off x="4093454" y="3259040"/>
          <a:ext cx="4012776" cy="34211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2A812861-5FF5-4F7B-9ADB-107CED50C8AE}"/>
              </a:ext>
            </a:extLst>
          </p:cNvPr>
          <p:cNvGraphicFramePr>
            <a:graphicFrameLocks/>
          </p:cNvGraphicFramePr>
          <p:nvPr/>
        </p:nvGraphicFramePr>
        <p:xfrm>
          <a:off x="8108785" y="3259245"/>
          <a:ext cx="4012776" cy="342111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37</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A81033-3F08-774F-9F89-F2529E3139A6}"/>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14" name="TextBox 13">
                <a:extLst>
                  <a:ext uri="{FF2B5EF4-FFF2-40B4-BE49-F238E27FC236}">
                    <a16:creationId xmlns:a16="http://schemas.microsoft.com/office/drawing/2014/main" id="{E7A81033-3F08-774F-9F89-F2529E3139A6}"/>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6"/>
                <a:stretch>
                  <a:fillRect l="-1367" r="-1758" b="-23636"/>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3C1AB7DE-6E67-604E-ABB6-3B61462D3AFA}"/>
              </a:ext>
            </a:extLst>
          </p:cNvPr>
          <p:cNvCxnSpPr>
            <a:cxnSpLocks/>
            <a:stCxn id="19" idx="1"/>
            <a:endCxn id="14" idx="3"/>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AD88BF-BF42-274D-801A-A13DF43A364F}"/>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p:cxnSp>
        <p:nvCxnSpPr>
          <p:cNvPr id="20" name="Straight Arrow Connector 19">
            <a:extLst>
              <a:ext uri="{FF2B5EF4-FFF2-40B4-BE49-F238E27FC236}">
                <a16:creationId xmlns:a16="http://schemas.microsoft.com/office/drawing/2014/main" id="{BEF0A918-B31D-A84C-913D-E0DF0587E6B6}"/>
              </a:ext>
            </a:extLst>
          </p:cNvPr>
          <p:cNvCxnSpPr>
            <a:cxnSpLocks/>
          </p:cNvCxnSpPr>
          <p:nvPr/>
        </p:nvCxnSpPr>
        <p:spPr>
          <a:xfrm flipH="1">
            <a:off x="8342334" y="1689597"/>
            <a:ext cx="2315100" cy="6639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CC2B28-BD2D-8E41-BCBD-D3893277FAB6}"/>
              </a:ext>
            </a:extLst>
          </p:cNvPr>
          <p:cNvSpPr txBox="1"/>
          <p:nvPr/>
        </p:nvSpPr>
        <p:spPr>
          <a:xfrm>
            <a:off x="10027664" y="1289487"/>
            <a:ext cx="1981837" cy="400110"/>
          </a:xfrm>
          <a:prstGeom prst="rect">
            <a:avLst/>
          </a:prstGeom>
          <a:noFill/>
          <a:ln w="19050">
            <a:solidFill>
              <a:schemeClr val="accent2"/>
            </a:solidFill>
          </a:ln>
        </p:spPr>
        <p:txBody>
          <a:bodyPr wrap="square" rtlCol="0">
            <a:spAutoFit/>
          </a:bodyPr>
          <a:lstStyle/>
          <a:p>
            <a:pPr algn="ctr"/>
            <a:r>
              <a:rPr lang="en-US" sz="2000" dirty="0"/>
              <a:t>Half-warp Model</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EF9EB1-7627-B64B-9FB4-2BB1C829C4DF}"/>
                  </a:ext>
                </a:extLst>
              </p:cNvPr>
              <p:cNvSpPr txBox="1"/>
              <p:nvPr/>
            </p:nvSpPr>
            <p:spPr>
              <a:xfrm>
                <a:off x="194583" y="2071666"/>
                <a:ext cx="11926977" cy="112255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d>
                        <m:dPr>
                          <m:begChr m:val="{"/>
                          <m:endChr m:val=""/>
                          <m:ctrlPr>
                            <a:rPr lang="en-US" sz="1970" b="0" i="1" smtClean="0">
                              <a:latin typeface="Cambria Math" panose="02040503050406030204" pitchFamily="18" charset="0"/>
                              <a:ea typeface="Cambria Math" panose="02040503050406030204" pitchFamily="18" charset="0"/>
                            </a:rPr>
                          </m:ctrlPr>
                        </m:dPr>
                        <m:e>
                          <m:eqArr>
                            <m:eqArrPr>
                              <m:ctrlPr>
                                <a:rPr lang="en-US" sz="1970" b="0" i="1" smtClean="0">
                                  <a:latin typeface="Cambria Math" panose="02040503050406030204" pitchFamily="18" charset="0"/>
                                  <a:ea typeface="Cambria Math" panose="02040503050406030204" pitchFamily="18" charset="0"/>
                                </a:rPr>
                              </m:ctrlPr>
                            </m:eqArr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d>
                                <m:dPr>
                                  <m:ctrlPr>
                                    <a:rPr lang="en-US" sz="1970" b="0" i="1" smtClean="0">
                                      <a:latin typeface="Cambria Math" panose="02040503050406030204" pitchFamily="18" charset="0"/>
                                    </a:rPr>
                                  </m:ctrlPr>
                                </m:dPr>
                                <m:e>
                                  <m:r>
                                    <a:rPr lang="en-US" sz="1970" b="0" i="1" smtClean="0">
                                      <a:latin typeface="Cambria Math" panose="02040503050406030204" pitchFamily="18" charset="0"/>
                                    </a:rPr>
                                    <m:t>𝑦</m:t>
                                  </m:r>
                                  <m:r>
                                    <a:rPr lang="en-US" sz="1970" b="0" i="1" smtClean="0">
                                      <a:latin typeface="Cambria Math" panose="02040503050406030204" pitchFamily="18" charset="0"/>
                                    </a:rPr>
                                    <m:t>−1</m:t>
                                  </m:r>
                                </m:e>
                              </m:d>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≤16                                                                      </m:t>
                              </m:r>
                            </m:e>
                            <m:e>
                              <m:r>
                                <a:rPr lang="en-US" sz="1970" b="0" i="1" smtClean="0">
                                  <a:latin typeface="Cambria Math" panose="02040503050406030204" pitchFamily="18" charset="0"/>
                                  <a:ea typeface="Cambria Math" panose="02040503050406030204" pitchFamily="18" charset="0"/>
                                </a:rPr>
                                <m:t>&amp;</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15</m:t>
                                  </m:r>
                                </m:e>
                              </m:d>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−17</m:t>
                                  </m:r>
                                </m:e>
                              </m:d>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&gt;16</m:t>
                              </m:r>
                            </m:e>
                          </m:eqArr>
                        </m:e>
                      </m:d>
                    </m:oMath>
                  </m:oMathPara>
                </a14:m>
                <a:endParaRPr lang="en-US" sz="1970" dirty="0"/>
              </a:p>
            </p:txBody>
          </p:sp>
        </mc:Choice>
        <mc:Fallback xmlns="">
          <p:sp>
            <p:nvSpPr>
              <p:cNvPr id="22" name="TextBox 21">
                <a:extLst>
                  <a:ext uri="{FF2B5EF4-FFF2-40B4-BE49-F238E27FC236}">
                    <a16:creationId xmlns:a16="http://schemas.microsoft.com/office/drawing/2014/main" id="{9CEF9EB1-7627-B64B-9FB4-2BB1C829C4DF}"/>
                  </a:ext>
                </a:extLst>
              </p:cNvPr>
              <p:cNvSpPr txBox="1">
                <a:spLocks noRot="1" noChangeAspect="1" noMove="1" noResize="1" noEditPoints="1" noAdjustHandles="1" noChangeArrowheads="1" noChangeShapeType="1" noTextEdit="1"/>
              </p:cNvSpPr>
              <p:nvPr/>
            </p:nvSpPr>
            <p:spPr>
              <a:xfrm>
                <a:off x="194583" y="2071666"/>
                <a:ext cx="11926977" cy="1122551"/>
              </a:xfrm>
              <a:prstGeom prst="rect">
                <a:avLst/>
              </a:prstGeom>
              <a:blipFill>
                <a:blip r:embed="rId7"/>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82341E8-A60F-46D5-B567-E420EAD2041A}"/>
              </a:ext>
            </a:extLst>
          </p:cNvPr>
          <p:cNvSpPr/>
          <p:nvPr/>
        </p:nvSpPr>
        <p:spPr>
          <a:xfrm>
            <a:off x="73152" y="3429000"/>
            <a:ext cx="4020302" cy="32473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437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8B0E13E3-332B-4520-BEB9-1AB9662CB648}"/>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nvGraphicFramePr>
        <p:xfrm>
          <a:off x="4093454" y="3259040"/>
          <a:ext cx="4012776" cy="34211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2A812861-5FF5-4F7B-9ADB-107CED50C8AE}"/>
              </a:ext>
            </a:extLst>
          </p:cNvPr>
          <p:cNvGraphicFramePr>
            <a:graphicFrameLocks/>
          </p:cNvGraphicFramePr>
          <p:nvPr/>
        </p:nvGraphicFramePr>
        <p:xfrm>
          <a:off x="8108785" y="3259245"/>
          <a:ext cx="4012776" cy="342111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38</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A81033-3F08-774F-9F89-F2529E3139A6}"/>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14" name="TextBox 13">
                <a:extLst>
                  <a:ext uri="{FF2B5EF4-FFF2-40B4-BE49-F238E27FC236}">
                    <a16:creationId xmlns:a16="http://schemas.microsoft.com/office/drawing/2014/main" id="{E7A81033-3F08-774F-9F89-F2529E3139A6}"/>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6"/>
                <a:stretch>
                  <a:fillRect l="-1367" r="-1758" b="-23636"/>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3C1AB7DE-6E67-604E-ABB6-3B61462D3AFA}"/>
              </a:ext>
            </a:extLst>
          </p:cNvPr>
          <p:cNvCxnSpPr>
            <a:cxnSpLocks/>
            <a:stCxn id="19" idx="1"/>
            <a:endCxn id="14" idx="3"/>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AD88BF-BF42-274D-801A-A13DF43A364F}"/>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p:cxnSp>
        <p:nvCxnSpPr>
          <p:cNvPr id="20" name="Straight Arrow Connector 19">
            <a:extLst>
              <a:ext uri="{FF2B5EF4-FFF2-40B4-BE49-F238E27FC236}">
                <a16:creationId xmlns:a16="http://schemas.microsoft.com/office/drawing/2014/main" id="{BEF0A918-B31D-A84C-913D-E0DF0587E6B6}"/>
              </a:ext>
            </a:extLst>
          </p:cNvPr>
          <p:cNvCxnSpPr>
            <a:cxnSpLocks/>
          </p:cNvCxnSpPr>
          <p:nvPr/>
        </p:nvCxnSpPr>
        <p:spPr>
          <a:xfrm flipH="1">
            <a:off x="8342334" y="1689597"/>
            <a:ext cx="2315100" cy="6639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CC2B28-BD2D-8E41-BCBD-D3893277FAB6}"/>
              </a:ext>
            </a:extLst>
          </p:cNvPr>
          <p:cNvSpPr txBox="1"/>
          <p:nvPr/>
        </p:nvSpPr>
        <p:spPr>
          <a:xfrm>
            <a:off x="10027664" y="1289487"/>
            <a:ext cx="1981837" cy="400110"/>
          </a:xfrm>
          <a:prstGeom prst="rect">
            <a:avLst/>
          </a:prstGeom>
          <a:noFill/>
          <a:ln w="19050">
            <a:solidFill>
              <a:schemeClr val="accent2"/>
            </a:solidFill>
          </a:ln>
        </p:spPr>
        <p:txBody>
          <a:bodyPr wrap="square" rtlCol="0">
            <a:spAutoFit/>
          </a:bodyPr>
          <a:lstStyle/>
          <a:p>
            <a:pPr algn="ctr"/>
            <a:r>
              <a:rPr lang="en-US" sz="2000" dirty="0"/>
              <a:t>Half-warp Model</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EF9EB1-7627-B64B-9FB4-2BB1C829C4DF}"/>
                  </a:ext>
                </a:extLst>
              </p:cNvPr>
              <p:cNvSpPr txBox="1"/>
              <p:nvPr/>
            </p:nvSpPr>
            <p:spPr>
              <a:xfrm>
                <a:off x="194583" y="2071666"/>
                <a:ext cx="11926977" cy="112255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d>
                        <m:dPr>
                          <m:begChr m:val="{"/>
                          <m:endChr m:val=""/>
                          <m:ctrlPr>
                            <a:rPr lang="en-US" sz="1970" b="0" i="1" smtClean="0">
                              <a:latin typeface="Cambria Math" panose="02040503050406030204" pitchFamily="18" charset="0"/>
                              <a:ea typeface="Cambria Math" panose="02040503050406030204" pitchFamily="18" charset="0"/>
                            </a:rPr>
                          </m:ctrlPr>
                        </m:dPr>
                        <m:e>
                          <m:eqArr>
                            <m:eqArrPr>
                              <m:ctrlPr>
                                <a:rPr lang="en-US" sz="1970" b="0" i="1" smtClean="0">
                                  <a:latin typeface="Cambria Math" panose="02040503050406030204" pitchFamily="18" charset="0"/>
                                  <a:ea typeface="Cambria Math" panose="02040503050406030204" pitchFamily="18" charset="0"/>
                                </a:rPr>
                              </m:ctrlPr>
                            </m:eqArr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d>
                                <m:dPr>
                                  <m:ctrlPr>
                                    <a:rPr lang="en-US" sz="1970" b="0" i="1" smtClean="0">
                                      <a:latin typeface="Cambria Math" panose="02040503050406030204" pitchFamily="18" charset="0"/>
                                    </a:rPr>
                                  </m:ctrlPr>
                                </m:dPr>
                                <m:e>
                                  <m:r>
                                    <a:rPr lang="en-US" sz="1970" b="0" i="1" smtClean="0">
                                      <a:latin typeface="Cambria Math" panose="02040503050406030204" pitchFamily="18" charset="0"/>
                                    </a:rPr>
                                    <m:t>𝑦</m:t>
                                  </m:r>
                                  <m:r>
                                    <a:rPr lang="en-US" sz="1970" b="0" i="1" smtClean="0">
                                      <a:latin typeface="Cambria Math" panose="02040503050406030204" pitchFamily="18" charset="0"/>
                                    </a:rPr>
                                    <m:t>−1</m:t>
                                  </m:r>
                                </m:e>
                              </m:d>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≤16                                                                      </m:t>
                              </m:r>
                            </m:e>
                            <m:e>
                              <m:r>
                                <a:rPr lang="en-US" sz="1970" b="0" i="1" smtClean="0">
                                  <a:latin typeface="Cambria Math" panose="02040503050406030204" pitchFamily="18" charset="0"/>
                                  <a:ea typeface="Cambria Math" panose="02040503050406030204" pitchFamily="18" charset="0"/>
                                </a:rPr>
                                <m:t>&amp;</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15</m:t>
                                  </m:r>
                                </m:e>
                              </m:d>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−17</m:t>
                                  </m:r>
                                </m:e>
                              </m:d>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&gt;16</m:t>
                              </m:r>
                            </m:e>
                          </m:eqArr>
                        </m:e>
                      </m:d>
                    </m:oMath>
                  </m:oMathPara>
                </a14:m>
                <a:endParaRPr lang="en-US" sz="1970" dirty="0"/>
              </a:p>
            </p:txBody>
          </p:sp>
        </mc:Choice>
        <mc:Fallback xmlns="">
          <p:sp>
            <p:nvSpPr>
              <p:cNvPr id="22" name="TextBox 21">
                <a:extLst>
                  <a:ext uri="{FF2B5EF4-FFF2-40B4-BE49-F238E27FC236}">
                    <a16:creationId xmlns:a16="http://schemas.microsoft.com/office/drawing/2014/main" id="{9CEF9EB1-7627-B64B-9FB4-2BB1C829C4DF}"/>
                  </a:ext>
                </a:extLst>
              </p:cNvPr>
              <p:cNvSpPr txBox="1">
                <a:spLocks noRot="1" noChangeAspect="1" noMove="1" noResize="1" noEditPoints="1" noAdjustHandles="1" noChangeArrowheads="1" noChangeShapeType="1" noTextEdit="1"/>
              </p:cNvSpPr>
              <p:nvPr/>
            </p:nvSpPr>
            <p:spPr>
              <a:xfrm>
                <a:off x="194583" y="2071666"/>
                <a:ext cx="11926977" cy="1122551"/>
              </a:xfrm>
              <a:prstGeom prst="rect">
                <a:avLst/>
              </a:prstGeom>
              <a:blipFill>
                <a:blip r:embed="rId7"/>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39F2A1BD-275B-43F7-A814-F2C4D5F6E2F9}"/>
              </a:ext>
            </a:extLst>
          </p:cNvPr>
          <p:cNvSpPr/>
          <p:nvPr/>
        </p:nvSpPr>
        <p:spPr>
          <a:xfrm>
            <a:off x="4125401" y="3429000"/>
            <a:ext cx="4020302" cy="32473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33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8B0E13E3-332B-4520-BEB9-1AB9662CB648}"/>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nvGraphicFramePr>
        <p:xfrm>
          <a:off x="4093454" y="3259040"/>
          <a:ext cx="4012776" cy="34211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2A812861-5FF5-4F7B-9ADB-107CED50C8AE}"/>
              </a:ext>
            </a:extLst>
          </p:cNvPr>
          <p:cNvGraphicFramePr>
            <a:graphicFrameLocks/>
          </p:cNvGraphicFramePr>
          <p:nvPr/>
        </p:nvGraphicFramePr>
        <p:xfrm>
          <a:off x="8108785" y="3259245"/>
          <a:ext cx="4012776" cy="342111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39</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A81033-3F08-774F-9F89-F2529E3139A6}"/>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14" name="TextBox 13">
                <a:extLst>
                  <a:ext uri="{FF2B5EF4-FFF2-40B4-BE49-F238E27FC236}">
                    <a16:creationId xmlns:a16="http://schemas.microsoft.com/office/drawing/2014/main" id="{E7A81033-3F08-774F-9F89-F2529E3139A6}"/>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6"/>
                <a:stretch>
                  <a:fillRect l="-1367" r="-1758" b="-23636"/>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3C1AB7DE-6E67-604E-ABB6-3B61462D3AFA}"/>
              </a:ext>
            </a:extLst>
          </p:cNvPr>
          <p:cNvCxnSpPr>
            <a:cxnSpLocks/>
            <a:stCxn id="19" idx="1"/>
            <a:endCxn id="14" idx="3"/>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AD88BF-BF42-274D-801A-A13DF43A364F}"/>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p:cxnSp>
        <p:nvCxnSpPr>
          <p:cNvPr id="20" name="Straight Arrow Connector 19">
            <a:extLst>
              <a:ext uri="{FF2B5EF4-FFF2-40B4-BE49-F238E27FC236}">
                <a16:creationId xmlns:a16="http://schemas.microsoft.com/office/drawing/2014/main" id="{BEF0A918-B31D-A84C-913D-E0DF0587E6B6}"/>
              </a:ext>
            </a:extLst>
          </p:cNvPr>
          <p:cNvCxnSpPr>
            <a:cxnSpLocks/>
          </p:cNvCxnSpPr>
          <p:nvPr/>
        </p:nvCxnSpPr>
        <p:spPr>
          <a:xfrm flipH="1">
            <a:off x="8342334" y="1689597"/>
            <a:ext cx="2315100" cy="6639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CC2B28-BD2D-8E41-BCBD-D3893277FAB6}"/>
              </a:ext>
            </a:extLst>
          </p:cNvPr>
          <p:cNvSpPr txBox="1"/>
          <p:nvPr/>
        </p:nvSpPr>
        <p:spPr>
          <a:xfrm>
            <a:off x="10027664" y="1289487"/>
            <a:ext cx="1981837" cy="400110"/>
          </a:xfrm>
          <a:prstGeom prst="rect">
            <a:avLst/>
          </a:prstGeom>
          <a:noFill/>
          <a:ln w="19050">
            <a:solidFill>
              <a:schemeClr val="accent2"/>
            </a:solidFill>
          </a:ln>
        </p:spPr>
        <p:txBody>
          <a:bodyPr wrap="square" rtlCol="0">
            <a:spAutoFit/>
          </a:bodyPr>
          <a:lstStyle/>
          <a:p>
            <a:pPr algn="ctr"/>
            <a:r>
              <a:rPr lang="en-US" sz="2000" dirty="0"/>
              <a:t>Half-warp Model</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EF9EB1-7627-B64B-9FB4-2BB1C829C4DF}"/>
                  </a:ext>
                </a:extLst>
              </p:cNvPr>
              <p:cNvSpPr txBox="1"/>
              <p:nvPr/>
            </p:nvSpPr>
            <p:spPr>
              <a:xfrm>
                <a:off x="194583" y="2071666"/>
                <a:ext cx="11926977" cy="112255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d>
                        <m:dPr>
                          <m:begChr m:val="{"/>
                          <m:endChr m:val=""/>
                          <m:ctrlPr>
                            <a:rPr lang="en-US" sz="1970" b="0" i="1" smtClean="0">
                              <a:latin typeface="Cambria Math" panose="02040503050406030204" pitchFamily="18" charset="0"/>
                              <a:ea typeface="Cambria Math" panose="02040503050406030204" pitchFamily="18" charset="0"/>
                            </a:rPr>
                          </m:ctrlPr>
                        </m:dPr>
                        <m:e>
                          <m:eqArr>
                            <m:eqArrPr>
                              <m:ctrlPr>
                                <a:rPr lang="en-US" sz="1970" b="0" i="1" smtClean="0">
                                  <a:latin typeface="Cambria Math" panose="02040503050406030204" pitchFamily="18" charset="0"/>
                                  <a:ea typeface="Cambria Math" panose="02040503050406030204" pitchFamily="18" charset="0"/>
                                </a:rPr>
                              </m:ctrlPr>
                            </m:eqArr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d>
                                <m:dPr>
                                  <m:ctrlPr>
                                    <a:rPr lang="en-US" sz="1970" b="0" i="1" smtClean="0">
                                      <a:latin typeface="Cambria Math" panose="02040503050406030204" pitchFamily="18" charset="0"/>
                                    </a:rPr>
                                  </m:ctrlPr>
                                </m:dPr>
                                <m:e>
                                  <m:r>
                                    <a:rPr lang="en-US" sz="1970" b="0" i="1" smtClean="0">
                                      <a:latin typeface="Cambria Math" panose="02040503050406030204" pitchFamily="18" charset="0"/>
                                    </a:rPr>
                                    <m:t>𝑦</m:t>
                                  </m:r>
                                  <m:r>
                                    <a:rPr lang="en-US" sz="1970" b="0" i="1" smtClean="0">
                                      <a:latin typeface="Cambria Math" panose="02040503050406030204" pitchFamily="18" charset="0"/>
                                    </a:rPr>
                                    <m:t>−1</m:t>
                                  </m:r>
                                </m:e>
                              </m:d>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≤16                                                                      </m:t>
                              </m:r>
                            </m:e>
                            <m:e>
                              <m:r>
                                <a:rPr lang="en-US" sz="1970" b="0" i="1" smtClean="0">
                                  <a:latin typeface="Cambria Math" panose="02040503050406030204" pitchFamily="18" charset="0"/>
                                  <a:ea typeface="Cambria Math" panose="02040503050406030204" pitchFamily="18" charset="0"/>
                                </a:rPr>
                                <m:t>&amp;</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15</m:t>
                                  </m:r>
                                </m:e>
                              </m:d>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−17</m:t>
                                  </m:r>
                                </m:e>
                              </m:d>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&gt;16</m:t>
                              </m:r>
                            </m:e>
                          </m:eqArr>
                        </m:e>
                      </m:d>
                    </m:oMath>
                  </m:oMathPara>
                </a14:m>
                <a:endParaRPr lang="en-US" sz="1970" dirty="0"/>
              </a:p>
            </p:txBody>
          </p:sp>
        </mc:Choice>
        <mc:Fallback xmlns="">
          <p:sp>
            <p:nvSpPr>
              <p:cNvPr id="22" name="TextBox 21">
                <a:extLst>
                  <a:ext uri="{FF2B5EF4-FFF2-40B4-BE49-F238E27FC236}">
                    <a16:creationId xmlns:a16="http://schemas.microsoft.com/office/drawing/2014/main" id="{9CEF9EB1-7627-B64B-9FB4-2BB1C829C4DF}"/>
                  </a:ext>
                </a:extLst>
              </p:cNvPr>
              <p:cNvSpPr txBox="1">
                <a:spLocks noRot="1" noChangeAspect="1" noMove="1" noResize="1" noEditPoints="1" noAdjustHandles="1" noChangeArrowheads="1" noChangeShapeType="1" noTextEdit="1"/>
              </p:cNvSpPr>
              <p:nvPr/>
            </p:nvSpPr>
            <p:spPr>
              <a:xfrm>
                <a:off x="194583" y="2071666"/>
                <a:ext cx="11926977" cy="1122551"/>
              </a:xfrm>
              <a:prstGeom prst="rect">
                <a:avLst/>
              </a:prstGeom>
              <a:blipFill>
                <a:blip r:embed="rId7"/>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EF406C29-A482-473B-A602-C0D2544276AE}"/>
              </a:ext>
            </a:extLst>
          </p:cNvPr>
          <p:cNvSpPr/>
          <p:nvPr/>
        </p:nvSpPr>
        <p:spPr>
          <a:xfrm>
            <a:off x="8119899" y="3429000"/>
            <a:ext cx="4020302" cy="32473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238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The Need for a New GPU Power Model</a:t>
            </a:r>
          </a:p>
        </p:txBody>
      </p:sp>
      <p:sp>
        <p:nvSpPr>
          <p:cNvPr id="3" name="Content Placeholder 2">
            <a:extLst>
              <a:ext uri="{FF2B5EF4-FFF2-40B4-BE49-F238E27FC236}">
                <a16:creationId xmlns:a16="http://schemas.microsoft.com/office/drawing/2014/main" id="{60BAED23-7E58-D64E-939F-CDAE0F14EB1C}"/>
              </a:ext>
            </a:extLst>
          </p:cNvPr>
          <p:cNvSpPr>
            <a:spLocks noGrp="1"/>
          </p:cNvSpPr>
          <p:nvPr>
            <p:ph idx="1"/>
          </p:nvPr>
        </p:nvSpPr>
        <p:spPr>
          <a:xfrm>
            <a:off x="838200" y="1503059"/>
            <a:ext cx="9944100" cy="4563491"/>
          </a:xfrm>
        </p:spPr>
        <p:txBody>
          <a:bodyPr>
            <a:normAutofit/>
          </a:bodyPr>
          <a:lstStyle/>
          <a:p>
            <a:r>
              <a:rPr lang="en-US" sz="2400" dirty="0"/>
              <a:t>Computer architects need tools to estimate performance AND power</a:t>
            </a:r>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025F55B8-BE37-4081-862F-05FF9EC940CD}"/>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a:t>
            </a:fld>
            <a:endParaRPr lang="en-US"/>
          </a:p>
        </p:txBody>
      </p:sp>
    </p:spTree>
    <p:extLst>
      <p:ext uri="{BB962C8B-B14F-4D97-AF65-F5344CB8AC3E}">
        <p14:creationId xmlns:p14="http://schemas.microsoft.com/office/powerpoint/2010/main" val="379390535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8B0E13E3-332B-4520-BEB9-1AB9662CB648}"/>
              </a:ext>
            </a:extLst>
          </p:cNvPr>
          <p:cNvGraphicFramePr>
            <a:graphicFrameLocks/>
          </p:cNvGraphicFramePr>
          <p:nvPr/>
        </p:nvGraphicFramePr>
        <p:xfrm>
          <a:off x="73152" y="3255264"/>
          <a:ext cx="4012776" cy="34211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BC9EFAB8-1AC5-42A4-A2E1-00B7C1DAB577}"/>
              </a:ext>
            </a:extLst>
          </p:cNvPr>
          <p:cNvGraphicFramePr>
            <a:graphicFrameLocks/>
          </p:cNvGraphicFramePr>
          <p:nvPr/>
        </p:nvGraphicFramePr>
        <p:xfrm>
          <a:off x="4093454" y="3259040"/>
          <a:ext cx="4012776" cy="34211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2A812861-5FF5-4F7B-9ADB-107CED50C8AE}"/>
              </a:ext>
            </a:extLst>
          </p:cNvPr>
          <p:cNvGraphicFramePr>
            <a:graphicFrameLocks/>
          </p:cNvGraphicFramePr>
          <p:nvPr/>
        </p:nvGraphicFramePr>
        <p:xfrm>
          <a:off x="8108785" y="3259245"/>
          <a:ext cx="4012776" cy="342111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199" y="365125"/>
            <a:ext cx="11283361" cy="1325563"/>
          </a:xfrm>
        </p:spPr>
        <p:txBody>
          <a:bodyPr anchor="t">
            <a:normAutofit/>
          </a:bodyPr>
          <a:lstStyle/>
          <a:p>
            <a:r>
              <a:rPr lang="en-US" sz="4000" b="1" dirty="0"/>
              <a:t>Accounting for Intra-warp Functional Unit Overlap</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40</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A81033-3F08-774F-9F89-F2529E3139A6}"/>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14" name="TextBox 13">
                <a:extLst>
                  <a:ext uri="{FF2B5EF4-FFF2-40B4-BE49-F238E27FC236}">
                    <a16:creationId xmlns:a16="http://schemas.microsoft.com/office/drawing/2014/main" id="{E7A81033-3F08-774F-9F89-F2529E3139A6}"/>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6"/>
                <a:stretch>
                  <a:fillRect l="-1367" r="-1758" b="-23636"/>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3C1AB7DE-6E67-604E-ABB6-3B61462D3AFA}"/>
              </a:ext>
            </a:extLst>
          </p:cNvPr>
          <p:cNvCxnSpPr>
            <a:cxnSpLocks/>
            <a:stCxn id="19" idx="1"/>
            <a:endCxn id="14" idx="3"/>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AD88BF-BF42-274D-801A-A13DF43A364F}"/>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p:cxnSp>
        <p:nvCxnSpPr>
          <p:cNvPr id="20" name="Straight Arrow Connector 19">
            <a:extLst>
              <a:ext uri="{FF2B5EF4-FFF2-40B4-BE49-F238E27FC236}">
                <a16:creationId xmlns:a16="http://schemas.microsoft.com/office/drawing/2014/main" id="{BEF0A918-B31D-A84C-913D-E0DF0587E6B6}"/>
              </a:ext>
            </a:extLst>
          </p:cNvPr>
          <p:cNvCxnSpPr>
            <a:cxnSpLocks/>
          </p:cNvCxnSpPr>
          <p:nvPr/>
        </p:nvCxnSpPr>
        <p:spPr>
          <a:xfrm flipH="1">
            <a:off x="8342334" y="1689597"/>
            <a:ext cx="2315100" cy="6639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CC2B28-BD2D-8E41-BCBD-D3893277FAB6}"/>
              </a:ext>
            </a:extLst>
          </p:cNvPr>
          <p:cNvSpPr txBox="1"/>
          <p:nvPr/>
        </p:nvSpPr>
        <p:spPr>
          <a:xfrm>
            <a:off x="10027664" y="1289487"/>
            <a:ext cx="1981837" cy="400110"/>
          </a:xfrm>
          <a:prstGeom prst="rect">
            <a:avLst/>
          </a:prstGeom>
          <a:noFill/>
          <a:ln w="19050">
            <a:solidFill>
              <a:schemeClr val="accent2"/>
            </a:solidFill>
          </a:ln>
        </p:spPr>
        <p:txBody>
          <a:bodyPr wrap="square" rtlCol="0">
            <a:spAutoFit/>
          </a:bodyPr>
          <a:lstStyle/>
          <a:p>
            <a:pPr algn="ctr"/>
            <a:r>
              <a:rPr lang="en-US" sz="2000" dirty="0"/>
              <a:t>Half-warp Model</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EF9EB1-7627-B64B-9FB4-2BB1C829C4DF}"/>
                  </a:ext>
                </a:extLst>
              </p:cNvPr>
              <p:cNvSpPr txBox="1"/>
              <p:nvPr/>
            </p:nvSpPr>
            <p:spPr>
              <a:xfrm>
                <a:off x="194583" y="2071666"/>
                <a:ext cx="11926977" cy="112255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d>
                        <m:dPr>
                          <m:begChr m:val="{"/>
                          <m:endChr m:val=""/>
                          <m:ctrlPr>
                            <a:rPr lang="en-US" sz="1970" b="0" i="1" smtClean="0">
                              <a:latin typeface="Cambria Math" panose="02040503050406030204" pitchFamily="18" charset="0"/>
                              <a:ea typeface="Cambria Math" panose="02040503050406030204" pitchFamily="18" charset="0"/>
                            </a:rPr>
                          </m:ctrlPr>
                        </m:dPr>
                        <m:e>
                          <m:eqArr>
                            <m:eqArrPr>
                              <m:ctrlPr>
                                <a:rPr lang="en-US" sz="1970" b="0" i="1" smtClean="0">
                                  <a:latin typeface="Cambria Math" panose="02040503050406030204" pitchFamily="18" charset="0"/>
                                  <a:ea typeface="Cambria Math" panose="02040503050406030204" pitchFamily="18" charset="0"/>
                                </a:rPr>
                              </m:ctrlPr>
                            </m:eqArr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d>
                                <m:dPr>
                                  <m:ctrlPr>
                                    <a:rPr lang="en-US" sz="1970" b="0" i="1" smtClean="0">
                                      <a:latin typeface="Cambria Math" panose="02040503050406030204" pitchFamily="18" charset="0"/>
                                    </a:rPr>
                                  </m:ctrlPr>
                                </m:dPr>
                                <m:e>
                                  <m:r>
                                    <a:rPr lang="en-US" sz="1970" b="0" i="1" smtClean="0">
                                      <a:latin typeface="Cambria Math" panose="02040503050406030204" pitchFamily="18" charset="0"/>
                                    </a:rPr>
                                    <m:t>𝑦</m:t>
                                  </m:r>
                                  <m:r>
                                    <a:rPr lang="en-US" sz="1970" b="0" i="1" smtClean="0">
                                      <a:latin typeface="Cambria Math" panose="02040503050406030204" pitchFamily="18" charset="0"/>
                                    </a:rPr>
                                    <m:t>−1</m:t>
                                  </m:r>
                                </m:e>
                              </m:d>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≤16                                                                      </m:t>
                              </m:r>
                            </m:e>
                            <m:e>
                              <m:r>
                                <a:rPr lang="en-US" sz="1970" b="0" i="1" smtClean="0">
                                  <a:latin typeface="Cambria Math" panose="02040503050406030204" pitchFamily="18" charset="0"/>
                                  <a:ea typeface="Cambria Math" panose="02040503050406030204" pitchFamily="18" charset="0"/>
                                </a:rPr>
                                <m:t>&amp;</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15</m:t>
                                  </m:r>
                                </m:e>
                              </m:d>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−17</m:t>
                                  </m:r>
                                </m:e>
                              </m:d>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&gt;16</m:t>
                              </m:r>
                            </m:e>
                          </m:eqArr>
                        </m:e>
                      </m:d>
                    </m:oMath>
                  </m:oMathPara>
                </a14:m>
                <a:endParaRPr lang="en-US" sz="1970" dirty="0"/>
              </a:p>
            </p:txBody>
          </p:sp>
        </mc:Choice>
        <mc:Fallback xmlns="">
          <p:sp>
            <p:nvSpPr>
              <p:cNvPr id="22" name="TextBox 21">
                <a:extLst>
                  <a:ext uri="{FF2B5EF4-FFF2-40B4-BE49-F238E27FC236}">
                    <a16:creationId xmlns:a16="http://schemas.microsoft.com/office/drawing/2014/main" id="{9CEF9EB1-7627-B64B-9FB4-2BB1C829C4DF}"/>
                  </a:ext>
                </a:extLst>
              </p:cNvPr>
              <p:cNvSpPr txBox="1">
                <a:spLocks noRot="1" noChangeAspect="1" noMove="1" noResize="1" noEditPoints="1" noAdjustHandles="1" noChangeArrowheads="1" noChangeShapeType="1" noTextEdit="1"/>
              </p:cNvSpPr>
              <p:nvPr/>
            </p:nvSpPr>
            <p:spPr>
              <a:xfrm>
                <a:off x="194583" y="2071666"/>
                <a:ext cx="11926977" cy="112255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4182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Putting It All Together</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41</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A295BA4-2D24-4CAE-A5FF-169605B1BA93}"/>
                  </a:ext>
                </a:extLst>
              </p:cNvPr>
              <p:cNvSpPr txBox="1"/>
              <p:nvPr/>
            </p:nvSpPr>
            <p:spPr>
              <a:xfrm>
                <a:off x="190499" y="4432112"/>
                <a:ext cx="11926977" cy="45371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𝑡𝑜𝑡𝑎𝑙</m:t>
                          </m:r>
                          <m:r>
                            <a:rPr lang="en-US" sz="1970" b="0" i="1" smtClean="0">
                              <a:latin typeface="Cambria Math" panose="02040503050406030204" pitchFamily="18" charset="0"/>
                            </a:rPr>
                            <m:t>,</m:t>
                          </m:r>
                          <m:r>
                            <a:rPr lang="en-US" sz="1970" b="0" i="1" smtClean="0">
                              <a:latin typeface="Cambria Math" panose="02040503050406030204" pitchFamily="18" charset="0"/>
                            </a:rPr>
                            <m:t>𝑦𝐿𝑎𝑛𝑒𝑠</m:t>
                          </m:r>
                          <m:r>
                            <a:rPr lang="en-US" sz="1970" b="0" i="1" smtClean="0">
                              <a:latin typeface="Cambria Math" panose="02040503050406030204" pitchFamily="18" charset="0"/>
                            </a:rPr>
                            <m:t>,</m:t>
                          </m:r>
                          <m:r>
                            <a:rPr lang="en-US" sz="1970" b="0" i="1" smtClean="0">
                              <a:latin typeface="Cambria Math" panose="02040503050406030204" pitchFamily="18" charset="0"/>
                            </a:rPr>
                            <m:t>𝑘𝑆𝑀𝑠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𝑑𝑦𝑛</m:t>
                          </m:r>
                        </m:sub>
                      </m:sSub>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m:t>
                              </m:r>
                              <m:r>
                                <a:rPr lang="en-US" sz="1970" b="0" i="1" smtClean="0">
                                  <a:latin typeface="Cambria Math" panose="02040503050406030204" pitchFamily="18" charset="0"/>
                                </a:rPr>
                                <m:t>𝑦𝐿𝑎𝑛𝑒𝑠</m:t>
                              </m:r>
                              <m:r>
                                <a:rPr lang="en-US" sz="1970" b="0" i="1" smtClean="0">
                                  <a:latin typeface="Cambria Math" panose="02040503050406030204" pitchFamily="18" charset="0"/>
                                </a:rPr>
                                <m:t>,</m:t>
                              </m:r>
                              <m:r>
                                <a:rPr lang="en-US" sz="1970" b="0" i="1" smtClean="0">
                                  <a:latin typeface="Cambria Math" panose="02040503050406030204" pitchFamily="18" charset="0"/>
                                </a:rPr>
                                <m:t>𝑝𝑒𝑟𝐴𝑐𝑡𝑖𝑣𝑒𝑆𝑀</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𝑘</m:t>
                          </m:r>
                        </m:e>
                      </m:d>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𝑝𝑒𝑟𝐼𝑑𝑙𝑒𝑆𝑀</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d>
                            <m:dPr>
                              <m:ctrlPr>
                                <a:rPr lang="en-US" sz="1970" b="0" i="1" smtClean="0">
                                  <a:latin typeface="Cambria Math" panose="02040503050406030204" pitchFamily="18" charset="0"/>
                                </a:rPr>
                              </m:ctrlPr>
                            </m:dPr>
                            <m:e>
                              <m:r>
                                <a:rPr lang="en-US" sz="1970" b="0" i="1" smtClean="0">
                                  <a:latin typeface="Cambria Math" panose="02040503050406030204" pitchFamily="18" charset="0"/>
                                </a:rPr>
                                <m:t>80−</m:t>
                              </m:r>
                              <m:r>
                                <a:rPr lang="en-US" sz="1970" b="0" i="1" smtClean="0">
                                  <a:latin typeface="Cambria Math" panose="02040503050406030204" pitchFamily="18" charset="0"/>
                                </a:rPr>
                                <m:t>𝑘</m:t>
                              </m:r>
                            </m:e>
                          </m:d>
                        </m:e>
                      </m:d>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𝑐𝑜𝑛𝑠𝑡</m:t>
                          </m:r>
                        </m:sub>
                      </m:sSub>
                    </m:oMath>
                  </m:oMathPara>
                </a14:m>
                <a:endParaRPr lang="en-US" sz="1970" dirty="0"/>
              </a:p>
            </p:txBody>
          </p:sp>
        </mc:Choice>
        <mc:Fallback xmlns="">
          <p:sp>
            <p:nvSpPr>
              <p:cNvPr id="14" name="TextBox 13">
                <a:extLst>
                  <a:ext uri="{FF2B5EF4-FFF2-40B4-BE49-F238E27FC236}">
                    <a16:creationId xmlns:a16="http://schemas.microsoft.com/office/drawing/2014/main" id="{8A295BA4-2D24-4CAE-A5FF-169605B1BA93}"/>
                  </a:ext>
                </a:extLst>
              </p:cNvPr>
              <p:cNvSpPr txBox="1">
                <a:spLocks noRot="1" noChangeAspect="1" noMove="1" noResize="1" noEditPoints="1" noAdjustHandles="1" noChangeArrowheads="1" noChangeShapeType="1" noTextEdit="1"/>
              </p:cNvSpPr>
              <p:nvPr/>
            </p:nvSpPr>
            <p:spPr>
              <a:xfrm>
                <a:off x="190499" y="4432112"/>
                <a:ext cx="11926977" cy="453714"/>
              </a:xfrm>
              <a:prstGeom prst="rect">
                <a:avLst/>
              </a:prstGeom>
              <a:blipFill>
                <a:blip r:embed="rId3"/>
                <a:stretch>
                  <a:fillRect b="-1351"/>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48157255-1213-4D71-B661-607D09A1312B}"/>
              </a:ext>
            </a:extLst>
          </p:cNvPr>
          <p:cNvSpPr/>
          <p:nvPr/>
        </p:nvSpPr>
        <p:spPr>
          <a:xfrm>
            <a:off x="6648338" y="4431836"/>
            <a:ext cx="2713717" cy="4606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6126DF4-B40B-4F72-BDC7-7E6CF9B9A929}"/>
              </a:ext>
            </a:extLst>
          </p:cNvPr>
          <p:cNvCxnSpPr>
            <a:cxnSpLocks/>
            <a:stCxn id="19" idx="0"/>
            <a:endCxn id="15" idx="2"/>
          </p:cNvCxnSpPr>
          <p:nvPr/>
        </p:nvCxnSpPr>
        <p:spPr>
          <a:xfrm flipV="1">
            <a:off x="8005196" y="4892475"/>
            <a:ext cx="1" cy="70497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AB0AF58-3660-42AE-A2D1-1A0DF23A00B0}"/>
              </a:ext>
            </a:extLst>
          </p:cNvPr>
          <p:cNvSpPr txBox="1"/>
          <p:nvPr/>
        </p:nvSpPr>
        <p:spPr>
          <a:xfrm>
            <a:off x="7196652" y="5597449"/>
            <a:ext cx="1617088" cy="400110"/>
          </a:xfrm>
          <a:prstGeom prst="rect">
            <a:avLst/>
          </a:prstGeom>
          <a:noFill/>
        </p:spPr>
        <p:txBody>
          <a:bodyPr wrap="square" rtlCol="0">
            <a:spAutoFit/>
          </a:bodyPr>
          <a:lstStyle/>
          <a:p>
            <a:r>
              <a:rPr lang="en-US" sz="2000" dirty="0" err="1">
                <a:solidFill>
                  <a:schemeClr val="accent1"/>
                </a:solidFill>
              </a:rPr>
              <a:t>idleSM</a:t>
            </a:r>
            <a:r>
              <a:rPr lang="en-US" sz="2000" dirty="0">
                <a:solidFill>
                  <a:schemeClr val="accent1"/>
                </a:solidFill>
              </a:rPr>
              <a:t> power</a:t>
            </a:r>
          </a:p>
        </p:txBody>
      </p:sp>
      <p:sp>
        <p:nvSpPr>
          <p:cNvPr id="20" name="Rectangle 19">
            <a:extLst>
              <a:ext uri="{FF2B5EF4-FFF2-40B4-BE49-F238E27FC236}">
                <a16:creationId xmlns:a16="http://schemas.microsoft.com/office/drawing/2014/main" id="{D65EE13E-7C1A-442C-BA0A-56081E867C1D}"/>
              </a:ext>
            </a:extLst>
          </p:cNvPr>
          <p:cNvSpPr/>
          <p:nvPr/>
        </p:nvSpPr>
        <p:spPr>
          <a:xfrm>
            <a:off x="3064592" y="4431836"/>
            <a:ext cx="3335444" cy="46063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784B8B08-4549-4BC6-B8CF-853B2AD3604E}"/>
              </a:ext>
            </a:extLst>
          </p:cNvPr>
          <p:cNvCxnSpPr>
            <a:cxnSpLocks/>
            <a:stCxn id="22" idx="0"/>
            <a:endCxn id="20" idx="2"/>
          </p:cNvCxnSpPr>
          <p:nvPr/>
        </p:nvCxnSpPr>
        <p:spPr>
          <a:xfrm flipV="1">
            <a:off x="4732314" y="4892475"/>
            <a:ext cx="0" cy="706545"/>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5F46F02-E0D9-4944-B907-5EAECA8977FE}"/>
              </a:ext>
            </a:extLst>
          </p:cNvPr>
          <p:cNvSpPr txBox="1"/>
          <p:nvPr/>
        </p:nvSpPr>
        <p:spPr>
          <a:xfrm>
            <a:off x="3968792" y="5599020"/>
            <a:ext cx="1527043" cy="400110"/>
          </a:xfrm>
          <a:prstGeom prst="rect">
            <a:avLst/>
          </a:prstGeom>
          <a:noFill/>
        </p:spPr>
        <p:txBody>
          <a:bodyPr wrap="square" rtlCol="0">
            <a:spAutoFit/>
          </a:bodyPr>
          <a:lstStyle/>
          <a:p>
            <a:r>
              <a:rPr lang="en-US" sz="2000" dirty="0">
                <a:solidFill>
                  <a:schemeClr val="accent2"/>
                </a:solidFill>
              </a:rPr>
              <a:t>static power</a:t>
            </a:r>
          </a:p>
        </p:txBody>
      </p:sp>
      <p:cxnSp>
        <p:nvCxnSpPr>
          <p:cNvPr id="36" name="Straight Arrow Connector 35">
            <a:extLst>
              <a:ext uri="{FF2B5EF4-FFF2-40B4-BE49-F238E27FC236}">
                <a16:creationId xmlns:a16="http://schemas.microsoft.com/office/drawing/2014/main" id="{674321EC-27FA-4B18-B023-7F6ACD5EA6A2}"/>
              </a:ext>
            </a:extLst>
          </p:cNvPr>
          <p:cNvCxnSpPr>
            <a:cxnSpLocks/>
            <a:stCxn id="38" idx="1"/>
          </p:cNvCxnSpPr>
          <p:nvPr/>
        </p:nvCxnSpPr>
        <p:spPr>
          <a:xfrm flipH="1">
            <a:off x="6423851" y="1489542"/>
            <a:ext cx="68580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C0F7588-47E0-4B0D-91CE-404B0A242D4B}"/>
              </a:ext>
            </a:extLst>
          </p:cNvPr>
          <p:cNvSpPr txBox="1"/>
          <p:nvPr/>
        </p:nvSpPr>
        <p:spPr>
          <a:xfrm>
            <a:off x="7109651" y="1289487"/>
            <a:ext cx="1588034" cy="400110"/>
          </a:xfrm>
          <a:prstGeom prst="rect">
            <a:avLst/>
          </a:prstGeom>
          <a:noFill/>
          <a:ln w="19050">
            <a:solidFill>
              <a:schemeClr val="accent6"/>
            </a:solidFill>
          </a:ln>
        </p:spPr>
        <p:txBody>
          <a:bodyPr wrap="square" rtlCol="0">
            <a:spAutoFit/>
          </a:bodyPr>
          <a:lstStyle/>
          <a:p>
            <a:pPr algn="ctr"/>
            <a:r>
              <a:rPr lang="en-US" sz="2000" dirty="0"/>
              <a:t>Linear Model</a:t>
            </a:r>
          </a:p>
        </p:txBody>
      </p:sp>
      <p:cxnSp>
        <p:nvCxnSpPr>
          <p:cNvPr id="39" name="Straight Arrow Connector 38">
            <a:extLst>
              <a:ext uri="{FF2B5EF4-FFF2-40B4-BE49-F238E27FC236}">
                <a16:creationId xmlns:a16="http://schemas.microsoft.com/office/drawing/2014/main" id="{B29F0A40-3B15-47E6-91D3-BA84ECA27B7D}"/>
              </a:ext>
            </a:extLst>
          </p:cNvPr>
          <p:cNvCxnSpPr>
            <a:cxnSpLocks/>
          </p:cNvCxnSpPr>
          <p:nvPr/>
        </p:nvCxnSpPr>
        <p:spPr>
          <a:xfrm flipH="1">
            <a:off x="8342334" y="1689597"/>
            <a:ext cx="2315100" cy="66396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2FB0910-1473-4944-A02E-86688ED1EE01}"/>
              </a:ext>
            </a:extLst>
          </p:cNvPr>
          <p:cNvSpPr txBox="1"/>
          <p:nvPr/>
        </p:nvSpPr>
        <p:spPr>
          <a:xfrm>
            <a:off x="10027664" y="1289487"/>
            <a:ext cx="1981837" cy="400110"/>
          </a:xfrm>
          <a:prstGeom prst="rect">
            <a:avLst/>
          </a:prstGeom>
          <a:noFill/>
          <a:ln w="19050">
            <a:solidFill>
              <a:schemeClr val="accent2"/>
            </a:solidFill>
          </a:ln>
        </p:spPr>
        <p:txBody>
          <a:bodyPr wrap="square" rtlCol="0">
            <a:spAutoFit/>
          </a:bodyPr>
          <a:lstStyle/>
          <a:p>
            <a:pPr algn="ctr"/>
            <a:r>
              <a:rPr lang="en-US" sz="2000" dirty="0"/>
              <a:t>Half-warp Model</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3AE7015-FC3B-45BE-9E1F-9834FDBD8CE2}"/>
                  </a:ext>
                </a:extLst>
              </p:cNvPr>
              <p:cNvSpPr txBox="1"/>
              <p:nvPr/>
            </p:nvSpPr>
            <p:spPr>
              <a:xfrm>
                <a:off x="182499" y="1323342"/>
                <a:ext cx="6241352" cy="332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m:t>
                      </m:r>
                    </m:oMath>
                  </m:oMathPara>
                </a14:m>
                <a:endParaRPr lang="en-US" sz="1970" dirty="0"/>
              </a:p>
            </p:txBody>
          </p:sp>
        </mc:Choice>
        <mc:Fallback xmlns="">
          <p:sp>
            <p:nvSpPr>
              <p:cNvPr id="23" name="TextBox 22">
                <a:extLst>
                  <a:ext uri="{FF2B5EF4-FFF2-40B4-BE49-F238E27FC236}">
                    <a16:creationId xmlns:a16="http://schemas.microsoft.com/office/drawing/2014/main" id="{83AE7015-FC3B-45BE-9E1F-9834FDBD8CE2}"/>
                  </a:ext>
                </a:extLst>
              </p:cNvPr>
              <p:cNvSpPr txBox="1">
                <a:spLocks noRot="1" noChangeAspect="1" noMove="1" noResize="1" noEditPoints="1" noAdjustHandles="1" noChangeArrowheads="1" noChangeShapeType="1" noTextEdit="1"/>
              </p:cNvSpPr>
              <p:nvPr/>
            </p:nvSpPr>
            <p:spPr>
              <a:xfrm>
                <a:off x="182499" y="1323342"/>
                <a:ext cx="6241352" cy="332399"/>
              </a:xfrm>
              <a:prstGeom prst="rect">
                <a:avLst/>
              </a:prstGeom>
              <a:blipFill>
                <a:blip r:embed="rId4"/>
                <a:stretch>
                  <a:fillRect l="-1367" r="-1758"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EE0F2ED-9192-4F13-89A2-36B64F9D50D4}"/>
                  </a:ext>
                </a:extLst>
              </p:cNvPr>
              <p:cNvSpPr txBox="1"/>
              <p:nvPr/>
            </p:nvSpPr>
            <p:spPr>
              <a:xfrm>
                <a:off x="194583" y="2071666"/>
                <a:ext cx="11926977" cy="112255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𝑦𝐿𝑎𝑛𝑒𝑠</m:t>
                          </m:r>
                        </m:sub>
                      </m:sSub>
                      <m:r>
                        <a:rPr lang="en-US" sz="1970" b="0" i="1" smtClean="0">
                          <a:latin typeface="Cambria Math" panose="02040503050406030204" pitchFamily="18" charset="0"/>
                          <a:ea typeface="Cambria Math" panose="02040503050406030204" pitchFamily="18" charset="0"/>
                        </a:rPr>
                        <m:t>=</m:t>
                      </m:r>
                      <m:d>
                        <m:dPr>
                          <m:begChr m:val="{"/>
                          <m:endChr m:val=""/>
                          <m:ctrlPr>
                            <a:rPr lang="en-US" sz="1970" b="0" i="1" smtClean="0">
                              <a:latin typeface="Cambria Math" panose="02040503050406030204" pitchFamily="18" charset="0"/>
                              <a:ea typeface="Cambria Math" panose="02040503050406030204" pitchFamily="18" charset="0"/>
                            </a:rPr>
                          </m:ctrlPr>
                        </m:dPr>
                        <m:e>
                          <m:eqArr>
                            <m:eqArrPr>
                              <m:ctrlPr>
                                <a:rPr lang="en-US" sz="1970" b="0" i="1" smtClean="0">
                                  <a:latin typeface="Cambria Math" panose="02040503050406030204" pitchFamily="18" charset="0"/>
                                  <a:ea typeface="Cambria Math" panose="02040503050406030204" pitchFamily="18" charset="0"/>
                                </a:rPr>
                              </m:ctrlPr>
                            </m:eqArrPr>
                            <m:e>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d>
                                <m:dPr>
                                  <m:ctrlPr>
                                    <a:rPr lang="en-US" sz="1970" b="0" i="1" smtClean="0">
                                      <a:latin typeface="Cambria Math" panose="02040503050406030204" pitchFamily="18" charset="0"/>
                                    </a:rPr>
                                  </m:ctrlPr>
                                </m:dPr>
                                <m:e>
                                  <m:r>
                                    <a:rPr lang="en-US" sz="1970" b="0" i="1" smtClean="0">
                                      <a:latin typeface="Cambria Math" panose="02040503050406030204" pitchFamily="18" charset="0"/>
                                    </a:rPr>
                                    <m:t>𝑦</m:t>
                                  </m:r>
                                  <m:r>
                                    <a:rPr lang="en-US" sz="1970" b="0" i="1" smtClean="0">
                                      <a:latin typeface="Cambria Math" panose="02040503050406030204" pitchFamily="18" charset="0"/>
                                    </a:rPr>
                                    <m:t>−1</m:t>
                                  </m:r>
                                </m:e>
                              </m:d>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≤16                                                                      </m:t>
                              </m:r>
                            </m:e>
                            <m:e>
                              <m:r>
                                <a:rPr lang="en-US" sz="1970" b="0" i="1" smtClean="0">
                                  <a:latin typeface="Cambria Math" panose="02040503050406030204" pitchFamily="18" charset="0"/>
                                  <a:ea typeface="Cambria Math" panose="02040503050406030204" pitchFamily="18" charset="0"/>
                                </a:rPr>
                                <m:t>&amp;</m:t>
                              </m:r>
                              <m:sSub>
                                <m:sSubPr>
                                  <m:ctrlPr>
                                    <a:rPr lang="en-US" sz="1970" b="0" i="1" smtClean="0">
                                      <a:latin typeface="Cambria Math" panose="02040503050406030204" pitchFamily="18" charset="0"/>
                                    </a:rPr>
                                  </m:ctrlPr>
                                </m:sSubPr>
                                <m:e>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𝑓𝑖𝑟𝑠𝑡𝐿𝑎𝑛𝑒</m:t>
                                  </m:r>
                                </m:sub>
                              </m:sSub>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15</m:t>
                                  </m:r>
                                </m:e>
                              </m:d>
                              <m:r>
                                <a:rPr lang="en-US" sz="1970" b="0" i="1" smtClean="0">
                                  <a:latin typeface="Cambria Math" panose="02040503050406030204" pitchFamily="18" charset="0"/>
                                </a:rPr>
                                <m:t>+</m:t>
                              </m:r>
                              <m:d>
                                <m:dPr>
                                  <m:ctrlPr>
                                    <a:rPr lang="en-US" sz="1970" b="0" i="1" smtClean="0">
                                      <a:latin typeface="Cambria Math" panose="02040503050406030204" pitchFamily="18" charset="0"/>
                                    </a:rPr>
                                  </m:ctrlPr>
                                </m:dPr>
                                <m:e>
                                  <m:sSub>
                                    <m:sSubPr>
                                      <m:ctrlPr>
                                        <a:rPr lang="en-US" sz="1970" b="0" i="1" smtClean="0">
                                          <a:latin typeface="Cambria Math" panose="02040503050406030204" pitchFamily="18" charset="0"/>
                                        </a:rPr>
                                      </m:ctrlPr>
                                    </m:sSubPr>
                                    <m:e>
                                      <m:f>
                                        <m:fPr>
                                          <m:ctrlPr>
                                            <a:rPr lang="en-US" sz="1970" b="0" i="1" smtClean="0">
                                              <a:latin typeface="Cambria Math" panose="02040503050406030204" pitchFamily="18" charset="0"/>
                                            </a:rPr>
                                          </m:ctrlPr>
                                        </m:fPr>
                                        <m:num>
                                          <m:r>
                                            <a:rPr lang="en-US" sz="1970" b="0" i="1" smtClean="0">
                                              <a:latin typeface="Cambria Math" panose="02040503050406030204" pitchFamily="18" charset="0"/>
                                            </a:rPr>
                                            <m:t>1</m:t>
                                          </m:r>
                                        </m:num>
                                        <m:den>
                                          <m:r>
                                            <a:rPr lang="en-US" sz="1970" b="0" i="1" smtClean="0">
                                              <a:latin typeface="Cambria Math" panose="02040503050406030204" pitchFamily="18" charset="0"/>
                                            </a:rPr>
                                            <m:t>2</m:t>
                                          </m:r>
                                        </m:den>
                                      </m:f>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𝑃</m:t>
                                      </m:r>
                                    </m:e>
                                    <m:sub>
                                      <m:r>
                                        <a:rPr lang="en-US" sz="1970" b="0" i="1" smtClean="0">
                                          <a:latin typeface="Cambria Math" panose="02040503050406030204" pitchFamily="18" charset="0"/>
                                        </a:rPr>
                                        <m:t>𝑠𝑡𝑎𝑡𝑖𝑐</m:t>
                                      </m:r>
                                      <m:r>
                                        <a:rPr lang="en-US" sz="1970" b="0" i="1" smtClean="0">
                                          <a:latin typeface="Cambria Math" panose="02040503050406030204" pitchFamily="18" charset="0"/>
                                        </a:rPr>
                                        <m:t>, </m:t>
                                      </m:r>
                                      <m:r>
                                        <a:rPr lang="en-US" sz="1970" b="0" i="1" smtClean="0">
                                          <a:latin typeface="Cambria Math" panose="02040503050406030204" pitchFamily="18" charset="0"/>
                                        </a:rPr>
                                        <m:t>𝑎𝑑𝑑𝐿𝑎𝑛𝑒</m:t>
                                      </m:r>
                                    </m:sub>
                                  </m:sSub>
                                  <m:r>
                                    <a:rPr lang="en-US" sz="1970" b="0" i="1" smtClean="0">
                                      <a:latin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rPr>
                                    <m:t>(</m:t>
                                  </m:r>
                                  <m:r>
                                    <a:rPr lang="en-US" sz="1970" b="0" i="1" smtClean="0">
                                      <a:latin typeface="Cambria Math" panose="02040503050406030204" pitchFamily="18" charset="0"/>
                                    </a:rPr>
                                    <m:t>𝑦</m:t>
                                  </m:r>
                                  <m:r>
                                    <a:rPr lang="en-US" sz="1970" b="0" i="1" smtClean="0">
                                      <a:latin typeface="Cambria Math" panose="02040503050406030204" pitchFamily="18" charset="0"/>
                                    </a:rPr>
                                    <m:t>−17</m:t>
                                  </m:r>
                                </m:e>
                              </m:d>
                              <m:r>
                                <a:rPr lang="en-US" sz="1970" b="0" i="1" smtClean="0">
                                  <a:latin typeface="Cambria Math" panose="02040503050406030204" pitchFamily="18" charset="0"/>
                                  <a:ea typeface="Cambria Math" panose="02040503050406030204" pitchFamily="18" charset="0"/>
                                </a:rPr>
                                <m:t>,  </m:t>
                              </m:r>
                              <m:r>
                                <a:rPr lang="en-US" sz="1970" b="0" i="1" smtClean="0">
                                  <a:latin typeface="Cambria Math" panose="02040503050406030204" pitchFamily="18" charset="0"/>
                                  <a:ea typeface="Cambria Math" panose="02040503050406030204" pitchFamily="18" charset="0"/>
                                </a:rPr>
                                <m:t>𝑦</m:t>
                              </m:r>
                              <m:r>
                                <a:rPr lang="en-US" sz="1970" b="0" i="1" smtClean="0">
                                  <a:latin typeface="Cambria Math" panose="02040503050406030204" pitchFamily="18" charset="0"/>
                                  <a:ea typeface="Cambria Math" panose="02040503050406030204" pitchFamily="18" charset="0"/>
                                </a:rPr>
                                <m:t>&gt;16</m:t>
                              </m:r>
                            </m:e>
                          </m:eqArr>
                        </m:e>
                      </m:d>
                    </m:oMath>
                  </m:oMathPara>
                </a14:m>
                <a:endParaRPr lang="en-US" sz="1970" dirty="0"/>
              </a:p>
            </p:txBody>
          </p:sp>
        </mc:Choice>
        <mc:Fallback xmlns="">
          <p:sp>
            <p:nvSpPr>
              <p:cNvPr id="24" name="TextBox 23">
                <a:extLst>
                  <a:ext uri="{FF2B5EF4-FFF2-40B4-BE49-F238E27FC236}">
                    <a16:creationId xmlns:a16="http://schemas.microsoft.com/office/drawing/2014/main" id="{4EE0F2ED-9192-4F13-89A2-36B64F9D50D4}"/>
                  </a:ext>
                </a:extLst>
              </p:cNvPr>
              <p:cNvSpPr txBox="1">
                <a:spLocks noRot="1" noChangeAspect="1" noMove="1" noResize="1" noEditPoints="1" noAdjustHandles="1" noChangeArrowheads="1" noChangeShapeType="1" noTextEdit="1"/>
              </p:cNvSpPr>
              <p:nvPr/>
            </p:nvSpPr>
            <p:spPr>
              <a:xfrm>
                <a:off x="194583" y="2071666"/>
                <a:ext cx="11926977" cy="1122551"/>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674314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err="1"/>
              <a:t>Microbenchmarking</a:t>
            </a:r>
            <a:r>
              <a:rPr lang="en-US" sz="4000" b="1" dirty="0"/>
              <a:t> for Dynamic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42</a:t>
            </a:fld>
            <a:endParaRPr lang="en-US"/>
          </a:p>
        </p:txBody>
      </p:sp>
      <p:sp>
        <p:nvSpPr>
          <p:cNvPr id="9" name="Rectangle 8">
            <a:extLst>
              <a:ext uri="{FF2B5EF4-FFF2-40B4-BE49-F238E27FC236}">
                <a16:creationId xmlns:a16="http://schemas.microsoft.com/office/drawing/2014/main" id="{874FCAFE-B173-47D7-B5D1-3363921306B5}"/>
              </a:ext>
            </a:extLst>
          </p:cNvPr>
          <p:cNvSpPr/>
          <p:nvPr/>
        </p:nvSpPr>
        <p:spPr>
          <a:xfrm>
            <a:off x="1115736" y="3703704"/>
            <a:ext cx="2915826" cy="245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A9E9CCC1-BEF3-4F4B-9AE9-CD2E632BF219}"/>
              </a:ext>
            </a:extLst>
          </p:cNvPr>
          <p:cNvSpPr>
            <a:spLocks noGrp="1"/>
          </p:cNvSpPr>
          <p:nvPr>
            <p:ph idx="1"/>
          </p:nvPr>
        </p:nvSpPr>
        <p:spPr>
          <a:xfrm>
            <a:off x="838200" y="1272679"/>
            <a:ext cx="9643788" cy="836017"/>
          </a:xfrm>
        </p:spPr>
        <p:txBody>
          <a:bodyPr>
            <a:normAutofit lnSpcReduction="10000"/>
          </a:bodyPr>
          <a:lstStyle/>
          <a:p>
            <a:r>
              <a:rPr lang="en-US" sz="2400" dirty="0"/>
              <a:t>102 µBenchmarks</a:t>
            </a:r>
          </a:p>
          <a:p>
            <a:r>
              <a:rPr lang="en-US" sz="2400" dirty="0"/>
              <a:t>22 hardware components modeled</a:t>
            </a:r>
          </a:p>
        </p:txBody>
      </p:sp>
      <p:graphicFrame>
        <p:nvGraphicFramePr>
          <p:cNvPr id="10" name="Table 9">
            <a:extLst>
              <a:ext uri="{FF2B5EF4-FFF2-40B4-BE49-F238E27FC236}">
                <a16:creationId xmlns:a16="http://schemas.microsoft.com/office/drawing/2014/main" id="{7C8EB30D-207A-0542-A24F-730E1D784533}"/>
              </a:ext>
            </a:extLst>
          </p:cNvPr>
          <p:cNvGraphicFramePr>
            <a:graphicFrameLocks noGrp="1"/>
          </p:cNvGraphicFramePr>
          <p:nvPr>
            <p:extLst>
              <p:ext uri="{D42A27DB-BD31-4B8C-83A1-F6EECF244321}">
                <p14:modId xmlns:p14="http://schemas.microsoft.com/office/powerpoint/2010/main" val="1147152344"/>
              </p:ext>
            </p:extLst>
          </p:nvPr>
        </p:nvGraphicFramePr>
        <p:xfrm>
          <a:off x="104196" y="2265496"/>
          <a:ext cx="5831786" cy="4014216"/>
        </p:xfrm>
        <a:graphic>
          <a:graphicData uri="http://schemas.openxmlformats.org/drawingml/2006/table">
            <a:tbl>
              <a:tblPr/>
              <a:tblGrid>
                <a:gridCol w="2250697">
                  <a:extLst>
                    <a:ext uri="{9D8B030D-6E8A-4147-A177-3AD203B41FA5}">
                      <a16:colId xmlns:a16="http://schemas.microsoft.com/office/drawing/2014/main" val="733684604"/>
                    </a:ext>
                  </a:extLst>
                </a:gridCol>
                <a:gridCol w="2639185">
                  <a:extLst>
                    <a:ext uri="{9D8B030D-6E8A-4147-A177-3AD203B41FA5}">
                      <a16:colId xmlns:a16="http://schemas.microsoft.com/office/drawing/2014/main" val="2471066400"/>
                    </a:ext>
                  </a:extLst>
                </a:gridCol>
                <a:gridCol w="941904">
                  <a:extLst>
                    <a:ext uri="{9D8B030D-6E8A-4147-A177-3AD203B41FA5}">
                      <a16:colId xmlns:a16="http://schemas.microsoft.com/office/drawing/2014/main" val="2471001120"/>
                    </a:ext>
                  </a:extLst>
                </a:gridCol>
              </a:tblGrid>
              <a:tr h="368300">
                <a:tc>
                  <a:txBody>
                    <a:bodyPr/>
                    <a:lstStyle/>
                    <a:p>
                      <a:pPr algn="l" fontAlgn="b"/>
                      <a:r>
                        <a:rPr lang="en-US" sz="1600" b="0" i="0" u="none" strike="noStrike" dirty="0">
                          <a:solidFill>
                            <a:srgbClr val="000000"/>
                          </a:solidFill>
                          <a:effectLst/>
                          <a:latin typeface="Calibri" panose="020F0502020204030204" pitchFamily="34" charset="0"/>
                        </a:rPr>
                        <a:t>Hardware Component Category</a:t>
                      </a:r>
                    </a:p>
                  </a:txBody>
                  <a:tcPr marL="45720" marR="45720" marT="27432"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AccelWattch Dynamic Power Components</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µBench Count</a:t>
                      </a:r>
                    </a:p>
                  </a:txBody>
                  <a:tcPr marL="45720" marR="45720" marT="27432"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0362838"/>
                  </a:ext>
                </a:extLst>
              </a:tr>
              <a:tr h="184150">
                <a:tc>
                  <a:txBody>
                    <a:bodyPr/>
                    <a:lstStyle/>
                    <a:p>
                      <a:pPr algn="l" fontAlgn="b"/>
                      <a:r>
                        <a:rPr lang="en-US" sz="1600" b="0" i="0" u="none" strike="noStrike" dirty="0">
                          <a:solidFill>
                            <a:srgbClr val="000000"/>
                          </a:solidFill>
                          <a:effectLst/>
                          <a:latin typeface="Calibri" panose="020F0502020204030204" pitchFamily="34" charset="0"/>
                        </a:rPr>
                        <a:t>Active/Idle SMs</a:t>
                      </a:r>
                    </a:p>
                  </a:txBody>
                  <a:tcPr marL="45720" marR="45720" marT="27432"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tx1">
                        <a:lumMod val="50000"/>
                        <a:lumOff val="50000"/>
                      </a:schemeClr>
                    </a:solidFill>
                  </a:tcPr>
                </a:tc>
                <a:tc>
                  <a:txBody>
                    <a:bodyPr/>
                    <a:lstStyle/>
                    <a:p>
                      <a:pPr algn="l" fontAlgn="b"/>
                      <a:r>
                        <a:rPr lang="en-US" sz="1600" b="0" i="0" u="none" strike="noStrike" dirty="0">
                          <a:solidFill>
                            <a:srgbClr val="000000"/>
                          </a:solidFill>
                          <a:effectLst/>
                          <a:latin typeface="Calibri" panose="020F0502020204030204" pitchFamily="34" charset="0"/>
                        </a:rPr>
                        <a:t>12</a:t>
                      </a:r>
                    </a:p>
                  </a:txBody>
                  <a:tcPr marL="45720" marR="45720" marT="27432"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07532447"/>
                  </a:ext>
                </a:extLst>
              </a:tr>
              <a:tr h="184150">
                <a:tc>
                  <a:txBody>
                    <a:bodyPr/>
                    <a:lstStyle/>
                    <a:p>
                      <a:pPr algn="l" fontAlgn="b"/>
                      <a:r>
                        <a:rPr lang="en-US" sz="1600" b="0" i="0" u="none" strike="noStrike">
                          <a:solidFill>
                            <a:srgbClr val="000000"/>
                          </a:solidFill>
                          <a:effectLst/>
                          <a:latin typeface="Calibri" panose="020F0502020204030204" pitchFamily="34" charset="0"/>
                        </a:rPr>
                        <a:t>INT32 core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ALU, int </a:t>
                      </a:r>
                      <a:r>
                        <a:rPr lang="en-US" sz="1600" b="0" i="0" u="none" strike="noStrike" dirty="0" err="1">
                          <a:solidFill>
                            <a:srgbClr val="000000"/>
                          </a:solidFill>
                          <a:effectLst/>
                          <a:latin typeface="Calibri" panose="020F0502020204030204" pitchFamily="34" charset="0"/>
                        </a:rPr>
                        <a:t>mul</a:t>
                      </a:r>
                      <a:r>
                        <a:rPr lang="en-US" sz="1600" b="0" i="0" u="none" strike="noStrike" dirty="0">
                          <a:solidFill>
                            <a:srgbClr val="000000"/>
                          </a:solidFill>
                          <a:effectLst/>
                          <a:latin typeface="Calibri" panose="020F0502020204030204" pitchFamily="34" charset="0"/>
                        </a:rPr>
                        <a:t>/mad</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9</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98848738"/>
                  </a:ext>
                </a:extLst>
              </a:tr>
              <a:tr h="184150">
                <a:tc>
                  <a:txBody>
                    <a:bodyPr/>
                    <a:lstStyle/>
                    <a:p>
                      <a:pPr algn="l" fontAlgn="b"/>
                      <a:r>
                        <a:rPr lang="en-US" sz="1600" b="0" i="0" u="none" strike="noStrike">
                          <a:solidFill>
                            <a:srgbClr val="000000"/>
                          </a:solidFill>
                          <a:effectLst/>
                          <a:latin typeface="Calibri" panose="020F0502020204030204" pitchFamily="34" charset="0"/>
                        </a:rPr>
                        <a:t>FP32 core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FPU, fp mul/mad</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8</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13731483"/>
                  </a:ext>
                </a:extLst>
              </a:tr>
              <a:tr h="184150">
                <a:tc>
                  <a:txBody>
                    <a:bodyPr/>
                    <a:lstStyle/>
                    <a:p>
                      <a:pPr algn="l" fontAlgn="b"/>
                      <a:r>
                        <a:rPr lang="en-US" sz="1600" b="0" i="0" u="none" strike="noStrike">
                          <a:solidFill>
                            <a:srgbClr val="000000"/>
                          </a:solidFill>
                          <a:effectLst/>
                          <a:latin typeface="Calibri" panose="020F0502020204030204" pitchFamily="34" charset="0"/>
                        </a:rPr>
                        <a:t>FP64 core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DPU, </a:t>
                      </a:r>
                      <a:r>
                        <a:rPr lang="en-US" sz="1600" b="0" i="0" u="none" strike="noStrike" dirty="0" err="1">
                          <a:solidFill>
                            <a:srgbClr val="000000"/>
                          </a:solidFill>
                          <a:effectLst/>
                          <a:latin typeface="Calibri" panose="020F0502020204030204" pitchFamily="34" charset="0"/>
                        </a:rPr>
                        <a:t>dp</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mul</a:t>
                      </a:r>
                      <a:r>
                        <a:rPr lang="en-US" sz="1600" b="0" i="0" u="none" strike="noStrike" dirty="0">
                          <a:solidFill>
                            <a:srgbClr val="000000"/>
                          </a:solidFill>
                          <a:effectLst/>
                          <a:latin typeface="Calibri" panose="020F0502020204030204" pitchFamily="34" charset="0"/>
                        </a:rPr>
                        <a:t>/mad</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8</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53361755"/>
                  </a:ext>
                </a:extLst>
              </a:tr>
              <a:tr h="184150">
                <a:tc>
                  <a:txBody>
                    <a:bodyPr/>
                    <a:lstStyle/>
                    <a:p>
                      <a:pPr algn="l" fontAlgn="b"/>
                      <a:r>
                        <a:rPr lang="en-US" sz="1600" b="0" i="0" u="none" strike="noStrike">
                          <a:solidFill>
                            <a:srgbClr val="000000"/>
                          </a:solidFill>
                          <a:effectLst/>
                          <a:latin typeface="Calibri" panose="020F0502020204030204" pitchFamily="34" charset="0"/>
                        </a:rPr>
                        <a:t>SFU</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s-ES" sz="1600" b="0" i="0" u="none" strike="noStrike" dirty="0" err="1">
                          <a:solidFill>
                            <a:srgbClr val="000000"/>
                          </a:solidFill>
                          <a:effectLst/>
                          <a:latin typeface="Calibri" panose="020F0502020204030204" pitchFamily="34" charset="0"/>
                        </a:rPr>
                        <a:t>sqrt</a:t>
                      </a:r>
                      <a:r>
                        <a:rPr lang="es-ES" sz="1600" b="0" i="0" u="none" strike="noStrike" dirty="0">
                          <a:solidFill>
                            <a:srgbClr val="000000"/>
                          </a:solidFill>
                          <a:effectLst/>
                          <a:latin typeface="Calibri" panose="020F0502020204030204" pitchFamily="34" charset="0"/>
                        </a:rPr>
                        <a:t>, log, sin/</a:t>
                      </a:r>
                      <a:r>
                        <a:rPr lang="es-ES" sz="1600" b="0" i="0" u="none" strike="noStrike" dirty="0" err="1">
                          <a:solidFill>
                            <a:srgbClr val="000000"/>
                          </a:solidFill>
                          <a:effectLst/>
                          <a:latin typeface="Calibri" panose="020F0502020204030204" pitchFamily="34" charset="0"/>
                        </a:rPr>
                        <a:t>cos</a:t>
                      </a:r>
                      <a:r>
                        <a:rPr lang="es-ES" sz="1600" b="0" i="0" u="none" strike="noStrike" dirty="0">
                          <a:solidFill>
                            <a:srgbClr val="000000"/>
                          </a:solidFill>
                          <a:effectLst/>
                          <a:latin typeface="Calibri" panose="020F0502020204030204" pitchFamily="34" charset="0"/>
                        </a:rPr>
                        <a:t>, </a:t>
                      </a:r>
                      <a:r>
                        <a:rPr lang="es-ES" sz="1600" b="0" i="0" u="none" strike="noStrike" dirty="0" err="1">
                          <a:solidFill>
                            <a:srgbClr val="000000"/>
                          </a:solidFill>
                          <a:effectLst/>
                          <a:latin typeface="Calibri" panose="020F0502020204030204" pitchFamily="34" charset="0"/>
                        </a:rPr>
                        <a:t>exp</a:t>
                      </a:r>
                      <a:endParaRPr lang="es-ES" sz="1600" b="0" i="0" u="none" strike="noStrike" dirty="0">
                        <a:solidFill>
                          <a:srgbClr val="000000"/>
                        </a:solidFill>
                        <a:effectLst/>
                        <a:latin typeface="Calibri" panose="020F0502020204030204" pitchFamily="34" charset="0"/>
                      </a:endParaRP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9</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03142769"/>
                  </a:ext>
                </a:extLst>
              </a:tr>
              <a:tr h="184150">
                <a:tc>
                  <a:txBody>
                    <a:bodyPr/>
                    <a:lstStyle/>
                    <a:p>
                      <a:pPr algn="l" fontAlgn="b"/>
                      <a:r>
                        <a:rPr lang="en-US" sz="1600" b="0" i="0" u="none" strike="noStrike">
                          <a:solidFill>
                            <a:srgbClr val="000000"/>
                          </a:solidFill>
                          <a:effectLst/>
                          <a:latin typeface="Calibri" panose="020F0502020204030204" pitchFamily="34" charset="0"/>
                        </a:rPr>
                        <a:t>Texture Unit</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Texture Unit</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7</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36994250"/>
                  </a:ext>
                </a:extLst>
              </a:tr>
              <a:tr h="184150">
                <a:tc>
                  <a:txBody>
                    <a:bodyPr/>
                    <a:lstStyle/>
                    <a:p>
                      <a:pPr algn="l" fontAlgn="b"/>
                      <a:r>
                        <a:rPr lang="en-US" sz="1600" b="0" i="0" u="none" strike="noStrike">
                          <a:solidFill>
                            <a:srgbClr val="000000"/>
                          </a:solidFill>
                          <a:effectLst/>
                          <a:latin typeface="Calibri" panose="020F0502020204030204" pitchFamily="34" charset="0"/>
                        </a:rPr>
                        <a:t>Register File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Register File</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1</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9989539"/>
                  </a:ext>
                </a:extLst>
              </a:tr>
              <a:tr h="368300">
                <a:tc>
                  <a:txBody>
                    <a:bodyPr/>
                    <a:lstStyle/>
                    <a:p>
                      <a:pPr algn="l" fontAlgn="b"/>
                      <a:r>
                        <a:rPr lang="en-US" sz="1600" b="0" i="0" u="none" strike="noStrike" dirty="0" err="1">
                          <a:solidFill>
                            <a:srgbClr val="000000"/>
                          </a:solidFill>
                          <a:effectLst/>
                          <a:latin typeface="Calibri" panose="020F0502020204030204" pitchFamily="34" charset="0"/>
                        </a:rPr>
                        <a:t>dCaches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Sh.Mem</a:t>
                      </a:r>
                      <a:r>
                        <a:rPr lang="en-US" sz="1600" b="0" i="0" u="none" strike="noStrike" dirty="0">
                          <a:solidFill>
                            <a:srgbClr val="000000"/>
                          </a:solidFill>
                          <a:effectLst/>
                          <a:latin typeface="Calibri" panose="020F0502020204030204" pitchFamily="34" charset="0"/>
                        </a:rPr>
                        <a:t>. + </a:t>
                      </a:r>
                      <a:r>
                        <a:rPr lang="en-US" sz="1600" b="0" i="0" u="none" strike="noStrike" dirty="0" err="1">
                          <a:solidFill>
                            <a:srgbClr val="000000"/>
                          </a:solidFill>
                          <a:effectLst/>
                          <a:latin typeface="Calibri" panose="020F0502020204030204" pitchFamily="34" charset="0"/>
                        </a:rPr>
                        <a:t>NoC</a:t>
                      </a:r>
                      <a:endParaRPr lang="en-US" sz="1600" b="0" i="0" u="none" strike="noStrike" dirty="0">
                        <a:solidFill>
                          <a:srgbClr val="000000"/>
                        </a:solidFill>
                        <a:effectLst/>
                        <a:latin typeface="Calibri" panose="020F0502020204030204" pitchFamily="34" charset="0"/>
                      </a:endParaRP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GB" sz="1600" b="0" i="0" u="none" strike="noStrike" dirty="0">
                          <a:solidFill>
                            <a:srgbClr val="000000"/>
                          </a:solidFill>
                          <a:effectLst/>
                          <a:latin typeface="Calibri" panose="020F0502020204030204" pitchFamily="34" charset="0"/>
                        </a:rPr>
                        <a:t>L1d, Shared Mem., Constant Cache, L2, </a:t>
                      </a:r>
                      <a:r>
                        <a:rPr lang="en-GB" sz="1600" b="0" i="0" u="none" strike="noStrike" dirty="0" err="1">
                          <a:solidFill>
                            <a:srgbClr val="000000"/>
                          </a:solidFill>
                          <a:effectLst/>
                          <a:latin typeface="Calibri" panose="020F0502020204030204" pitchFamily="34" charset="0"/>
                        </a:rPr>
                        <a:t>NoC</a:t>
                      </a:r>
                      <a:endParaRPr lang="en-GB" sz="1600" b="0" i="0" u="none" strike="noStrike" dirty="0">
                        <a:solidFill>
                          <a:srgbClr val="000000"/>
                        </a:solidFill>
                        <a:effectLst/>
                        <a:latin typeface="Calibri" panose="020F0502020204030204" pitchFamily="34" charset="0"/>
                      </a:endParaRP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11</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19871358"/>
                  </a:ext>
                </a:extLst>
              </a:tr>
              <a:tr h="184150">
                <a:tc>
                  <a:txBody>
                    <a:bodyPr/>
                    <a:lstStyle/>
                    <a:p>
                      <a:pPr algn="l" fontAlgn="b"/>
                      <a:r>
                        <a:rPr lang="en-US" sz="1600" b="0" i="0" u="none" strike="noStrike">
                          <a:solidFill>
                            <a:srgbClr val="000000"/>
                          </a:solidFill>
                          <a:effectLst/>
                          <a:latin typeface="Calibri" panose="020F0502020204030204" pitchFamily="34" charset="0"/>
                        </a:rPr>
                        <a:t>DRAM + MC</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DRAM, Mem. Controller</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2</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75513176"/>
                  </a:ext>
                </a:extLst>
              </a:tr>
              <a:tr h="184150">
                <a:tc>
                  <a:txBody>
                    <a:bodyPr/>
                    <a:lstStyle/>
                    <a:p>
                      <a:pPr algn="l" fontAlgn="b"/>
                      <a:r>
                        <a:rPr lang="en-US" sz="1600" b="0" i="0" u="none" strike="noStrike" dirty="0">
                          <a:solidFill>
                            <a:srgbClr val="000000"/>
                          </a:solidFill>
                          <a:effectLst/>
                          <a:latin typeface="Calibri" panose="020F0502020204030204" pitchFamily="34" charset="0"/>
                        </a:rPr>
                        <a:t>Tensor Core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Tensor Core</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6</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22150605"/>
                  </a:ext>
                </a:extLst>
              </a:tr>
              <a:tr h="184150">
                <a:tc>
                  <a:txBody>
                    <a:bodyPr/>
                    <a:lstStyle/>
                    <a:p>
                      <a:pPr algn="l" fontAlgn="b"/>
                      <a:r>
                        <a:rPr lang="en-US" sz="1600" b="0" i="0" u="none" strike="noStrike">
                          <a:solidFill>
                            <a:srgbClr val="000000"/>
                          </a:solidFill>
                          <a:effectLst/>
                          <a:latin typeface="Calibri" panose="020F0502020204030204" pitchFamily="34" charset="0"/>
                        </a:rPr>
                        <a:t>Mix</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all</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l" fontAlgn="b"/>
                      <a:r>
                        <a:rPr lang="en-US" sz="1600" b="0" i="0" u="none" strike="noStrike" dirty="0">
                          <a:solidFill>
                            <a:srgbClr val="000000"/>
                          </a:solidFill>
                          <a:effectLst/>
                          <a:latin typeface="Calibri" panose="020F0502020204030204" pitchFamily="34" charset="0"/>
                        </a:rPr>
                        <a:t>29</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22982276"/>
                  </a:ext>
                </a:extLst>
              </a:tr>
              <a:tr h="184150">
                <a:tc>
                  <a:txBody>
                    <a:bodyPr/>
                    <a:lstStyle/>
                    <a:p>
                      <a:pPr algn="l" fontAlgn="b"/>
                      <a:r>
                        <a:rPr lang="en-US" sz="1600" b="0" i="0" u="none" strike="noStrike">
                          <a:solidFill>
                            <a:srgbClr val="000000"/>
                          </a:solidFill>
                          <a:effectLst/>
                          <a:latin typeface="Calibri" panose="020F0502020204030204" pitchFamily="34" charset="0"/>
                        </a:rPr>
                        <a:t>Other</a:t>
                      </a:r>
                    </a:p>
                  </a:txBody>
                  <a:tcPr marL="45720" marR="45720" marT="27432"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L0i, L1i, Pipeline, Scheduler</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102</a:t>
                      </a:r>
                    </a:p>
                  </a:txBody>
                  <a:tcPr marL="45720" marR="45720" marT="27432" marB="0" anchor="ctr">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14665"/>
                  </a:ext>
                </a:extLst>
              </a:tr>
            </a:tbl>
          </a:graphicData>
        </a:graphic>
      </p:graphicFrame>
    </p:spTree>
    <p:extLst>
      <p:ext uri="{BB962C8B-B14F-4D97-AF65-F5344CB8AC3E}">
        <p14:creationId xmlns:p14="http://schemas.microsoft.com/office/powerpoint/2010/main" val="79661225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err="1"/>
              <a:t>Microbenchmarking</a:t>
            </a:r>
            <a:r>
              <a:rPr lang="en-US" sz="4000" b="1" dirty="0"/>
              <a:t> for Dynamic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43</a:t>
            </a:fld>
            <a:endParaRPr lang="en-US"/>
          </a:p>
        </p:txBody>
      </p:sp>
      <p:sp>
        <p:nvSpPr>
          <p:cNvPr id="9" name="Rectangle 8">
            <a:extLst>
              <a:ext uri="{FF2B5EF4-FFF2-40B4-BE49-F238E27FC236}">
                <a16:creationId xmlns:a16="http://schemas.microsoft.com/office/drawing/2014/main" id="{874FCAFE-B173-47D7-B5D1-3363921306B5}"/>
              </a:ext>
            </a:extLst>
          </p:cNvPr>
          <p:cNvSpPr/>
          <p:nvPr/>
        </p:nvSpPr>
        <p:spPr>
          <a:xfrm>
            <a:off x="1115736" y="3703704"/>
            <a:ext cx="2915826" cy="245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B39D721-5E00-47A8-AD11-86B6FA182E4A}"/>
              </a:ext>
            </a:extLst>
          </p:cNvPr>
          <p:cNvGrpSpPr/>
          <p:nvPr/>
        </p:nvGrpSpPr>
        <p:grpSpPr>
          <a:xfrm>
            <a:off x="11043507" y="1612812"/>
            <a:ext cx="1148493" cy="5067301"/>
            <a:chOff x="9461257" y="-334328"/>
            <a:chExt cx="1684397" cy="6978020"/>
          </a:xfrm>
        </p:grpSpPr>
        <p:pic>
          <p:nvPicPr>
            <p:cNvPr id="20" name="Picture 19">
              <a:extLst>
                <a:ext uri="{FF2B5EF4-FFF2-40B4-BE49-F238E27FC236}">
                  <a16:creationId xmlns:a16="http://schemas.microsoft.com/office/drawing/2014/main" id="{C2D83864-E297-4826-A87B-D2D80CBA59AA}"/>
                </a:ext>
              </a:extLst>
            </p:cNvPr>
            <p:cNvPicPr>
              <a:picLocks noChangeAspect="1"/>
            </p:cNvPicPr>
            <p:nvPr/>
          </p:nvPicPr>
          <p:blipFill rotWithShape="1">
            <a:blip r:embed="rId3"/>
            <a:srcRect r="85556" b="52000"/>
            <a:stretch/>
          </p:blipFill>
          <p:spPr>
            <a:xfrm rot="10800000">
              <a:off x="9461257" y="-334328"/>
              <a:ext cx="990600" cy="6978020"/>
            </a:xfrm>
            <a:prstGeom prst="rect">
              <a:avLst/>
            </a:prstGeom>
          </p:spPr>
        </p:pic>
        <p:sp>
          <p:nvSpPr>
            <p:cNvPr id="21" name="TextBox 20">
              <a:extLst>
                <a:ext uri="{FF2B5EF4-FFF2-40B4-BE49-F238E27FC236}">
                  <a16:creationId xmlns:a16="http://schemas.microsoft.com/office/drawing/2014/main" id="{C72EFDD2-AA90-4AC2-BA88-29B7D2D8CD9F}"/>
                </a:ext>
              </a:extLst>
            </p:cNvPr>
            <p:cNvSpPr txBox="1"/>
            <p:nvPr/>
          </p:nvSpPr>
          <p:spPr>
            <a:xfrm>
              <a:off x="10352900" y="-29350"/>
              <a:ext cx="792754" cy="461356"/>
            </a:xfrm>
            <a:prstGeom prst="rect">
              <a:avLst/>
            </a:prstGeom>
            <a:noFill/>
          </p:spPr>
          <p:txBody>
            <a:bodyPr wrap="none" rtlCol="0">
              <a:spAutoFit/>
            </a:bodyPr>
            <a:lstStyle/>
            <a:p>
              <a:r>
                <a:rPr lang="en-US" sz="1600" dirty="0"/>
                <a:t>20%</a:t>
              </a:r>
            </a:p>
          </p:txBody>
        </p:sp>
        <p:sp>
          <p:nvSpPr>
            <p:cNvPr id="22" name="TextBox 21">
              <a:extLst>
                <a:ext uri="{FF2B5EF4-FFF2-40B4-BE49-F238E27FC236}">
                  <a16:creationId xmlns:a16="http://schemas.microsoft.com/office/drawing/2014/main" id="{97FC864C-8FE9-4258-9E26-5AEAE51D67C7}"/>
                </a:ext>
              </a:extLst>
            </p:cNvPr>
            <p:cNvSpPr txBox="1"/>
            <p:nvPr/>
          </p:nvSpPr>
          <p:spPr>
            <a:xfrm>
              <a:off x="10352900" y="5703690"/>
              <a:ext cx="639940" cy="461356"/>
            </a:xfrm>
            <a:prstGeom prst="rect">
              <a:avLst/>
            </a:prstGeom>
            <a:noFill/>
          </p:spPr>
          <p:txBody>
            <a:bodyPr wrap="none" rtlCol="0">
              <a:spAutoFit/>
            </a:bodyPr>
            <a:lstStyle/>
            <a:p>
              <a:r>
                <a:rPr lang="en-US" sz="1600" dirty="0"/>
                <a:t>0%</a:t>
              </a:r>
            </a:p>
          </p:txBody>
        </p:sp>
        <p:sp>
          <p:nvSpPr>
            <p:cNvPr id="23" name="TextBox 22">
              <a:extLst>
                <a:ext uri="{FF2B5EF4-FFF2-40B4-BE49-F238E27FC236}">
                  <a16:creationId xmlns:a16="http://schemas.microsoft.com/office/drawing/2014/main" id="{BAF4FBAF-2F43-4612-BF81-D7CFC52E7F05}"/>
                </a:ext>
              </a:extLst>
            </p:cNvPr>
            <p:cNvSpPr txBox="1"/>
            <p:nvPr/>
          </p:nvSpPr>
          <p:spPr>
            <a:xfrm>
              <a:off x="10352900" y="4316851"/>
              <a:ext cx="639940" cy="461356"/>
            </a:xfrm>
            <a:prstGeom prst="rect">
              <a:avLst/>
            </a:prstGeom>
            <a:noFill/>
          </p:spPr>
          <p:txBody>
            <a:bodyPr wrap="none" rtlCol="0">
              <a:spAutoFit/>
            </a:bodyPr>
            <a:lstStyle/>
            <a:p>
              <a:r>
                <a:rPr lang="en-US" sz="1600" dirty="0"/>
                <a:t>5%</a:t>
              </a:r>
            </a:p>
          </p:txBody>
        </p:sp>
        <p:sp>
          <p:nvSpPr>
            <p:cNvPr id="24" name="TextBox 23">
              <a:extLst>
                <a:ext uri="{FF2B5EF4-FFF2-40B4-BE49-F238E27FC236}">
                  <a16:creationId xmlns:a16="http://schemas.microsoft.com/office/drawing/2014/main" id="{C9890990-BE5C-4836-8142-87F26C53A2A1}"/>
                </a:ext>
              </a:extLst>
            </p:cNvPr>
            <p:cNvSpPr txBox="1"/>
            <p:nvPr/>
          </p:nvSpPr>
          <p:spPr>
            <a:xfrm>
              <a:off x="10352900" y="2823332"/>
              <a:ext cx="792754" cy="461356"/>
            </a:xfrm>
            <a:prstGeom prst="rect">
              <a:avLst/>
            </a:prstGeom>
            <a:noFill/>
          </p:spPr>
          <p:txBody>
            <a:bodyPr wrap="none" rtlCol="0">
              <a:spAutoFit/>
            </a:bodyPr>
            <a:lstStyle/>
            <a:p>
              <a:r>
                <a:rPr lang="en-US" sz="1600" dirty="0"/>
                <a:t>10%</a:t>
              </a:r>
            </a:p>
          </p:txBody>
        </p:sp>
        <p:sp>
          <p:nvSpPr>
            <p:cNvPr id="25" name="TextBox 24">
              <a:extLst>
                <a:ext uri="{FF2B5EF4-FFF2-40B4-BE49-F238E27FC236}">
                  <a16:creationId xmlns:a16="http://schemas.microsoft.com/office/drawing/2014/main" id="{64C18C95-5A92-4706-8C94-3D17A962EDD2}"/>
                </a:ext>
              </a:extLst>
            </p:cNvPr>
            <p:cNvSpPr txBox="1"/>
            <p:nvPr/>
          </p:nvSpPr>
          <p:spPr>
            <a:xfrm>
              <a:off x="10352900" y="1338381"/>
              <a:ext cx="792754" cy="461356"/>
            </a:xfrm>
            <a:prstGeom prst="rect">
              <a:avLst/>
            </a:prstGeom>
            <a:noFill/>
          </p:spPr>
          <p:txBody>
            <a:bodyPr wrap="none" rtlCol="0">
              <a:spAutoFit/>
            </a:bodyPr>
            <a:lstStyle/>
            <a:p>
              <a:r>
                <a:rPr lang="en-US" sz="1600" dirty="0"/>
                <a:t>15%</a:t>
              </a:r>
            </a:p>
          </p:txBody>
        </p:sp>
      </p:grpSp>
      <p:graphicFrame>
        <p:nvGraphicFramePr>
          <p:cNvPr id="7" name="Object 6">
            <a:extLst>
              <a:ext uri="{FF2B5EF4-FFF2-40B4-BE49-F238E27FC236}">
                <a16:creationId xmlns:a16="http://schemas.microsoft.com/office/drawing/2014/main" id="{22C65E1B-0364-4862-A2F1-B19456EFDE3E}"/>
              </a:ext>
            </a:extLst>
          </p:cNvPr>
          <p:cNvGraphicFramePr>
            <a:graphicFrameLocks noChangeAspect="1"/>
          </p:cNvGraphicFramePr>
          <p:nvPr/>
        </p:nvGraphicFramePr>
        <p:xfrm>
          <a:off x="5935980" y="1903668"/>
          <a:ext cx="5140284" cy="4706569"/>
        </p:xfrm>
        <a:graphic>
          <a:graphicData uri="http://schemas.openxmlformats.org/presentationml/2006/ole">
            <mc:AlternateContent xmlns:mc="http://schemas.openxmlformats.org/markup-compatibility/2006">
              <mc:Choice xmlns:v="urn:schemas-microsoft-com:vml" Requires="v">
                <p:oleObj name="Worksheet" r:id="rId4" imgW="13030200" imgH="11188866" progId="Excel.Sheet.12">
                  <p:embed/>
                </p:oleObj>
              </mc:Choice>
              <mc:Fallback>
                <p:oleObj name="Worksheet" r:id="rId4" imgW="13030200" imgH="11188866" progId="Excel.Sheet.12">
                  <p:embed/>
                  <p:pic>
                    <p:nvPicPr>
                      <p:cNvPr id="7" name="Object 6">
                        <a:extLst>
                          <a:ext uri="{FF2B5EF4-FFF2-40B4-BE49-F238E27FC236}">
                            <a16:creationId xmlns:a16="http://schemas.microsoft.com/office/drawing/2014/main" id="{22C65E1B-0364-4862-A2F1-B19456EFDE3E}"/>
                          </a:ext>
                        </a:extLst>
                      </p:cNvPr>
                      <p:cNvPicPr/>
                      <p:nvPr/>
                    </p:nvPicPr>
                    <p:blipFill>
                      <a:blip r:embed="rId5"/>
                      <a:stretch>
                        <a:fillRect/>
                      </a:stretch>
                    </p:blipFill>
                    <p:spPr>
                      <a:xfrm>
                        <a:off x="5935980" y="1903668"/>
                        <a:ext cx="5140284" cy="4706569"/>
                      </a:xfrm>
                      <a:prstGeom prst="rect">
                        <a:avLst/>
                      </a:prstGeom>
                    </p:spPr>
                  </p:pic>
                </p:oleObj>
              </mc:Fallback>
            </mc:AlternateContent>
          </a:graphicData>
        </a:graphic>
      </p:graphicFrame>
      <p:graphicFrame>
        <p:nvGraphicFramePr>
          <p:cNvPr id="27" name="Table 26">
            <a:extLst>
              <a:ext uri="{FF2B5EF4-FFF2-40B4-BE49-F238E27FC236}">
                <a16:creationId xmlns:a16="http://schemas.microsoft.com/office/drawing/2014/main" id="{F608FC19-A72B-4F90-82A7-2D22F3C7AFC6}"/>
              </a:ext>
            </a:extLst>
          </p:cNvPr>
          <p:cNvGraphicFramePr>
            <a:graphicFrameLocks noGrp="1"/>
          </p:cNvGraphicFramePr>
          <p:nvPr/>
        </p:nvGraphicFramePr>
        <p:xfrm>
          <a:off x="104196" y="2265496"/>
          <a:ext cx="5831786" cy="4014216"/>
        </p:xfrm>
        <a:graphic>
          <a:graphicData uri="http://schemas.openxmlformats.org/drawingml/2006/table">
            <a:tbl>
              <a:tblPr/>
              <a:tblGrid>
                <a:gridCol w="2250697">
                  <a:extLst>
                    <a:ext uri="{9D8B030D-6E8A-4147-A177-3AD203B41FA5}">
                      <a16:colId xmlns:a16="http://schemas.microsoft.com/office/drawing/2014/main" val="733684604"/>
                    </a:ext>
                  </a:extLst>
                </a:gridCol>
                <a:gridCol w="2639185">
                  <a:extLst>
                    <a:ext uri="{9D8B030D-6E8A-4147-A177-3AD203B41FA5}">
                      <a16:colId xmlns:a16="http://schemas.microsoft.com/office/drawing/2014/main" val="2471066400"/>
                    </a:ext>
                  </a:extLst>
                </a:gridCol>
                <a:gridCol w="941904">
                  <a:extLst>
                    <a:ext uri="{9D8B030D-6E8A-4147-A177-3AD203B41FA5}">
                      <a16:colId xmlns:a16="http://schemas.microsoft.com/office/drawing/2014/main" val="2471001120"/>
                    </a:ext>
                  </a:extLst>
                </a:gridCol>
              </a:tblGrid>
              <a:tr h="368300">
                <a:tc>
                  <a:txBody>
                    <a:bodyPr/>
                    <a:lstStyle/>
                    <a:p>
                      <a:pPr algn="l" fontAlgn="b"/>
                      <a:r>
                        <a:rPr lang="en-US" sz="1600" b="0" i="0" u="none" strike="noStrike" dirty="0">
                          <a:solidFill>
                            <a:srgbClr val="000000"/>
                          </a:solidFill>
                          <a:effectLst/>
                          <a:latin typeface="Calibri" panose="020F0502020204030204" pitchFamily="34" charset="0"/>
                        </a:rPr>
                        <a:t>Hardware Component Category</a:t>
                      </a:r>
                    </a:p>
                  </a:txBody>
                  <a:tcPr marL="45720" marR="45720" marT="27432"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AccelWattch Dynamic Power Components</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µBench Count</a:t>
                      </a:r>
                    </a:p>
                  </a:txBody>
                  <a:tcPr marL="45720" marR="45720" marT="27432"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0362838"/>
                  </a:ext>
                </a:extLst>
              </a:tr>
              <a:tr h="184150">
                <a:tc>
                  <a:txBody>
                    <a:bodyPr/>
                    <a:lstStyle/>
                    <a:p>
                      <a:pPr algn="l" fontAlgn="b"/>
                      <a:r>
                        <a:rPr lang="en-US" sz="1600" b="0" i="0" u="none" strike="noStrike" dirty="0">
                          <a:solidFill>
                            <a:srgbClr val="000000"/>
                          </a:solidFill>
                          <a:effectLst/>
                          <a:latin typeface="Calibri" panose="020F0502020204030204" pitchFamily="34" charset="0"/>
                        </a:rPr>
                        <a:t>Active/Idle SMs</a:t>
                      </a:r>
                    </a:p>
                  </a:txBody>
                  <a:tcPr marL="45720" marR="45720" marT="27432"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tx1">
                        <a:lumMod val="50000"/>
                        <a:lumOff val="50000"/>
                      </a:schemeClr>
                    </a:solidFill>
                  </a:tcPr>
                </a:tc>
                <a:tc>
                  <a:txBody>
                    <a:bodyPr/>
                    <a:lstStyle/>
                    <a:p>
                      <a:pPr algn="l" fontAlgn="b"/>
                      <a:r>
                        <a:rPr lang="en-US" sz="1600" b="0" i="0" u="none" strike="noStrike" dirty="0">
                          <a:solidFill>
                            <a:srgbClr val="000000"/>
                          </a:solidFill>
                          <a:effectLst/>
                          <a:latin typeface="Calibri" panose="020F0502020204030204" pitchFamily="34" charset="0"/>
                        </a:rPr>
                        <a:t>12</a:t>
                      </a:r>
                    </a:p>
                  </a:txBody>
                  <a:tcPr marL="45720" marR="45720" marT="27432"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07532447"/>
                  </a:ext>
                </a:extLst>
              </a:tr>
              <a:tr h="184150">
                <a:tc>
                  <a:txBody>
                    <a:bodyPr/>
                    <a:lstStyle/>
                    <a:p>
                      <a:pPr algn="l" fontAlgn="b"/>
                      <a:r>
                        <a:rPr lang="en-US" sz="1600" b="0" i="0" u="none" strike="noStrike">
                          <a:solidFill>
                            <a:srgbClr val="000000"/>
                          </a:solidFill>
                          <a:effectLst/>
                          <a:latin typeface="Calibri" panose="020F0502020204030204" pitchFamily="34" charset="0"/>
                        </a:rPr>
                        <a:t>INT32 core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ALU, int </a:t>
                      </a:r>
                      <a:r>
                        <a:rPr lang="en-US" sz="1600" b="0" i="0" u="none" strike="noStrike" dirty="0" err="1">
                          <a:solidFill>
                            <a:srgbClr val="000000"/>
                          </a:solidFill>
                          <a:effectLst/>
                          <a:latin typeface="Calibri" panose="020F0502020204030204" pitchFamily="34" charset="0"/>
                        </a:rPr>
                        <a:t>mul</a:t>
                      </a:r>
                      <a:r>
                        <a:rPr lang="en-US" sz="1600" b="0" i="0" u="none" strike="noStrike" dirty="0">
                          <a:solidFill>
                            <a:srgbClr val="000000"/>
                          </a:solidFill>
                          <a:effectLst/>
                          <a:latin typeface="Calibri" panose="020F0502020204030204" pitchFamily="34" charset="0"/>
                        </a:rPr>
                        <a:t>/mad</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9</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98848738"/>
                  </a:ext>
                </a:extLst>
              </a:tr>
              <a:tr h="184150">
                <a:tc>
                  <a:txBody>
                    <a:bodyPr/>
                    <a:lstStyle/>
                    <a:p>
                      <a:pPr algn="l" fontAlgn="b"/>
                      <a:r>
                        <a:rPr lang="en-US" sz="1600" b="0" i="0" u="none" strike="noStrike">
                          <a:solidFill>
                            <a:srgbClr val="000000"/>
                          </a:solidFill>
                          <a:effectLst/>
                          <a:latin typeface="Calibri" panose="020F0502020204030204" pitchFamily="34" charset="0"/>
                        </a:rPr>
                        <a:t>FP32 core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FPU, fp mul/mad</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8</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513731483"/>
                  </a:ext>
                </a:extLst>
              </a:tr>
              <a:tr h="184150">
                <a:tc>
                  <a:txBody>
                    <a:bodyPr/>
                    <a:lstStyle/>
                    <a:p>
                      <a:pPr algn="l" fontAlgn="b"/>
                      <a:r>
                        <a:rPr lang="en-US" sz="1600" b="0" i="0" u="none" strike="noStrike">
                          <a:solidFill>
                            <a:srgbClr val="000000"/>
                          </a:solidFill>
                          <a:effectLst/>
                          <a:latin typeface="Calibri" panose="020F0502020204030204" pitchFamily="34" charset="0"/>
                        </a:rPr>
                        <a:t>FP64 core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DPU, </a:t>
                      </a:r>
                      <a:r>
                        <a:rPr lang="en-US" sz="1600" b="0" i="0" u="none" strike="noStrike" dirty="0" err="1">
                          <a:solidFill>
                            <a:srgbClr val="000000"/>
                          </a:solidFill>
                          <a:effectLst/>
                          <a:latin typeface="Calibri" panose="020F0502020204030204" pitchFamily="34" charset="0"/>
                        </a:rPr>
                        <a:t>dp</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mul</a:t>
                      </a:r>
                      <a:r>
                        <a:rPr lang="en-US" sz="1600" b="0" i="0" u="none" strike="noStrike" dirty="0">
                          <a:solidFill>
                            <a:srgbClr val="000000"/>
                          </a:solidFill>
                          <a:effectLst/>
                          <a:latin typeface="Calibri" panose="020F0502020204030204" pitchFamily="34" charset="0"/>
                        </a:rPr>
                        <a:t>/mad</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8</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53361755"/>
                  </a:ext>
                </a:extLst>
              </a:tr>
              <a:tr h="184150">
                <a:tc>
                  <a:txBody>
                    <a:bodyPr/>
                    <a:lstStyle/>
                    <a:p>
                      <a:pPr algn="l" fontAlgn="b"/>
                      <a:r>
                        <a:rPr lang="en-US" sz="1600" b="0" i="0" u="none" strike="noStrike">
                          <a:solidFill>
                            <a:srgbClr val="000000"/>
                          </a:solidFill>
                          <a:effectLst/>
                          <a:latin typeface="Calibri" panose="020F0502020204030204" pitchFamily="34" charset="0"/>
                        </a:rPr>
                        <a:t>SFU</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s-ES" sz="1600" b="0" i="0" u="none" strike="noStrike" dirty="0" err="1">
                          <a:solidFill>
                            <a:srgbClr val="000000"/>
                          </a:solidFill>
                          <a:effectLst/>
                          <a:latin typeface="Calibri" panose="020F0502020204030204" pitchFamily="34" charset="0"/>
                        </a:rPr>
                        <a:t>sqrt</a:t>
                      </a:r>
                      <a:r>
                        <a:rPr lang="es-ES" sz="1600" b="0" i="0" u="none" strike="noStrike" dirty="0">
                          <a:solidFill>
                            <a:srgbClr val="000000"/>
                          </a:solidFill>
                          <a:effectLst/>
                          <a:latin typeface="Calibri" panose="020F0502020204030204" pitchFamily="34" charset="0"/>
                        </a:rPr>
                        <a:t>, log, sin/</a:t>
                      </a:r>
                      <a:r>
                        <a:rPr lang="es-ES" sz="1600" b="0" i="0" u="none" strike="noStrike" dirty="0" err="1">
                          <a:solidFill>
                            <a:srgbClr val="000000"/>
                          </a:solidFill>
                          <a:effectLst/>
                          <a:latin typeface="Calibri" panose="020F0502020204030204" pitchFamily="34" charset="0"/>
                        </a:rPr>
                        <a:t>cos</a:t>
                      </a:r>
                      <a:r>
                        <a:rPr lang="es-ES" sz="1600" b="0" i="0" u="none" strike="noStrike" dirty="0">
                          <a:solidFill>
                            <a:srgbClr val="000000"/>
                          </a:solidFill>
                          <a:effectLst/>
                          <a:latin typeface="Calibri" panose="020F0502020204030204" pitchFamily="34" charset="0"/>
                        </a:rPr>
                        <a:t>, </a:t>
                      </a:r>
                      <a:r>
                        <a:rPr lang="es-ES" sz="1600" b="0" i="0" u="none" strike="noStrike" dirty="0" err="1">
                          <a:solidFill>
                            <a:srgbClr val="000000"/>
                          </a:solidFill>
                          <a:effectLst/>
                          <a:latin typeface="Calibri" panose="020F0502020204030204" pitchFamily="34" charset="0"/>
                        </a:rPr>
                        <a:t>exp</a:t>
                      </a:r>
                      <a:endParaRPr lang="es-ES" sz="1600" b="0" i="0" u="none" strike="noStrike" dirty="0">
                        <a:solidFill>
                          <a:srgbClr val="000000"/>
                        </a:solidFill>
                        <a:effectLst/>
                        <a:latin typeface="Calibri" panose="020F0502020204030204" pitchFamily="34" charset="0"/>
                      </a:endParaRP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9</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03142769"/>
                  </a:ext>
                </a:extLst>
              </a:tr>
              <a:tr h="184150">
                <a:tc>
                  <a:txBody>
                    <a:bodyPr/>
                    <a:lstStyle/>
                    <a:p>
                      <a:pPr algn="l" fontAlgn="b"/>
                      <a:r>
                        <a:rPr lang="en-US" sz="1600" b="0" i="0" u="none" strike="noStrike">
                          <a:solidFill>
                            <a:srgbClr val="000000"/>
                          </a:solidFill>
                          <a:effectLst/>
                          <a:latin typeface="Calibri" panose="020F0502020204030204" pitchFamily="34" charset="0"/>
                        </a:rPr>
                        <a:t>Texture Unit</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Texture Unit</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7</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36994250"/>
                  </a:ext>
                </a:extLst>
              </a:tr>
              <a:tr h="184150">
                <a:tc>
                  <a:txBody>
                    <a:bodyPr/>
                    <a:lstStyle/>
                    <a:p>
                      <a:pPr algn="l" fontAlgn="b"/>
                      <a:r>
                        <a:rPr lang="en-US" sz="1600" b="0" i="0" u="none" strike="noStrike">
                          <a:solidFill>
                            <a:srgbClr val="000000"/>
                          </a:solidFill>
                          <a:effectLst/>
                          <a:latin typeface="Calibri" panose="020F0502020204030204" pitchFamily="34" charset="0"/>
                        </a:rPr>
                        <a:t>Register File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Register File</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1</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9989539"/>
                  </a:ext>
                </a:extLst>
              </a:tr>
              <a:tr h="368300">
                <a:tc>
                  <a:txBody>
                    <a:bodyPr/>
                    <a:lstStyle/>
                    <a:p>
                      <a:pPr algn="l" fontAlgn="b"/>
                      <a:r>
                        <a:rPr lang="en-US" sz="1600" b="0" i="0" u="none" strike="noStrike" dirty="0" err="1">
                          <a:solidFill>
                            <a:srgbClr val="000000"/>
                          </a:solidFill>
                          <a:effectLst/>
                          <a:latin typeface="Calibri" panose="020F0502020204030204" pitchFamily="34" charset="0"/>
                        </a:rPr>
                        <a:t>dCaches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Sh.Mem</a:t>
                      </a:r>
                      <a:r>
                        <a:rPr lang="en-US" sz="1600" b="0" i="0" u="none" strike="noStrike" dirty="0">
                          <a:solidFill>
                            <a:srgbClr val="000000"/>
                          </a:solidFill>
                          <a:effectLst/>
                          <a:latin typeface="Calibri" panose="020F0502020204030204" pitchFamily="34" charset="0"/>
                        </a:rPr>
                        <a:t>. + </a:t>
                      </a:r>
                      <a:r>
                        <a:rPr lang="en-US" sz="1600" b="0" i="0" u="none" strike="noStrike" dirty="0" err="1">
                          <a:solidFill>
                            <a:srgbClr val="000000"/>
                          </a:solidFill>
                          <a:effectLst/>
                          <a:latin typeface="Calibri" panose="020F0502020204030204" pitchFamily="34" charset="0"/>
                        </a:rPr>
                        <a:t>NoC</a:t>
                      </a:r>
                      <a:endParaRPr lang="en-US" sz="1600" b="0" i="0" u="none" strike="noStrike" dirty="0">
                        <a:solidFill>
                          <a:srgbClr val="000000"/>
                        </a:solidFill>
                        <a:effectLst/>
                        <a:latin typeface="Calibri" panose="020F0502020204030204" pitchFamily="34" charset="0"/>
                      </a:endParaRP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GB" sz="1600" b="0" i="0" u="none" strike="noStrike" dirty="0">
                          <a:solidFill>
                            <a:srgbClr val="000000"/>
                          </a:solidFill>
                          <a:effectLst/>
                          <a:latin typeface="Calibri" panose="020F0502020204030204" pitchFamily="34" charset="0"/>
                        </a:rPr>
                        <a:t>L1d, Shared Mem., Constant Cache, L2, </a:t>
                      </a:r>
                      <a:r>
                        <a:rPr lang="en-GB" sz="1600" b="0" i="0" u="none" strike="noStrike" dirty="0" err="1">
                          <a:solidFill>
                            <a:srgbClr val="000000"/>
                          </a:solidFill>
                          <a:effectLst/>
                          <a:latin typeface="Calibri" panose="020F0502020204030204" pitchFamily="34" charset="0"/>
                        </a:rPr>
                        <a:t>NoC</a:t>
                      </a:r>
                      <a:endParaRPr lang="en-GB" sz="1600" b="0" i="0" u="none" strike="noStrike" dirty="0">
                        <a:solidFill>
                          <a:srgbClr val="000000"/>
                        </a:solidFill>
                        <a:effectLst/>
                        <a:latin typeface="Calibri" panose="020F0502020204030204" pitchFamily="34" charset="0"/>
                      </a:endParaRP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11</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819871358"/>
                  </a:ext>
                </a:extLst>
              </a:tr>
              <a:tr h="184150">
                <a:tc>
                  <a:txBody>
                    <a:bodyPr/>
                    <a:lstStyle/>
                    <a:p>
                      <a:pPr algn="l" fontAlgn="b"/>
                      <a:r>
                        <a:rPr lang="en-US" sz="1600" b="0" i="0" u="none" strike="noStrike">
                          <a:solidFill>
                            <a:srgbClr val="000000"/>
                          </a:solidFill>
                          <a:effectLst/>
                          <a:latin typeface="Calibri" panose="020F0502020204030204" pitchFamily="34" charset="0"/>
                        </a:rPr>
                        <a:t>DRAM + MC</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DRAM, Mem. Controller</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2</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75513176"/>
                  </a:ext>
                </a:extLst>
              </a:tr>
              <a:tr h="184150">
                <a:tc>
                  <a:txBody>
                    <a:bodyPr/>
                    <a:lstStyle/>
                    <a:p>
                      <a:pPr algn="l" fontAlgn="b"/>
                      <a:r>
                        <a:rPr lang="en-US" sz="1600" b="0" i="0" u="none" strike="noStrike" dirty="0">
                          <a:solidFill>
                            <a:srgbClr val="000000"/>
                          </a:solidFill>
                          <a:effectLst/>
                          <a:latin typeface="Calibri" panose="020F0502020204030204" pitchFamily="34" charset="0"/>
                        </a:rPr>
                        <a:t>Tensor Core</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Tensor Core</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6</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22150605"/>
                  </a:ext>
                </a:extLst>
              </a:tr>
              <a:tr h="184150">
                <a:tc>
                  <a:txBody>
                    <a:bodyPr/>
                    <a:lstStyle/>
                    <a:p>
                      <a:pPr algn="l" fontAlgn="b"/>
                      <a:r>
                        <a:rPr lang="en-US" sz="1600" b="0" i="0" u="none" strike="noStrike">
                          <a:solidFill>
                            <a:srgbClr val="000000"/>
                          </a:solidFill>
                          <a:effectLst/>
                          <a:latin typeface="Calibri" panose="020F0502020204030204" pitchFamily="34" charset="0"/>
                        </a:rPr>
                        <a:t>Mix</a:t>
                      </a:r>
                    </a:p>
                  </a:txBody>
                  <a:tcPr marL="45720" marR="45720" marT="27432"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all</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l" fontAlgn="b"/>
                      <a:r>
                        <a:rPr lang="en-US" sz="1600" b="0" i="0" u="none" strike="noStrike" dirty="0">
                          <a:solidFill>
                            <a:srgbClr val="000000"/>
                          </a:solidFill>
                          <a:effectLst/>
                          <a:latin typeface="Calibri" panose="020F0502020204030204" pitchFamily="34" charset="0"/>
                        </a:rPr>
                        <a:t>29</a:t>
                      </a:r>
                    </a:p>
                  </a:txBody>
                  <a:tcPr marL="45720" marR="45720" marT="27432"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22982276"/>
                  </a:ext>
                </a:extLst>
              </a:tr>
              <a:tr h="184150">
                <a:tc>
                  <a:txBody>
                    <a:bodyPr/>
                    <a:lstStyle/>
                    <a:p>
                      <a:pPr algn="l" fontAlgn="b"/>
                      <a:r>
                        <a:rPr lang="en-US" sz="1600" b="0" i="0" u="none" strike="noStrike">
                          <a:solidFill>
                            <a:srgbClr val="000000"/>
                          </a:solidFill>
                          <a:effectLst/>
                          <a:latin typeface="Calibri" panose="020F0502020204030204" pitchFamily="34" charset="0"/>
                        </a:rPr>
                        <a:t>Other</a:t>
                      </a:r>
                    </a:p>
                  </a:txBody>
                  <a:tcPr marL="45720" marR="45720" marT="27432"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L0i, L1i, Pipeline, Scheduler</a:t>
                      </a:r>
                    </a:p>
                  </a:txBody>
                  <a:tcPr marL="45720" marR="45720" marT="27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102</a:t>
                      </a:r>
                    </a:p>
                  </a:txBody>
                  <a:tcPr marL="45720" marR="45720" marT="27432" marB="0" anchor="ctr">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14665"/>
                  </a:ext>
                </a:extLst>
              </a:tr>
            </a:tbl>
          </a:graphicData>
        </a:graphic>
      </p:graphicFrame>
      <p:sp>
        <p:nvSpPr>
          <p:cNvPr id="28" name="Content Placeholder 2">
            <a:extLst>
              <a:ext uri="{FF2B5EF4-FFF2-40B4-BE49-F238E27FC236}">
                <a16:creationId xmlns:a16="http://schemas.microsoft.com/office/drawing/2014/main" id="{A9E9CCC1-BEF3-4F4B-9AE9-CD2E632BF219}"/>
              </a:ext>
            </a:extLst>
          </p:cNvPr>
          <p:cNvSpPr>
            <a:spLocks noGrp="1"/>
          </p:cNvSpPr>
          <p:nvPr>
            <p:ph idx="1"/>
          </p:nvPr>
        </p:nvSpPr>
        <p:spPr>
          <a:xfrm>
            <a:off x="838200" y="1272679"/>
            <a:ext cx="9643788" cy="836017"/>
          </a:xfrm>
        </p:spPr>
        <p:txBody>
          <a:bodyPr>
            <a:normAutofit lnSpcReduction="10000"/>
          </a:bodyPr>
          <a:lstStyle/>
          <a:p>
            <a:r>
              <a:rPr lang="en-US" sz="2400" dirty="0"/>
              <a:t>102 µBenchmarks</a:t>
            </a:r>
          </a:p>
          <a:p>
            <a:r>
              <a:rPr lang="en-US" sz="2400" dirty="0"/>
              <a:t>22 hardware components modeled</a:t>
            </a:r>
          </a:p>
        </p:txBody>
      </p:sp>
      <p:sp>
        <p:nvSpPr>
          <p:cNvPr id="3" name="Rectangle 2">
            <a:extLst>
              <a:ext uri="{FF2B5EF4-FFF2-40B4-BE49-F238E27FC236}">
                <a16:creationId xmlns:a16="http://schemas.microsoft.com/office/drawing/2014/main" id="{F4872881-A212-4265-8920-8DE205140C1E}"/>
              </a:ext>
            </a:extLst>
          </p:cNvPr>
          <p:cNvSpPr/>
          <p:nvPr/>
        </p:nvSpPr>
        <p:spPr>
          <a:xfrm>
            <a:off x="7658100" y="1890713"/>
            <a:ext cx="392906" cy="404812"/>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E0F1C6-CE74-425E-A96E-25CC340F4042}"/>
              </a:ext>
            </a:extLst>
          </p:cNvPr>
          <p:cNvSpPr/>
          <p:nvPr/>
        </p:nvSpPr>
        <p:spPr>
          <a:xfrm>
            <a:off x="8039100" y="2281238"/>
            <a:ext cx="385764" cy="43815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EA5114-A274-41D2-98E8-100B6DC32AE0}"/>
              </a:ext>
            </a:extLst>
          </p:cNvPr>
          <p:cNvSpPr/>
          <p:nvPr/>
        </p:nvSpPr>
        <p:spPr>
          <a:xfrm>
            <a:off x="8424863" y="2700338"/>
            <a:ext cx="376237" cy="355282"/>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EB4CA29-BB62-409D-89F8-72CF1A2A669B}"/>
              </a:ext>
            </a:extLst>
          </p:cNvPr>
          <p:cNvSpPr/>
          <p:nvPr/>
        </p:nvSpPr>
        <p:spPr>
          <a:xfrm>
            <a:off x="8793480" y="3040380"/>
            <a:ext cx="390626" cy="3685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78F773-659B-4EAF-8118-5B49429044D7}"/>
              </a:ext>
            </a:extLst>
          </p:cNvPr>
          <p:cNvSpPr/>
          <p:nvPr/>
        </p:nvSpPr>
        <p:spPr>
          <a:xfrm>
            <a:off x="9925303" y="4071937"/>
            <a:ext cx="384557" cy="378144"/>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C078DFE-B647-4F78-BC88-F17E87FADB1F}"/>
              </a:ext>
            </a:extLst>
          </p:cNvPr>
          <p:cNvSpPr/>
          <p:nvPr/>
        </p:nvSpPr>
        <p:spPr>
          <a:xfrm>
            <a:off x="10302239" y="4434840"/>
            <a:ext cx="397511" cy="360998"/>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2DC0C8-068A-4057-9B7A-C4CB95F6A952}"/>
              </a:ext>
            </a:extLst>
          </p:cNvPr>
          <p:cNvSpPr/>
          <p:nvPr/>
        </p:nvSpPr>
        <p:spPr>
          <a:xfrm>
            <a:off x="9556438" y="3693793"/>
            <a:ext cx="384557" cy="378144"/>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BDC09D3-0580-4A6C-9653-46C6D9FD07DA}"/>
              </a:ext>
            </a:extLst>
          </p:cNvPr>
          <p:cNvSpPr/>
          <p:nvPr/>
        </p:nvSpPr>
        <p:spPr>
          <a:xfrm>
            <a:off x="9168558" y="3409950"/>
            <a:ext cx="384557" cy="300038"/>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45788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E9276B1-5D9E-4445-9E63-77935BB1720D}"/>
                  </a:ext>
                </a:extLst>
              </p:cNvPr>
              <p:cNvSpPr>
                <a:spLocks noGrp="1"/>
              </p:cNvSpPr>
              <p:nvPr>
                <p:ph idx="1"/>
              </p:nvPr>
            </p:nvSpPr>
            <p:spPr>
              <a:xfrm>
                <a:off x="838200" y="1453019"/>
                <a:ext cx="10515600" cy="5268454"/>
              </a:xfrm>
            </p:spPr>
            <p:txBody>
              <a:bodyPr>
                <a:normAutofit/>
              </a:bodyPr>
              <a:lstStyle/>
              <a:p>
                <a:r>
                  <a:rPr lang="en-US" sz="2400" dirty="0"/>
                  <a:t>Collect </a:t>
                </a:r>
                <a14:m>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𝑎</m:t>
                        </m:r>
                      </m:e>
                      <m:sub>
                        <m:r>
                          <a:rPr lang="en-US" sz="2400" b="0" i="1" smtClean="0">
                            <a:latin typeface="Cambria Math" panose="02040503050406030204" pitchFamily="18" charset="0"/>
                            <a:ea typeface="Cambria Math" panose="02040503050406030204" pitchFamily="18" charset="0"/>
                          </a:rPr>
                          <m:t>𝑖</m:t>
                        </m:r>
                      </m:sub>
                    </m:sSub>
                  </m:oMath>
                </a14:m>
                <a:r>
                  <a:rPr lang="en-US" sz="2400" dirty="0"/>
                  <a:t> for all 22 dynamic power components</a:t>
                </a:r>
              </a:p>
              <a:p>
                <a:r>
                  <a:rPr lang="en-US" sz="2400" dirty="0"/>
                  <a:t>Account for modeling inaccuracies with </a:t>
                </a:r>
                <a14:m>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𝑥</m:t>
                        </m:r>
                      </m:e>
                      <m:sub>
                        <m:r>
                          <a:rPr lang="en-US" sz="2400" b="0" i="1" smtClean="0">
                            <a:latin typeface="Cambria Math" panose="02040503050406030204" pitchFamily="18" charset="0"/>
                            <a:ea typeface="Cambria Math" panose="02040503050406030204" pitchFamily="18" charset="0"/>
                          </a:rPr>
                          <m:t>𝑖</m:t>
                        </m:r>
                      </m:sub>
                    </m:sSub>
                  </m:oMath>
                </a14:m>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mc:Choice>
        <mc:Fallback xmlns="">
          <p:sp>
            <p:nvSpPr>
              <p:cNvPr id="10" name="Content Placeholder 2">
                <a:extLst>
                  <a:ext uri="{FF2B5EF4-FFF2-40B4-BE49-F238E27FC236}">
                    <a16:creationId xmlns:a16="http://schemas.microsoft.com/office/drawing/2014/main" id="{0E9276B1-5D9E-4445-9E63-77935BB1720D}"/>
                  </a:ext>
                </a:extLst>
              </p:cNvPr>
              <p:cNvSpPr>
                <a:spLocks noGrp="1" noRot="1" noChangeAspect="1" noMove="1" noResize="1" noEditPoints="1" noAdjustHandles="1" noChangeArrowheads="1" noChangeShapeType="1" noTextEdit="1"/>
              </p:cNvSpPr>
              <p:nvPr>
                <p:ph idx="1"/>
              </p:nvPr>
            </p:nvSpPr>
            <p:spPr>
              <a:xfrm>
                <a:off x="838200" y="1453019"/>
                <a:ext cx="10515600" cy="5268454"/>
              </a:xfrm>
              <a:blipFill>
                <a:blip r:embed="rId3"/>
                <a:stretch>
                  <a:fillRect l="-812" t="-1618"/>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Dynamic Power Model Formulation</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44</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455EF0-1B8F-45D6-BC25-CE7FD0F98700}"/>
                  </a:ext>
                </a:extLst>
              </p:cNvPr>
              <p:cNvSpPr txBox="1"/>
              <p:nvPr/>
            </p:nvSpPr>
            <p:spPr>
              <a:xfrm>
                <a:off x="2654133" y="3395775"/>
                <a:ext cx="4698644" cy="12981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𝑑𝑦𝑛</m:t>
                          </m:r>
                        </m:sub>
                      </m:sSub>
                      <m:r>
                        <a:rPr lang="en-US" sz="3000" b="0" i="1" smtClean="0">
                          <a:latin typeface="Cambria Math" panose="02040503050406030204" pitchFamily="18" charset="0"/>
                          <a:ea typeface="Cambria Math" panose="02040503050406030204" pitchFamily="18" charset="0"/>
                        </a:rPr>
                        <m:t>=</m:t>
                      </m:r>
                      <m:nary>
                        <m:naryPr>
                          <m:chr m:val="∑"/>
                          <m:ctrlPr>
                            <a:rPr lang="en-US" sz="3000" b="0" i="1" smtClean="0">
                              <a:latin typeface="Cambria Math" panose="02040503050406030204" pitchFamily="18" charset="0"/>
                              <a:ea typeface="Cambria Math" panose="02040503050406030204" pitchFamily="18" charset="0"/>
                            </a:rPr>
                          </m:ctrlPr>
                        </m:naryPr>
                        <m:sub>
                          <m:r>
                            <m:rPr>
                              <m:brk m:alnAt="23"/>
                            </m:rPr>
                            <a:rPr lang="en-US" sz="3000" b="0" i="1" smtClean="0">
                              <a:latin typeface="Cambria Math" panose="02040503050406030204" pitchFamily="18" charset="0"/>
                              <a:ea typeface="Cambria Math" panose="02040503050406030204" pitchFamily="18" charset="0"/>
                            </a:rPr>
                            <m:t>𝑖</m:t>
                          </m:r>
                          <m:r>
                            <a:rPr lang="en-US" sz="3000" b="0" i="1" smtClean="0">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𝑁</m:t>
                          </m:r>
                        </m:sup>
                        <m:e>
                          <m:f>
                            <m:fPr>
                              <m:ctrlPr>
                                <a:rPr lang="en-US" sz="3000" b="0" i="1" smtClean="0">
                                  <a:latin typeface="Cambria Math" panose="02040503050406030204" pitchFamily="18" charset="0"/>
                                  <a:ea typeface="Cambria Math" panose="02040503050406030204" pitchFamily="18" charset="0"/>
                                </a:rPr>
                              </m:ctrlPr>
                            </m:fPr>
                            <m:num>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𝑎</m:t>
                                  </m:r>
                                </m:e>
                                <m:sub>
                                  <m:r>
                                    <a:rPr lang="en-US" sz="3000" b="0" i="1" smtClean="0">
                                      <a:latin typeface="Cambria Math" panose="02040503050406030204" pitchFamily="18" charset="0"/>
                                      <a:ea typeface="Cambria Math" panose="02040503050406030204" pitchFamily="18" charset="0"/>
                                    </a:rPr>
                                    <m:t>𝑖</m:t>
                                  </m:r>
                                </m:sub>
                              </m:sSub>
                              <m:r>
                                <a:rPr lang="en-US" sz="3000" b="0" i="1" smtClean="0">
                                  <a:latin typeface="Cambria Math" panose="02040503050406030204" pitchFamily="18" charset="0"/>
                                  <a:ea typeface="Cambria Math" panose="02040503050406030204" pitchFamily="18" charset="0"/>
                                </a:rPr>
                                <m:t> </m:t>
                              </m:r>
                              <m:r>
                                <a:rPr lang="en-US" sz="3000" i="1">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 </m:t>
                              </m:r>
                              <m:sSub>
                                <m:sSubPr>
                                  <m:ctrlPr>
                                    <a:rPr lang="en-US" sz="3000" b="0" i="1" smtClean="0">
                                      <a:latin typeface="Cambria Math" panose="02040503050406030204" pitchFamily="18" charset="0"/>
                                      <a:ea typeface="Cambria Math" panose="02040503050406030204" pitchFamily="18" charset="0"/>
                                    </a:rPr>
                                  </m:ctrlPr>
                                </m:sSubPr>
                                <m:e>
                                  <m:acc>
                                    <m:accPr>
                                      <m:chr m:val="̂"/>
                                      <m:ctrlPr>
                                        <a:rPr lang="en-US" sz="3000" b="0" i="1" smtClean="0">
                                          <a:latin typeface="Cambria Math" panose="02040503050406030204" pitchFamily="18" charset="0"/>
                                          <a:ea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𝐸</m:t>
                                      </m:r>
                                    </m:e>
                                  </m:acc>
                                </m:e>
                                <m:sub>
                                  <m:r>
                                    <a:rPr lang="en-US" sz="3000" b="0" i="1" smtClean="0">
                                      <a:latin typeface="Cambria Math" panose="02040503050406030204" pitchFamily="18" charset="0"/>
                                      <a:ea typeface="Cambria Math" panose="02040503050406030204" pitchFamily="18" charset="0"/>
                                    </a:rPr>
                                    <m:t>𝑖</m:t>
                                  </m:r>
                                </m:sub>
                              </m:sSub>
                            </m:num>
                            <m:den>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𝑇</m:t>
                                  </m:r>
                                </m:e>
                                <m:sub>
                                  <m:r>
                                    <a:rPr lang="en-US" sz="3000" b="0" i="1" smtClean="0">
                                      <a:latin typeface="Cambria Math" panose="02040503050406030204" pitchFamily="18" charset="0"/>
                                      <a:ea typeface="Cambria Math" panose="02040503050406030204" pitchFamily="18" charset="0"/>
                                    </a:rPr>
                                    <m:t>𝑒𝑙𝑎𝑝𝑠𝑒𝑑𝑇𝑖𝑚𝑒</m:t>
                                  </m:r>
                                </m:sub>
                              </m:sSub>
                            </m:den>
                          </m:f>
                        </m:e>
                      </m:nary>
                      <m:r>
                        <a:rPr lang="en-US" sz="3000" b="0" i="1" smtClean="0">
                          <a:latin typeface="Cambria Math" panose="02040503050406030204" pitchFamily="18" charset="0"/>
                          <a:ea typeface="Cambria Math" panose="02040503050406030204" pitchFamily="18" charset="0"/>
                        </a:rPr>
                        <m:t> × </m:t>
                      </m:r>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𝑥</m:t>
                          </m:r>
                        </m:e>
                        <m:sub>
                          <m:r>
                            <a:rPr lang="en-US" sz="3000" b="0" i="1" smtClean="0">
                              <a:latin typeface="Cambria Math" panose="02040503050406030204" pitchFamily="18" charset="0"/>
                              <a:ea typeface="Cambria Math" panose="02040503050406030204" pitchFamily="18" charset="0"/>
                            </a:rPr>
                            <m:t>𝑖</m:t>
                          </m:r>
                        </m:sub>
                      </m:sSub>
                    </m:oMath>
                  </m:oMathPara>
                </a14:m>
                <a:endParaRPr lang="en-US" sz="3000" dirty="0"/>
              </a:p>
            </p:txBody>
          </p:sp>
        </mc:Choice>
        <mc:Fallback xmlns="">
          <p:sp>
            <p:nvSpPr>
              <p:cNvPr id="8" name="TextBox 7">
                <a:extLst>
                  <a:ext uri="{FF2B5EF4-FFF2-40B4-BE49-F238E27FC236}">
                    <a16:creationId xmlns:a16="http://schemas.microsoft.com/office/drawing/2014/main" id="{4B455EF0-1B8F-45D6-BC25-CE7FD0F98700}"/>
                  </a:ext>
                </a:extLst>
              </p:cNvPr>
              <p:cNvSpPr txBox="1">
                <a:spLocks noRot="1" noChangeAspect="1" noMove="1" noResize="1" noEditPoints="1" noAdjustHandles="1" noChangeArrowheads="1" noChangeShapeType="1" noTextEdit="1"/>
              </p:cNvSpPr>
              <p:nvPr/>
            </p:nvSpPr>
            <p:spPr>
              <a:xfrm>
                <a:off x="2654133" y="3395775"/>
                <a:ext cx="4698644" cy="1298176"/>
              </a:xfrm>
              <a:prstGeom prst="rect">
                <a:avLst/>
              </a:prstGeom>
              <a:blipFill>
                <a:blip r:embed="rId4"/>
                <a:stretch>
                  <a:fillRect l="-2965" t="-112621" r="-539" b="-175728"/>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706B5480-347A-4564-B631-0495337F839F}"/>
              </a:ext>
            </a:extLst>
          </p:cNvPr>
          <p:cNvSpPr/>
          <p:nvPr/>
        </p:nvSpPr>
        <p:spPr>
          <a:xfrm>
            <a:off x="6991070" y="3952990"/>
            <a:ext cx="409522" cy="368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74579FC8-34DD-481E-8F65-AFCDA9D96104}"/>
              </a:ext>
            </a:extLst>
          </p:cNvPr>
          <p:cNvCxnSpPr>
            <a:cxnSpLocks/>
            <a:stCxn id="16" idx="1"/>
            <a:endCxn id="14" idx="3"/>
          </p:cNvCxnSpPr>
          <p:nvPr/>
        </p:nvCxnSpPr>
        <p:spPr>
          <a:xfrm flipH="1">
            <a:off x="7400592" y="4137140"/>
            <a:ext cx="68580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3E1AF0-4479-43E3-9558-1D58627F397C}"/>
              </a:ext>
            </a:extLst>
          </p:cNvPr>
          <p:cNvSpPr txBox="1"/>
          <p:nvPr/>
        </p:nvSpPr>
        <p:spPr>
          <a:xfrm>
            <a:off x="8086392" y="3783197"/>
            <a:ext cx="1857884" cy="707886"/>
          </a:xfrm>
          <a:prstGeom prst="rect">
            <a:avLst/>
          </a:prstGeom>
          <a:noFill/>
        </p:spPr>
        <p:txBody>
          <a:bodyPr wrap="square" rtlCol="0">
            <a:spAutoFit/>
          </a:bodyPr>
          <a:lstStyle/>
          <a:p>
            <a:r>
              <a:rPr lang="en-US" sz="2000" dirty="0">
                <a:solidFill>
                  <a:schemeClr val="accent1"/>
                </a:solidFill>
              </a:rPr>
              <a:t>Component’s scaling factor</a:t>
            </a:r>
          </a:p>
        </p:txBody>
      </p:sp>
      <p:sp>
        <p:nvSpPr>
          <p:cNvPr id="24" name="Rectangle 23">
            <a:extLst>
              <a:ext uri="{FF2B5EF4-FFF2-40B4-BE49-F238E27FC236}">
                <a16:creationId xmlns:a16="http://schemas.microsoft.com/office/drawing/2014/main" id="{0E20B1D8-CD1A-435C-876C-48534F016ECD}"/>
              </a:ext>
            </a:extLst>
          </p:cNvPr>
          <p:cNvSpPr/>
          <p:nvPr/>
        </p:nvSpPr>
        <p:spPr>
          <a:xfrm>
            <a:off x="4776789" y="3686515"/>
            <a:ext cx="382275" cy="319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250FA700-67FD-466B-BEEB-54CBC59D9B38}"/>
              </a:ext>
            </a:extLst>
          </p:cNvPr>
          <p:cNvCxnSpPr>
            <a:cxnSpLocks/>
            <a:endCxn id="24" idx="0"/>
          </p:cNvCxnSpPr>
          <p:nvPr/>
        </p:nvCxnSpPr>
        <p:spPr>
          <a:xfrm>
            <a:off x="4555814" y="3367080"/>
            <a:ext cx="412113" cy="3194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EB13C8B-D27B-48ED-9CDC-D29989D19334}"/>
              </a:ext>
            </a:extLst>
          </p:cNvPr>
          <p:cNvSpPr txBox="1"/>
          <p:nvPr/>
        </p:nvSpPr>
        <p:spPr>
          <a:xfrm>
            <a:off x="3138057" y="2720809"/>
            <a:ext cx="1824822" cy="707886"/>
          </a:xfrm>
          <a:prstGeom prst="rect">
            <a:avLst/>
          </a:prstGeom>
          <a:noFill/>
        </p:spPr>
        <p:txBody>
          <a:bodyPr wrap="square" rtlCol="0">
            <a:spAutoFit/>
          </a:bodyPr>
          <a:lstStyle/>
          <a:p>
            <a:r>
              <a:rPr lang="en-US" sz="2000" dirty="0">
                <a:solidFill>
                  <a:schemeClr val="accent1"/>
                </a:solidFill>
              </a:rPr>
              <a:t>Component’s activity factor</a:t>
            </a:r>
          </a:p>
        </p:txBody>
      </p:sp>
      <p:sp>
        <p:nvSpPr>
          <p:cNvPr id="37" name="Rectangle 36">
            <a:extLst>
              <a:ext uri="{FF2B5EF4-FFF2-40B4-BE49-F238E27FC236}">
                <a16:creationId xmlns:a16="http://schemas.microsoft.com/office/drawing/2014/main" id="{78E98A69-1436-4849-9734-E1A2453847EB}"/>
              </a:ext>
            </a:extLst>
          </p:cNvPr>
          <p:cNvSpPr/>
          <p:nvPr/>
        </p:nvSpPr>
        <p:spPr>
          <a:xfrm>
            <a:off x="5691801" y="3544286"/>
            <a:ext cx="438150" cy="461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FACABF9-3DA2-4E05-860D-D8F14E685295}"/>
              </a:ext>
            </a:extLst>
          </p:cNvPr>
          <p:cNvCxnSpPr>
            <a:cxnSpLocks/>
            <a:endCxn id="37" idx="0"/>
          </p:cNvCxnSpPr>
          <p:nvPr/>
        </p:nvCxnSpPr>
        <p:spPr>
          <a:xfrm flipH="1">
            <a:off x="5910876" y="3288773"/>
            <a:ext cx="332123" cy="25551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E1ABDE9-2060-4EFC-9731-CDEA0D596D6E}"/>
              </a:ext>
            </a:extLst>
          </p:cNvPr>
          <p:cNvSpPr txBox="1"/>
          <p:nvPr/>
        </p:nvSpPr>
        <p:spPr>
          <a:xfrm>
            <a:off x="6129570" y="2663555"/>
            <a:ext cx="3239254" cy="707886"/>
          </a:xfrm>
          <a:prstGeom prst="rect">
            <a:avLst/>
          </a:prstGeom>
          <a:noFill/>
        </p:spPr>
        <p:txBody>
          <a:bodyPr wrap="square" rtlCol="0">
            <a:spAutoFit/>
          </a:bodyPr>
          <a:lstStyle/>
          <a:p>
            <a:r>
              <a:rPr lang="en-US" sz="2000" dirty="0">
                <a:solidFill>
                  <a:schemeClr val="accent1"/>
                </a:solidFill>
              </a:rPr>
              <a:t>Component’s initial estimate for energy per access</a:t>
            </a:r>
          </a:p>
        </p:txBody>
      </p:sp>
    </p:spTree>
    <p:extLst>
      <p:ext uri="{BB962C8B-B14F-4D97-AF65-F5344CB8AC3E}">
        <p14:creationId xmlns:p14="http://schemas.microsoft.com/office/powerpoint/2010/main" val="171371976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E9276B1-5D9E-4445-9E63-77935BB1720D}"/>
                  </a:ext>
                </a:extLst>
              </p:cNvPr>
              <p:cNvSpPr>
                <a:spLocks noGrp="1"/>
              </p:cNvSpPr>
              <p:nvPr>
                <p:ph idx="1"/>
              </p:nvPr>
            </p:nvSpPr>
            <p:spPr>
              <a:xfrm>
                <a:off x="838200" y="1453019"/>
                <a:ext cx="10515600" cy="5268454"/>
              </a:xfrm>
            </p:spPr>
            <p:txBody>
              <a:bodyPr>
                <a:normAutofit/>
              </a:bodyPr>
              <a:lstStyle/>
              <a:p>
                <a:r>
                  <a:rPr lang="en-US" sz="2400" dirty="0"/>
                  <a:t>Collect </a:t>
                </a:r>
                <a14:m>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𝑎</m:t>
                        </m:r>
                      </m:e>
                      <m:sub>
                        <m:r>
                          <a:rPr lang="en-US" sz="2400" b="0" i="1" smtClean="0">
                            <a:latin typeface="Cambria Math" panose="02040503050406030204" pitchFamily="18" charset="0"/>
                            <a:ea typeface="Cambria Math" panose="02040503050406030204" pitchFamily="18" charset="0"/>
                          </a:rPr>
                          <m:t>𝑖</m:t>
                        </m:r>
                      </m:sub>
                    </m:sSub>
                  </m:oMath>
                </a14:m>
                <a:r>
                  <a:rPr lang="en-US" sz="2400" dirty="0"/>
                  <a:t> for all 22 dynamic power components</a:t>
                </a:r>
              </a:p>
              <a:p>
                <a:r>
                  <a:rPr lang="en-US" sz="2400" dirty="0"/>
                  <a:t>Account for modeling inaccuracies with </a:t>
                </a:r>
                <a14:m>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𝑥</m:t>
                        </m:r>
                      </m:e>
                      <m:sub>
                        <m:r>
                          <a:rPr lang="en-US" sz="2400" b="0" i="1" smtClean="0">
                            <a:latin typeface="Cambria Math" panose="02040503050406030204" pitchFamily="18" charset="0"/>
                            <a:ea typeface="Cambria Math" panose="02040503050406030204" pitchFamily="18" charset="0"/>
                          </a:rPr>
                          <m:t>𝑖</m:t>
                        </m:r>
                      </m:sub>
                    </m:sSub>
                  </m:oMath>
                </a14:m>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Use </a:t>
                </a:r>
                <a:r>
                  <a:rPr lang="en-US" sz="2400" b="1" dirty="0"/>
                  <a:t>Quadratic Programming </a:t>
                </a:r>
                <a:r>
                  <a:rPr lang="en-US" sz="2400" dirty="0"/>
                  <a:t>to tune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𝑥</m:t>
                        </m:r>
                      </m:e>
                      <m:sub>
                        <m:r>
                          <a:rPr lang="en-US" sz="2400" i="1">
                            <a:latin typeface="Cambria Math" panose="02040503050406030204" pitchFamily="18" charset="0"/>
                            <a:ea typeface="Cambria Math" panose="02040503050406030204" pitchFamily="18" charset="0"/>
                          </a:rPr>
                          <m:t>𝑖</m:t>
                        </m:r>
                      </m:sub>
                    </m:sSub>
                  </m:oMath>
                </a14:m>
                <a:r>
                  <a:rPr lang="en-US" sz="2400" dirty="0"/>
                  <a:t> (solve a 102×22 set of linear equations)</a:t>
                </a:r>
              </a:p>
              <a:p>
                <a:endParaRPr lang="en-US" sz="2400" dirty="0"/>
              </a:p>
              <a:p>
                <a:pPr marL="0" indent="0">
                  <a:buNone/>
                </a:pPr>
                <a14:m>
                  <m:oMathPara xmlns:m="http://schemas.openxmlformats.org/officeDocument/2006/math">
                    <m:oMathParaPr>
                      <m:jc m:val="centerGroup"/>
                    </m:oMathParaPr>
                    <m:oMath xmlns:m="http://schemas.openxmlformats.org/officeDocument/2006/math">
                      <m:sSubSup>
                        <m:sSubSupPr>
                          <m:ctrlPr>
                            <a:rPr lang="en-US" sz="3200" i="1">
                              <a:latin typeface="Cambria Math" panose="02040503050406030204" pitchFamily="18" charset="0"/>
                            </a:rPr>
                          </m:ctrlPr>
                        </m:sSubSupPr>
                        <m:e>
                          <m:r>
                            <a:rPr lang="en-US" sz="3200" i="1">
                              <a:latin typeface="Cambria Math" panose="02040503050406030204" pitchFamily="18" charset="0"/>
                            </a:rPr>
                            <m:t>𝑃</m:t>
                          </m:r>
                        </m:e>
                        <m:sub>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 </m:t>
                              </m:r>
                            </m:e>
                            <m:sub>
                              <m:r>
                                <a:rPr lang="en-US" sz="3200" i="1">
                                  <a:latin typeface="Cambria Math" panose="02040503050406030204" pitchFamily="18" charset="0"/>
                                </a:rPr>
                                <m:t>𝑒𝑠𝑡𝑖𝑚𝑎𝑡𝑒𝑑</m:t>
                              </m:r>
                            </m:sub>
                          </m:sSub>
                        </m:sub>
                        <m:sup>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 </m:t>
                              </m:r>
                            </m:e>
                            <m:sup>
                              <m:r>
                                <a:rPr lang="en-US" sz="3200" i="1">
                                  <a:latin typeface="Cambria Math" panose="02040503050406030204" pitchFamily="18" charset="0"/>
                                </a:rPr>
                                <m:t>𝑀</m:t>
                              </m:r>
                              <m:r>
                                <a:rPr lang="en-US" sz="3200" i="1">
                                  <a:latin typeface="Cambria Math" panose="02040503050406030204" pitchFamily="18" charset="0"/>
                                </a:rPr>
                                <m:t> × (</m:t>
                              </m:r>
                              <m:r>
                                <a:rPr lang="en-US" sz="3200" i="1">
                                  <a:latin typeface="Cambria Math" panose="02040503050406030204" pitchFamily="18" charset="0"/>
                                  <a:ea typeface="Cambria Math" panose="02040503050406030204" pitchFamily="18" charset="0"/>
                                </a:rPr>
                                <m:t>𝑁</m:t>
                              </m:r>
                              <m:r>
                                <a:rPr lang="en-US" sz="3200" i="1">
                                  <a:latin typeface="Cambria Math" panose="02040503050406030204" pitchFamily="18" charset="0"/>
                                  <a:ea typeface="Cambria Math" panose="02040503050406030204" pitchFamily="18" charset="0"/>
                                </a:rPr>
                                <m:t>+3)</m:t>
                              </m:r>
                            </m:sup>
                          </m:sSup>
                        </m:sup>
                      </m:sSubSup>
                      <m:r>
                        <a:rPr lang="en-US" sz="3200" i="1">
                          <a:latin typeface="Cambria Math" panose="02040503050406030204" pitchFamily="18" charset="0"/>
                        </a:rPr>
                        <m:t> </m:t>
                      </m:r>
                      <m:r>
                        <a:rPr lang="en-US" sz="3200" b="0" i="1" smtClean="0">
                          <a:latin typeface="Cambria Math" panose="02040503050406030204" pitchFamily="18" charset="0"/>
                        </a:rPr>
                        <m:t> </m:t>
                      </m:r>
                      <m:r>
                        <a:rPr lang="en-US" sz="3200" i="1">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 </m:t>
                      </m:r>
                      <m:sSup>
                        <m:sSupPr>
                          <m:ctrlPr>
                            <a:rPr lang="en-US" sz="3200" i="1">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𝑋</m:t>
                          </m:r>
                        </m:e>
                        <m:sup>
                          <m:sSup>
                            <m:sSupPr>
                              <m:ctrlPr>
                                <a:rPr lang="en-US" sz="320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 </m:t>
                              </m:r>
                            </m:e>
                            <m:sup>
                              <m:d>
                                <m:dPr>
                                  <m:ctrlPr>
                                    <a:rPr lang="en-US" sz="3200" i="1">
                                      <a:latin typeface="Cambria Math" panose="02040503050406030204" pitchFamily="18" charset="0"/>
                                      <a:ea typeface="Cambria Math" panose="02040503050406030204" pitchFamily="18" charset="0"/>
                                    </a:rPr>
                                  </m:ctrlPr>
                                </m:dPr>
                                <m:e>
                                  <m:r>
                                    <a:rPr lang="en-US" sz="3200" i="1">
                                      <a:latin typeface="Cambria Math" panose="02040503050406030204" pitchFamily="18" charset="0"/>
                                      <a:ea typeface="Cambria Math" panose="02040503050406030204" pitchFamily="18" charset="0"/>
                                    </a:rPr>
                                    <m:t>𝑁</m:t>
                                  </m:r>
                                  <m:r>
                                    <a:rPr lang="en-US" sz="3200" i="1">
                                      <a:latin typeface="Cambria Math" panose="02040503050406030204" pitchFamily="18" charset="0"/>
                                      <a:ea typeface="Cambria Math" panose="02040503050406030204" pitchFamily="18" charset="0"/>
                                    </a:rPr>
                                    <m:t>+3</m:t>
                                  </m:r>
                                </m:e>
                              </m:d>
                              <m:r>
                                <a:rPr lang="en-US" sz="3200" i="1">
                                  <a:latin typeface="Cambria Math" panose="02040503050406030204" pitchFamily="18" charset="0"/>
                                  <a:ea typeface="Cambria Math" panose="02040503050406030204" pitchFamily="18" charset="0"/>
                                </a:rPr>
                                <m:t>× 1</m:t>
                              </m:r>
                            </m:sup>
                          </m:sSup>
                        </m:sup>
                      </m:sSup>
                      <m:r>
                        <a:rPr lang="en-US" sz="3200" i="1">
                          <a:latin typeface="Cambria Math" panose="02040503050406030204" pitchFamily="18" charset="0"/>
                          <a:ea typeface="Cambria Math" panose="02040503050406030204" pitchFamily="18" charset="0"/>
                        </a:rPr>
                        <m:t>= </m:t>
                      </m:r>
                      <m:sSubSup>
                        <m:sSubSupPr>
                          <m:ctrlPr>
                            <a:rPr lang="en-US" sz="3200" i="1">
                              <a:latin typeface="Cambria Math" panose="02040503050406030204" pitchFamily="18" charset="0"/>
                              <a:ea typeface="Cambria Math" panose="02040503050406030204" pitchFamily="18" charset="0"/>
                            </a:rPr>
                          </m:ctrlPr>
                        </m:sSubSupPr>
                        <m:e>
                          <m:r>
                            <a:rPr lang="en-US" sz="3200" i="1">
                              <a:latin typeface="Cambria Math" panose="02040503050406030204" pitchFamily="18" charset="0"/>
                              <a:ea typeface="Cambria Math" panose="02040503050406030204" pitchFamily="18" charset="0"/>
                            </a:rPr>
                            <m:t>𝑃</m:t>
                          </m:r>
                        </m:e>
                        <m:sub>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 </m:t>
                              </m:r>
                            </m:e>
                            <m:sub>
                              <m:r>
                                <a:rPr lang="en-US" sz="3200" i="1">
                                  <a:latin typeface="Cambria Math" panose="02040503050406030204" pitchFamily="18" charset="0"/>
                                  <a:ea typeface="Cambria Math" panose="02040503050406030204" pitchFamily="18" charset="0"/>
                                </a:rPr>
                                <m:t>𝑚𝑒𝑎𝑠𝑢𝑟𝑒𝑑</m:t>
                              </m:r>
                            </m:sub>
                          </m:sSub>
                        </m:sub>
                        <m:sup>
                          <m:sSup>
                            <m:sSupPr>
                              <m:ctrlPr>
                                <a:rPr lang="en-US" sz="320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 </m:t>
                              </m:r>
                            </m:e>
                            <m:sup>
                              <m:r>
                                <a:rPr lang="en-US" sz="3200" i="1">
                                  <a:latin typeface="Cambria Math" panose="02040503050406030204" pitchFamily="18" charset="0"/>
                                  <a:ea typeface="Cambria Math" panose="02040503050406030204" pitchFamily="18" charset="0"/>
                                </a:rPr>
                                <m:t>𝑀</m:t>
                              </m:r>
                              <m:r>
                                <a:rPr lang="en-US" sz="3200" i="1">
                                  <a:latin typeface="Cambria Math" panose="02040503050406030204" pitchFamily="18" charset="0"/>
                                  <a:ea typeface="Cambria Math" panose="02040503050406030204" pitchFamily="18" charset="0"/>
                                </a:rPr>
                                <m:t> × 1</m:t>
                              </m:r>
                            </m:sup>
                          </m:sSup>
                        </m:sup>
                      </m:sSubSup>
                    </m:oMath>
                  </m:oMathPara>
                </a14:m>
                <a:endParaRPr lang="en-US" sz="3200" dirty="0"/>
              </a:p>
            </p:txBody>
          </p:sp>
        </mc:Choice>
        <mc:Fallback xmlns="">
          <p:sp>
            <p:nvSpPr>
              <p:cNvPr id="10" name="Content Placeholder 2">
                <a:extLst>
                  <a:ext uri="{FF2B5EF4-FFF2-40B4-BE49-F238E27FC236}">
                    <a16:creationId xmlns:a16="http://schemas.microsoft.com/office/drawing/2014/main" id="{0E9276B1-5D9E-4445-9E63-77935BB1720D}"/>
                  </a:ext>
                </a:extLst>
              </p:cNvPr>
              <p:cNvSpPr>
                <a:spLocks noGrp="1" noRot="1" noChangeAspect="1" noMove="1" noResize="1" noEditPoints="1" noAdjustHandles="1" noChangeArrowheads="1" noChangeShapeType="1" noTextEdit="1"/>
              </p:cNvSpPr>
              <p:nvPr>
                <p:ph idx="1"/>
              </p:nvPr>
            </p:nvSpPr>
            <p:spPr>
              <a:xfrm>
                <a:off x="838200" y="1453019"/>
                <a:ext cx="10515600" cy="5268454"/>
              </a:xfrm>
              <a:blipFill>
                <a:blip r:embed="rId3"/>
                <a:stretch>
                  <a:fillRect l="-812" t="-1618"/>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Dynamic Power Model Formulation</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45</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455EF0-1B8F-45D6-BC25-CE7FD0F98700}"/>
                  </a:ext>
                </a:extLst>
              </p:cNvPr>
              <p:cNvSpPr txBox="1"/>
              <p:nvPr/>
            </p:nvSpPr>
            <p:spPr>
              <a:xfrm>
                <a:off x="2654133" y="3395775"/>
                <a:ext cx="4698644" cy="12981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𝑑𝑦𝑛</m:t>
                          </m:r>
                        </m:sub>
                      </m:sSub>
                      <m:r>
                        <a:rPr lang="en-US" sz="3000" b="0" i="1" smtClean="0">
                          <a:latin typeface="Cambria Math" panose="02040503050406030204" pitchFamily="18" charset="0"/>
                          <a:ea typeface="Cambria Math" panose="02040503050406030204" pitchFamily="18" charset="0"/>
                        </a:rPr>
                        <m:t>=</m:t>
                      </m:r>
                      <m:nary>
                        <m:naryPr>
                          <m:chr m:val="∑"/>
                          <m:ctrlPr>
                            <a:rPr lang="en-US" sz="3000" b="0" i="1" smtClean="0">
                              <a:latin typeface="Cambria Math" panose="02040503050406030204" pitchFamily="18" charset="0"/>
                              <a:ea typeface="Cambria Math" panose="02040503050406030204" pitchFamily="18" charset="0"/>
                            </a:rPr>
                          </m:ctrlPr>
                        </m:naryPr>
                        <m:sub>
                          <m:r>
                            <m:rPr>
                              <m:brk m:alnAt="23"/>
                            </m:rPr>
                            <a:rPr lang="en-US" sz="3000" b="0" i="1" smtClean="0">
                              <a:latin typeface="Cambria Math" panose="02040503050406030204" pitchFamily="18" charset="0"/>
                              <a:ea typeface="Cambria Math" panose="02040503050406030204" pitchFamily="18" charset="0"/>
                            </a:rPr>
                            <m:t>𝑖</m:t>
                          </m:r>
                          <m:r>
                            <a:rPr lang="en-US" sz="3000" b="0" i="1" smtClean="0">
                              <a:latin typeface="Cambria Math" panose="02040503050406030204" pitchFamily="18" charset="0"/>
                              <a:ea typeface="Cambria Math" panose="02040503050406030204" pitchFamily="18" charset="0"/>
                            </a:rPr>
                            <m:t>=1</m:t>
                          </m:r>
                        </m:sub>
                        <m:sup>
                          <m:r>
                            <a:rPr lang="en-US" sz="3000" b="0" i="1" smtClean="0">
                              <a:latin typeface="Cambria Math" panose="02040503050406030204" pitchFamily="18" charset="0"/>
                              <a:ea typeface="Cambria Math" panose="02040503050406030204" pitchFamily="18" charset="0"/>
                            </a:rPr>
                            <m:t>𝑁</m:t>
                          </m:r>
                        </m:sup>
                        <m:e>
                          <m:f>
                            <m:fPr>
                              <m:ctrlPr>
                                <a:rPr lang="en-US" sz="3000" b="0" i="1" smtClean="0">
                                  <a:latin typeface="Cambria Math" panose="02040503050406030204" pitchFamily="18" charset="0"/>
                                  <a:ea typeface="Cambria Math" panose="02040503050406030204" pitchFamily="18" charset="0"/>
                                </a:rPr>
                              </m:ctrlPr>
                            </m:fPr>
                            <m:num>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𝑎</m:t>
                                  </m:r>
                                </m:e>
                                <m:sub>
                                  <m:r>
                                    <a:rPr lang="en-US" sz="3000" b="0" i="1" smtClean="0">
                                      <a:latin typeface="Cambria Math" panose="02040503050406030204" pitchFamily="18" charset="0"/>
                                      <a:ea typeface="Cambria Math" panose="02040503050406030204" pitchFamily="18" charset="0"/>
                                    </a:rPr>
                                    <m:t>𝑖</m:t>
                                  </m:r>
                                </m:sub>
                              </m:sSub>
                              <m:r>
                                <a:rPr lang="en-US" sz="3000" b="0" i="1" smtClean="0">
                                  <a:latin typeface="Cambria Math" panose="02040503050406030204" pitchFamily="18" charset="0"/>
                                  <a:ea typeface="Cambria Math" panose="02040503050406030204" pitchFamily="18" charset="0"/>
                                </a:rPr>
                                <m:t> </m:t>
                              </m:r>
                              <m:r>
                                <a:rPr lang="en-US" sz="3000" i="1">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 </m:t>
                              </m:r>
                              <m:sSub>
                                <m:sSubPr>
                                  <m:ctrlPr>
                                    <a:rPr lang="en-US" sz="3000" b="0" i="1" smtClean="0">
                                      <a:latin typeface="Cambria Math" panose="02040503050406030204" pitchFamily="18" charset="0"/>
                                      <a:ea typeface="Cambria Math" panose="02040503050406030204" pitchFamily="18" charset="0"/>
                                    </a:rPr>
                                  </m:ctrlPr>
                                </m:sSubPr>
                                <m:e>
                                  <m:acc>
                                    <m:accPr>
                                      <m:chr m:val="̂"/>
                                      <m:ctrlPr>
                                        <a:rPr lang="en-US" sz="3000" b="0" i="1" smtClean="0">
                                          <a:latin typeface="Cambria Math" panose="02040503050406030204" pitchFamily="18" charset="0"/>
                                          <a:ea typeface="Cambria Math" panose="02040503050406030204" pitchFamily="18" charset="0"/>
                                        </a:rPr>
                                      </m:ctrlPr>
                                    </m:accPr>
                                    <m:e>
                                      <m:r>
                                        <a:rPr lang="en-US" sz="3000" b="0" i="1" smtClean="0">
                                          <a:latin typeface="Cambria Math" panose="02040503050406030204" pitchFamily="18" charset="0"/>
                                          <a:ea typeface="Cambria Math" panose="02040503050406030204" pitchFamily="18" charset="0"/>
                                        </a:rPr>
                                        <m:t>𝐸</m:t>
                                      </m:r>
                                    </m:e>
                                  </m:acc>
                                </m:e>
                                <m:sub>
                                  <m:r>
                                    <a:rPr lang="en-US" sz="3000" b="0" i="1" smtClean="0">
                                      <a:latin typeface="Cambria Math" panose="02040503050406030204" pitchFamily="18" charset="0"/>
                                      <a:ea typeface="Cambria Math" panose="02040503050406030204" pitchFamily="18" charset="0"/>
                                    </a:rPr>
                                    <m:t>𝑖</m:t>
                                  </m:r>
                                </m:sub>
                              </m:sSub>
                            </m:num>
                            <m:den>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𝑇</m:t>
                                  </m:r>
                                </m:e>
                                <m:sub>
                                  <m:r>
                                    <a:rPr lang="en-US" sz="3000" b="0" i="1" smtClean="0">
                                      <a:latin typeface="Cambria Math" panose="02040503050406030204" pitchFamily="18" charset="0"/>
                                      <a:ea typeface="Cambria Math" panose="02040503050406030204" pitchFamily="18" charset="0"/>
                                    </a:rPr>
                                    <m:t>𝑒𝑙𝑎𝑝𝑠𝑒𝑑𝑇𝑖𝑚𝑒</m:t>
                                  </m:r>
                                </m:sub>
                              </m:sSub>
                            </m:den>
                          </m:f>
                        </m:e>
                      </m:nary>
                      <m:r>
                        <a:rPr lang="en-US" sz="3000" b="0" i="1" smtClean="0">
                          <a:latin typeface="Cambria Math" panose="02040503050406030204" pitchFamily="18" charset="0"/>
                          <a:ea typeface="Cambria Math" panose="02040503050406030204" pitchFamily="18" charset="0"/>
                        </a:rPr>
                        <m:t> × </m:t>
                      </m:r>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𝑥</m:t>
                          </m:r>
                        </m:e>
                        <m:sub>
                          <m:r>
                            <a:rPr lang="en-US" sz="3000" b="0" i="1" smtClean="0">
                              <a:latin typeface="Cambria Math" panose="02040503050406030204" pitchFamily="18" charset="0"/>
                              <a:ea typeface="Cambria Math" panose="02040503050406030204" pitchFamily="18" charset="0"/>
                            </a:rPr>
                            <m:t>𝑖</m:t>
                          </m:r>
                        </m:sub>
                      </m:sSub>
                    </m:oMath>
                  </m:oMathPara>
                </a14:m>
                <a:endParaRPr lang="en-US" sz="3000" dirty="0"/>
              </a:p>
            </p:txBody>
          </p:sp>
        </mc:Choice>
        <mc:Fallback xmlns="">
          <p:sp>
            <p:nvSpPr>
              <p:cNvPr id="8" name="TextBox 7">
                <a:extLst>
                  <a:ext uri="{FF2B5EF4-FFF2-40B4-BE49-F238E27FC236}">
                    <a16:creationId xmlns:a16="http://schemas.microsoft.com/office/drawing/2014/main" id="{4B455EF0-1B8F-45D6-BC25-CE7FD0F98700}"/>
                  </a:ext>
                </a:extLst>
              </p:cNvPr>
              <p:cNvSpPr txBox="1">
                <a:spLocks noRot="1" noChangeAspect="1" noMove="1" noResize="1" noEditPoints="1" noAdjustHandles="1" noChangeArrowheads="1" noChangeShapeType="1" noTextEdit="1"/>
              </p:cNvSpPr>
              <p:nvPr/>
            </p:nvSpPr>
            <p:spPr>
              <a:xfrm>
                <a:off x="2654133" y="3395775"/>
                <a:ext cx="4698644" cy="1298176"/>
              </a:xfrm>
              <a:prstGeom prst="rect">
                <a:avLst/>
              </a:prstGeom>
              <a:blipFill>
                <a:blip r:embed="rId4"/>
                <a:stretch>
                  <a:fillRect l="-2965" t="-112621" r="-539" b="-175728"/>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706B5480-347A-4564-B631-0495337F839F}"/>
              </a:ext>
            </a:extLst>
          </p:cNvPr>
          <p:cNvSpPr/>
          <p:nvPr/>
        </p:nvSpPr>
        <p:spPr>
          <a:xfrm>
            <a:off x="6991070" y="3952990"/>
            <a:ext cx="409522" cy="368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74579FC8-34DD-481E-8F65-AFCDA9D96104}"/>
              </a:ext>
            </a:extLst>
          </p:cNvPr>
          <p:cNvCxnSpPr>
            <a:cxnSpLocks/>
            <a:stCxn id="16" idx="1"/>
            <a:endCxn id="14" idx="3"/>
          </p:cNvCxnSpPr>
          <p:nvPr/>
        </p:nvCxnSpPr>
        <p:spPr>
          <a:xfrm flipH="1">
            <a:off x="7400592" y="4137140"/>
            <a:ext cx="68580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3E1AF0-4479-43E3-9558-1D58627F397C}"/>
              </a:ext>
            </a:extLst>
          </p:cNvPr>
          <p:cNvSpPr txBox="1"/>
          <p:nvPr/>
        </p:nvSpPr>
        <p:spPr>
          <a:xfrm>
            <a:off x="8086392" y="3783197"/>
            <a:ext cx="1857884" cy="707886"/>
          </a:xfrm>
          <a:prstGeom prst="rect">
            <a:avLst/>
          </a:prstGeom>
          <a:noFill/>
        </p:spPr>
        <p:txBody>
          <a:bodyPr wrap="square" rtlCol="0">
            <a:spAutoFit/>
          </a:bodyPr>
          <a:lstStyle/>
          <a:p>
            <a:r>
              <a:rPr lang="en-US" sz="2000" dirty="0">
                <a:solidFill>
                  <a:schemeClr val="accent1"/>
                </a:solidFill>
              </a:rPr>
              <a:t>Component’s scaling factor</a:t>
            </a:r>
          </a:p>
        </p:txBody>
      </p:sp>
      <p:sp>
        <p:nvSpPr>
          <p:cNvPr id="24" name="Rectangle 23">
            <a:extLst>
              <a:ext uri="{FF2B5EF4-FFF2-40B4-BE49-F238E27FC236}">
                <a16:creationId xmlns:a16="http://schemas.microsoft.com/office/drawing/2014/main" id="{0E20B1D8-CD1A-435C-876C-48534F016ECD}"/>
              </a:ext>
            </a:extLst>
          </p:cNvPr>
          <p:cNvSpPr/>
          <p:nvPr/>
        </p:nvSpPr>
        <p:spPr>
          <a:xfrm>
            <a:off x="4776789" y="3686515"/>
            <a:ext cx="382275" cy="319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250FA700-67FD-466B-BEEB-54CBC59D9B38}"/>
              </a:ext>
            </a:extLst>
          </p:cNvPr>
          <p:cNvCxnSpPr>
            <a:cxnSpLocks/>
            <a:endCxn id="24" idx="0"/>
          </p:cNvCxnSpPr>
          <p:nvPr/>
        </p:nvCxnSpPr>
        <p:spPr>
          <a:xfrm>
            <a:off x="4555814" y="3367080"/>
            <a:ext cx="412113" cy="3194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EB13C8B-D27B-48ED-9CDC-D29989D19334}"/>
              </a:ext>
            </a:extLst>
          </p:cNvPr>
          <p:cNvSpPr txBox="1"/>
          <p:nvPr/>
        </p:nvSpPr>
        <p:spPr>
          <a:xfrm>
            <a:off x="3138057" y="2720809"/>
            <a:ext cx="1824822" cy="707886"/>
          </a:xfrm>
          <a:prstGeom prst="rect">
            <a:avLst/>
          </a:prstGeom>
          <a:noFill/>
        </p:spPr>
        <p:txBody>
          <a:bodyPr wrap="square" rtlCol="0">
            <a:spAutoFit/>
          </a:bodyPr>
          <a:lstStyle/>
          <a:p>
            <a:r>
              <a:rPr lang="en-US" sz="2000" dirty="0">
                <a:solidFill>
                  <a:schemeClr val="accent1"/>
                </a:solidFill>
              </a:rPr>
              <a:t>Component’s activity factor</a:t>
            </a:r>
          </a:p>
        </p:txBody>
      </p:sp>
      <p:sp>
        <p:nvSpPr>
          <p:cNvPr id="37" name="Rectangle 36">
            <a:extLst>
              <a:ext uri="{FF2B5EF4-FFF2-40B4-BE49-F238E27FC236}">
                <a16:creationId xmlns:a16="http://schemas.microsoft.com/office/drawing/2014/main" id="{78E98A69-1436-4849-9734-E1A2453847EB}"/>
              </a:ext>
            </a:extLst>
          </p:cNvPr>
          <p:cNvSpPr/>
          <p:nvPr/>
        </p:nvSpPr>
        <p:spPr>
          <a:xfrm>
            <a:off x="5691801" y="3544286"/>
            <a:ext cx="438150" cy="461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FACABF9-3DA2-4E05-860D-D8F14E685295}"/>
              </a:ext>
            </a:extLst>
          </p:cNvPr>
          <p:cNvCxnSpPr>
            <a:cxnSpLocks/>
            <a:endCxn id="37" idx="0"/>
          </p:cNvCxnSpPr>
          <p:nvPr/>
        </p:nvCxnSpPr>
        <p:spPr>
          <a:xfrm flipH="1">
            <a:off x="5910876" y="3288773"/>
            <a:ext cx="332123" cy="25551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E1ABDE9-2060-4EFC-9731-CDEA0D596D6E}"/>
              </a:ext>
            </a:extLst>
          </p:cNvPr>
          <p:cNvSpPr txBox="1"/>
          <p:nvPr/>
        </p:nvSpPr>
        <p:spPr>
          <a:xfrm>
            <a:off x="6129570" y="2663555"/>
            <a:ext cx="3239254" cy="707886"/>
          </a:xfrm>
          <a:prstGeom prst="rect">
            <a:avLst/>
          </a:prstGeom>
          <a:noFill/>
        </p:spPr>
        <p:txBody>
          <a:bodyPr wrap="square" rtlCol="0">
            <a:spAutoFit/>
          </a:bodyPr>
          <a:lstStyle/>
          <a:p>
            <a:r>
              <a:rPr lang="en-US" sz="2000" dirty="0">
                <a:solidFill>
                  <a:schemeClr val="accent1"/>
                </a:solidFill>
              </a:rPr>
              <a:t>Component’s initial estimate for energy per access</a:t>
            </a:r>
          </a:p>
        </p:txBody>
      </p:sp>
    </p:spTree>
    <p:extLst>
      <p:ext uri="{BB962C8B-B14F-4D97-AF65-F5344CB8AC3E}">
        <p14:creationId xmlns:p14="http://schemas.microsoft.com/office/powerpoint/2010/main" val="390456430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Where To Collect Activity Factors </a:t>
            </a:r>
            <a:r>
              <a:rPr lang="en-US" sz="4000" b="1" dirty="0"/>
              <a:t>From?</a:t>
            </a:r>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46</a:t>
            </a:fld>
            <a:endParaRPr lang="en-US"/>
          </a:p>
        </p:txBody>
      </p:sp>
      <p:sp>
        <p:nvSpPr>
          <p:cNvPr id="9" name="Rectangle 8">
            <a:extLst>
              <a:ext uri="{FF2B5EF4-FFF2-40B4-BE49-F238E27FC236}">
                <a16:creationId xmlns:a16="http://schemas.microsoft.com/office/drawing/2014/main" id="{874FCAFE-B173-47D7-B5D1-3363921306B5}"/>
              </a:ext>
            </a:extLst>
          </p:cNvPr>
          <p:cNvSpPr/>
          <p:nvPr/>
        </p:nvSpPr>
        <p:spPr>
          <a:xfrm>
            <a:off x="1115736" y="3703704"/>
            <a:ext cx="2915826" cy="245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0E9276B1-5D9E-4445-9E63-77935BB1720D}"/>
              </a:ext>
            </a:extLst>
          </p:cNvPr>
          <p:cNvSpPr>
            <a:spLocks noGrp="1"/>
          </p:cNvSpPr>
          <p:nvPr>
            <p:ph idx="1"/>
          </p:nvPr>
        </p:nvSpPr>
        <p:spPr>
          <a:xfrm>
            <a:off x="838200" y="1690688"/>
            <a:ext cx="9944100" cy="4242815"/>
          </a:xfrm>
        </p:spPr>
        <p:txBody>
          <a:bodyPr>
            <a:noAutofit/>
          </a:bodyPr>
          <a:lstStyle/>
          <a:p>
            <a:r>
              <a:rPr lang="en-US" dirty="0"/>
              <a:t>Simulation</a:t>
            </a:r>
          </a:p>
          <a:p>
            <a:pPr lvl="1"/>
            <a:r>
              <a:rPr lang="en-US" b="1" dirty="0"/>
              <a:t>AccelWattch SASS SIM </a:t>
            </a:r>
            <a:r>
              <a:rPr lang="en-US" dirty="0">
                <a:sym typeface="Wingdings" panose="05000000000000000000" pitchFamily="2" charset="2"/>
              </a:rPr>
              <a:t> Native ISA perf. simulation</a:t>
            </a:r>
            <a:endParaRPr lang="en-US" dirty="0"/>
          </a:p>
          <a:p>
            <a:pPr lvl="1"/>
            <a:r>
              <a:rPr lang="en-US" b="1" dirty="0"/>
              <a:t>AccelWattch PTX SIM </a:t>
            </a:r>
            <a:r>
              <a:rPr lang="en-US" dirty="0">
                <a:sym typeface="Wingdings" panose="05000000000000000000" pitchFamily="2" charset="2"/>
              </a:rPr>
              <a:t> Virtual ISA perf. simulation</a:t>
            </a:r>
            <a:endParaRPr lang="en-US" dirty="0"/>
          </a:p>
        </p:txBody>
      </p:sp>
    </p:spTree>
    <p:extLst>
      <p:ext uri="{BB962C8B-B14F-4D97-AF65-F5344CB8AC3E}">
        <p14:creationId xmlns:p14="http://schemas.microsoft.com/office/powerpoint/2010/main" val="77953276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Where To Collect Activity Factors </a:t>
            </a:r>
            <a:r>
              <a:rPr lang="en-US" sz="4000" b="1" dirty="0"/>
              <a:t>From?</a:t>
            </a:r>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47</a:t>
            </a:fld>
            <a:endParaRPr lang="en-US"/>
          </a:p>
        </p:txBody>
      </p:sp>
      <p:sp>
        <p:nvSpPr>
          <p:cNvPr id="9" name="Rectangle 8">
            <a:extLst>
              <a:ext uri="{FF2B5EF4-FFF2-40B4-BE49-F238E27FC236}">
                <a16:creationId xmlns:a16="http://schemas.microsoft.com/office/drawing/2014/main" id="{874FCAFE-B173-47D7-B5D1-3363921306B5}"/>
              </a:ext>
            </a:extLst>
          </p:cNvPr>
          <p:cNvSpPr/>
          <p:nvPr/>
        </p:nvSpPr>
        <p:spPr>
          <a:xfrm>
            <a:off x="1115736" y="3703704"/>
            <a:ext cx="2915826" cy="245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0E9276B1-5D9E-4445-9E63-77935BB1720D}"/>
              </a:ext>
            </a:extLst>
          </p:cNvPr>
          <p:cNvSpPr>
            <a:spLocks noGrp="1"/>
          </p:cNvSpPr>
          <p:nvPr>
            <p:ph idx="1"/>
          </p:nvPr>
        </p:nvSpPr>
        <p:spPr>
          <a:xfrm>
            <a:off x="838200" y="1690688"/>
            <a:ext cx="9944100" cy="4242815"/>
          </a:xfrm>
        </p:spPr>
        <p:txBody>
          <a:bodyPr>
            <a:noAutofit/>
          </a:bodyPr>
          <a:lstStyle/>
          <a:p>
            <a:r>
              <a:rPr lang="en-US" dirty="0"/>
              <a:t>Simulation</a:t>
            </a:r>
          </a:p>
          <a:p>
            <a:pPr lvl="1"/>
            <a:r>
              <a:rPr lang="en-US" b="1" dirty="0"/>
              <a:t>AccelWattch SASS SIM </a:t>
            </a:r>
            <a:r>
              <a:rPr lang="en-US" dirty="0">
                <a:sym typeface="Wingdings" panose="05000000000000000000" pitchFamily="2" charset="2"/>
              </a:rPr>
              <a:t> Native ISA perf. simulation</a:t>
            </a:r>
            <a:endParaRPr lang="en-US" dirty="0"/>
          </a:p>
          <a:p>
            <a:pPr lvl="1"/>
            <a:r>
              <a:rPr lang="en-US" b="1" dirty="0"/>
              <a:t>AccelWattch PTX SIM </a:t>
            </a:r>
            <a:r>
              <a:rPr lang="en-US" dirty="0">
                <a:sym typeface="Wingdings" panose="05000000000000000000" pitchFamily="2" charset="2"/>
              </a:rPr>
              <a:t> Virtual ISA perf. simulation</a:t>
            </a:r>
            <a:endParaRPr lang="en-US" dirty="0"/>
          </a:p>
          <a:p>
            <a:endParaRPr lang="en-US" sz="2400" dirty="0"/>
          </a:p>
          <a:p>
            <a:r>
              <a:rPr lang="en-US" dirty="0"/>
              <a:t>Hardware performance counters</a:t>
            </a:r>
          </a:p>
          <a:p>
            <a:pPr lvl="1"/>
            <a:r>
              <a:rPr lang="en-US" b="1" dirty="0"/>
              <a:t>AccelWattch HW </a:t>
            </a:r>
            <a:r>
              <a:rPr lang="en-US" dirty="0">
                <a:sym typeface="Wingdings" panose="05000000000000000000" pitchFamily="2" charset="2"/>
              </a:rPr>
              <a:t> Real hardware, no perf. simulation</a:t>
            </a:r>
          </a:p>
        </p:txBody>
      </p:sp>
    </p:spTree>
    <p:extLst>
      <p:ext uri="{BB962C8B-B14F-4D97-AF65-F5344CB8AC3E}">
        <p14:creationId xmlns:p14="http://schemas.microsoft.com/office/powerpoint/2010/main" val="388321000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Where To Collect Activity Factors </a:t>
            </a:r>
            <a:r>
              <a:rPr lang="en-US" sz="4000" b="1" dirty="0"/>
              <a:t>From?</a:t>
            </a:r>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48</a:t>
            </a:fld>
            <a:endParaRPr lang="en-US"/>
          </a:p>
        </p:txBody>
      </p:sp>
      <p:sp>
        <p:nvSpPr>
          <p:cNvPr id="9" name="Rectangle 8">
            <a:extLst>
              <a:ext uri="{FF2B5EF4-FFF2-40B4-BE49-F238E27FC236}">
                <a16:creationId xmlns:a16="http://schemas.microsoft.com/office/drawing/2014/main" id="{874FCAFE-B173-47D7-B5D1-3363921306B5}"/>
              </a:ext>
            </a:extLst>
          </p:cNvPr>
          <p:cNvSpPr/>
          <p:nvPr/>
        </p:nvSpPr>
        <p:spPr>
          <a:xfrm>
            <a:off x="1115736" y="3703704"/>
            <a:ext cx="2915826" cy="245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0E9276B1-5D9E-4445-9E63-77935BB1720D}"/>
              </a:ext>
            </a:extLst>
          </p:cNvPr>
          <p:cNvSpPr>
            <a:spLocks noGrp="1"/>
          </p:cNvSpPr>
          <p:nvPr>
            <p:ph idx="1"/>
          </p:nvPr>
        </p:nvSpPr>
        <p:spPr>
          <a:xfrm>
            <a:off x="838200" y="1690688"/>
            <a:ext cx="9944100" cy="4242815"/>
          </a:xfrm>
        </p:spPr>
        <p:txBody>
          <a:bodyPr>
            <a:noAutofit/>
          </a:bodyPr>
          <a:lstStyle/>
          <a:p>
            <a:r>
              <a:rPr lang="en-US" dirty="0"/>
              <a:t>Simulation</a:t>
            </a:r>
          </a:p>
          <a:p>
            <a:pPr lvl="1"/>
            <a:r>
              <a:rPr lang="en-US" b="1" dirty="0"/>
              <a:t>AccelWattch SASS SIM </a:t>
            </a:r>
            <a:r>
              <a:rPr lang="en-US" dirty="0">
                <a:sym typeface="Wingdings" panose="05000000000000000000" pitchFamily="2" charset="2"/>
              </a:rPr>
              <a:t> Native ISA perf. simulation</a:t>
            </a:r>
            <a:endParaRPr lang="en-US" dirty="0"/>
          </a:p>
          <a:p>
            <a:pPr lvl="1"/>
            <a:r>
              <a:rPr lang="en-US" b="1" dirty="0"/>
              <a:t>AccelWattch PTX SIM </a:t>
            </a:r>
            <a:r>
              <a:rPr lang="en-US" dirty="0">
                <a:sym typeface="Wingdings" panose="05000000000000000000" pitchFamily="2" charset="2"/>
              </a:rPr>
              <a:t> Virtual ISA perf. simulation</a:t>
            </a:r>
            <a:endParaRPr lang="en-US" dirty="0"/>
          </a:p>
          <a:p>
            <a:endParaRPr lang="en-US" sz="2400" dirty="0"/>
          </a:p>
          <a:p>
            <a:r>
              <a:rPr lang="en-US" dirty="0"/>
              <a:t>Hardware performance counters</a:t>
            </a:r>
          </a:p>
          <a:p>
            <a:pPr lvl="1"/>
            <a:r>
              <a:rPr lang="en-US" b="1" dirty="0"/>
              <a:t>AccelWattch HW </a:t>
            </a:r>
            <a:r>
              <a:rPr lang="en-US" dirty="0">
                <a:sym typeface="Wingdings" panose="05000000000000000000" pitchFamily="2" charset="2"/>
              </a:rPr>
              <a:t> Real hardware, no perf. simulation</a:t>
            </a:r>
          </a:p>
          <a:p>
            <a:pPr lvl="1"/>
            <a:endParaRPr lang="en-US" sz="2400" dirty="0"/>
          </a:p>
          <a:p>
            <a:r>
              <a:rPr lang="en-US" dirty="0"/>
              <a:t>Mix of hardware performance counters + simulation</a:t>
            </a:r>
          </a:p>
          <a:p>
            <a:pPr lvl="1"/>
            <a:r>
              <a:rPr lang="en-US" b="1" dirty="0"/>
              <a:t>AccelWattch HYBRID </a:t>
            </a:r>
            <a:r>
              <a:rPr lang="en-US" dirty="0">
                <a:sym typeface="Wingdings" panose="05000000000000000000" pitchFamily="2" charset="2"/>
              </a:rPr>
              <a:t> Only individual component from perf. simulation</a:t>
            </a:r>
            <a:endParaRPr lang="en-US" dirty="0"/>
          </a:p>
        </p:txBody>
      </p:sp>
    </p:spTree>
    <p:extLst>
      <p:ext uri="{BB962C8B-B14F-4D97-AF65-F5344CB8AC3E}">
        <p14:creationId xmlns:p14="http://schemas.microsoft.com/office/powerpoint/2010/main" val="422238852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66225D-58BB-CB4B-87D9-78B73811B2E9}"/>
              </a:ext>
            </a:extLst>
          </p:cNvPr>
          <p:cNvSpPr>
            <a:spLocks noGrp="1"/>
          </p:cNvSpPr>
          <p:nvPr>
            <p:ph sz="half" idx="1"/>
          </p:nvPr>
        </p:nvSpPr>
        <p:spPr>
          <a:xfrm>
            <a:off x="838200" y="1290181"/>
            <a:ext cx="5181600" cy="4886782"/>
          </a:xfrm>
        </p:spPr>
        <p:txBody>
          <a:bodyPr>
            <a:noAutofit/>
          </a:bodyPr>
          <a:lstStyle/>
          <a:p>
            <a:r>
              <a:rPr lang="en-US" sz="2400" dirty="0"/>
              <a:t>GPUs</a:t>
            </a:r>
          </a:p>
          <a:p>
            <a:pPr lvl="1"/>
            <a:r>
              <a:rPr lang="en-US" b="1" dirty="0"/>
              <a:t>Volta:</a:t>
            </a:r>
            <a:r>
              <a:rPr lang="en-US" dirty="0"/>
              <a:t> Quadro GV100 @ 1417MHz</a:t>
            </a:r>
          </a:p>
          <a:p>
            <a:pPr lvl="1"/>
            <a:r>
              <a:rPr lang="en-US" b="1" dirty="0"/>
              <a:t>Pascal:</a:t>
            </a:r>
            <a:r>
              <a:rPr lang="en-US" dirty="0"/>
              <a:t> TITAN X @ 1470 MHz</a:t>
            </a:r>
          </a:p>
          <a:p>
            <a:pPr lvl="1"/>
            <a:r>
              <a:rPr lang="en-US" b="1" dirty="0"/>
              <a:t>Turing:</a:t>
            </a:r>
            <a:r>
              <a:rPr lang="en-US" dirty="0"/>
              <a:t> RTX 2060S @ 1905MHz</a:t>
            </a:r>
          </a:p>
          <a:p>
            <a:r>
              <a:rPr lang="en-US" sz="2400" b="1" dirty="0"/>
              <a:t>26 kernels </a:t>
            </a:r>
            <a:r>
              <a:rPr lang="en-US" sz="2400" dirty="0"/>
              <a:t>from 18 workloads</a:t>
            </a:r>
          </a:p>
          <a:p>
            <a:pPr lvl="1"/>
            <a:r>
              <a:rPr lang="en-US" dirty="0"/>
              <a:t>NVIDIA CUDA Samples 11.0</a:t>
            </a:r>
          </a:p>
          <a:p>
            <a:pPr lvl="1"/>
            <a:r>
              <a:rPr lang="en-US" dirty="0" err="1"/>
              <a:t>Rodinia</a:t>
            </a:r>
            <a:r>
              <a:rPr lang="en-US" dirty="0"/>
              <a:t> 3.1</a:t>
            </a:r>
          </a:p>
          <a:p>
            <a:pPr lvl="1"/>
            <a:r>
              <a:rPr lang="en-US" dirty="0"/>
              <a:t>Parboil</a:t>
            </a:r>
          </a:p>
          <a:p>
            <a:pPr lvl="1"/>
            <a:r>
              <a:rPr lang="en-US" dirty="0"/>
              <a:t>CUTLASS 1.3</a:t>
            </a:r>
          </a:p>
          <a:p>
            <a:r>
              <a:rPr lang="en-US" sz="2400" b="1" dirty="0" err="1"/>
              <a:t>DeepBench</a:t>
            </a:r>
            <a:r>
              <a:rPr lang="en-US" sz="2400" dirty="0"/>
              <a:t> (6 workloads)</a:t>
            </a:r>
          </a:p>
        </p:txBody>
      </p:sp>
      <p:sp>
        <p:nvSpPr>
          <p:cNvPr id="4" name="Content Placeholder 3">
            <a:extLst>
              <a:ext uri="{FF2B5EF4-FFF2-40B4-BE49-F238E27FC236}">
                <a16:creationId xmlns:a16="http://schemas.microsoft.com/office/drawing/2014/main" id="{C7C88D4C-1B5A-8A4A-8009-9C915E0CD262}"/>
              </a:ext>
            </a:extLst>
          </p:cNvPr>
          <p:cNvSpPr>
            <a:spLocks noGrp="1"/>
          </p:cNvSpPr>
          <p:nvPr>
            <p:ph sz="half" idx="2"/>
          </p:nvPr>
        </p:nvSpPr>
        <p:spPr>
          <a:xfrm>
            <a:off x="6172200" y="1290181"/>
            <a:ext cx="5181600" cy="4886782"/>
          </a:xfrm>
        </p:spPr>
        <p:txBody>
          <a:bodyPr>
            <a:noAutofit/>
          </a:bodyPr>
          <a:lstStyle/>
          <a:p>
            <a:r>
              <a:rPr lang="en-US" sz="2400" dirty="0"/>
              <a:t>Activity factor collection:</a:t>
            </a:r>
          </a:p>
          <a:p>
            <a:pPr lvl="1"/>
            <a:r>
              <a:rPr lang="en-US" dirty="0"/>
              <a:t>AccelWattch SASS SIM &amp; PTX SIM:</a:t>
            </a:r>
            <a:br>
              <a:rPr lang="en-US" dirty="0"/>
            </a:br>
            <a:r>
              <a:rPr lang="en-US" dirty="0"/>
              <a:t>performance sim. (</a:t>
            </a:r>
            <a:r>
              <a:rPr lang="en-US" b="1" dirty="0"/>
              <a:t>Accel-Sim </a:t>
            </a:r>
            <a:r>
              <a:rPr lang="en-US" dirty="0"/>
              <a:t>v1.1)</a:t>
            </a:r>
          </a:p>
          <a:p>
            <a:pPr lvl="1"/>
            <a:r>
              <a:rPr lang="en-US" dirty="0"/>
              <a:t>AccelWattch HW: </a:t>
            </a:r>
            <a:br>
              <a:rPr lang="en-US" dirty="0"/>
            </a:br>
            <a:r>
              <a:rPr lang="en-US" dirty="0"/>
              <a:t>hardware performance counters </a:t>
            </a:r>
            <a:br>
              <a:rPr lang="en-US" dirty="0"/>
            </a:br>
            <a:r>
              <a:rPr lang="en-US" dirty="0"/>
              <a:t>(</a:t>
            </a:r>
            <a:r>
              <a:rPr lang="en-US" b="1" dirty="0"/>
              <a:t>NVIDIA </a:t>
            </a:r>
            <a:r>
              <a:rPr lang="en-US" b="1" dirty="0" err="1"/>
              <a:t>Nsight</a:t>
            </a:r>
            <a:r>
              <a:rPr lang="en-US" b="1" dirty="0"/>
              <a:t> Compute</a:t>
            </a:r>
            <a:r>
              <a:rPr lang="en-US" dirty="0"/>
              <a:t>)</a:t>
            </a:r>
          </a:p>
          <a:p>
            <a:pPr lvl="1"/>
            <a:r>
              <a:rPr lang="en-US" dirty="0"/>
              <a:t>AccelWattch HYBRID: </a:t>
            </a:r>
            <a:br>
              <a:rPr lang="en-US" dirty="0"/>
            </a:br>
            <a:r>
              <a:rPr lang="en-US" dirty="0"/>
              <a:t>{L2, </a:t>
            </a:r>
            <a:r>
              <a:rPr lang="en-US" dirty="0" err="1"/>
              <a:t>NoC</a:t>
            </a:r>
            <a:r>
              <a:rPr lang="en-US" dirty="0"/>
              <a:t>} from </a:t>
            </a:r>
            <a:r>
              <a:rPr lang="en-US" b="1" dirty="0"/>
              <a:t>Accel-Sim</a:t>
            </a:r>
            <a:br>
              <a:rPr lang="en-US" dirty="0"/>
            </a:br>
            <a:r>
              <a:rPr lang="en-US" dirty="0"/>
              <a:t>rest from </a:t>
            </a:r>
            <a:r>
              <a:rPr lang="en-US" b="1" dirty="0"/>
              <a:t>NVIDIA </a:t>
            </a:r>
            <a:r>
              <a:rPr lang="en-US" b="1" dirty="0" err="1"/>
              <a:t>Nsight</a:t>
            </a:r>
            <a:r>
              <a:rPr lang="en-US" b="1" dirty="0"/>
              <a:t> Compute</a:t>
            </a:r>
          </a:p>
          <a:p>
            <a:r>
              <a:rPr lang="en-US" sz="2400" dirty="0"/>
              <a:t>Hardware power measurements collected @ 65℃ from </a:t>
            </a:r>
            <a:r>
              <a:rPr lang="en-US" sz="2400" b="1" dirty="0"/>
              <a:t>NVML</a:t>
            </a:r>
          </a:p>
          <a:p>
            <a:r>
              <a:rPr lang="en-US" sz="2400" b="1" dirty="0"/>
              <a:t>MAPE</a:t>
            </a:r>
            <a:r>
              <a:rPr lang="en-US" sz="2400" dirty="0"/>
              <a:t>: Mean absolute percent error</a:t>
            </a:r>
          </a:p>
        </p:txBody>
      </p:sp>
      <p:sp>
        <p:nvSpPr>
          <p:cNvPr id="5" name="Slide Number Placeholder 4">
            <a:extLst>
              <a:ext uri="{FF2B5EF4-FFF2-40B4-BE49-F238E27FC236}">
                <a16:creationId xmlns:a16="http://schemas.microsoft.com/office/drawing/2014/main" id="{5A2BB8F3-766C-FD41-91BA-0F61BEE54345}"/>
              </a:ext>
            </a:extLst>
          </p:cNvPr>
          <p:cNvSpPr>
            <a:spLocks noGrp="1"/>
          </p:cNvSpPr>
          <p:nvPr>
            <p:ph type="sldNum" sz="quarter" idx="12"/>
          </p:nvPr>
        </p:nvSpPr>
        <p:spPr/>
        <p:txBody>
          <a:bodyPr/>
          <a:lstStyle/>
          <a:p>
            <a:fld id="{11D86C30-D2D0-49C7-ADE5-0DE684110034}" type="slidenum">
              <a:rPr lang="en-US" smtClean="0"/>
              <a:t>49</a:t>
            </a:fld>
            <a:endParaRPr lang="en-US"/>
          </a:p>
        </p:txBody>
      </p:sp>
      <p:sp>
        <p:nvSpPr>
          <p:cNvPr id="6" name="Title 1">
            <a:extLst>
              <a:ext uri="{FF2B5EF4-FFF2-40B4-BE49-F238E27FC236}">
                <a16:creationId xmlns:a16="http://schemas.microsoft.com/office/drawing/2014/main" id="{5CBBCCE0-3601-5349-971D-2B213C738376}"/>
              </a:ext>
            </a:extLst>
          </p:cNvPr>
          <p:cNvSpPr>
            <a:spLocks noGrp="1"/>
          </p:cNvSpPr>
          <p:nvPr>
            <p:ph type="title"/>
          </p:nvPr>
        </p:nvSpPr>
        <p:spPr>
          <a:xfrm>
            <a:off x="838200" y="365125"/>
            <a:ext cx="10515600" cy="737165"/>
          </a:xfrm>
        </p:spPr>
        <p:txBody>
          <a:bodyPr anchor="t">
            <a:normAutofit/>
          </a:bodyPr>
          <a:lstStyle/>
          <a:p>
            <a:r>
              <a:rPr lang="en-US" sz="4000" b="1" dirty="0">
                <a:ea typeface="Cambria Math" panose="02040503050406030204" pitchFamily="18" charset="0"/>
              </a:rPr>
              <a:t>Methodology</a:t>
            </a:r>
            <a:endParaRPr lang="en-US" sz="4000" b="1" dirty="0"/>
          </a:p>
        </p:txBody>
      </p:sp>
      <p:sp>
        <p:nvSpPr>
          <p:cNvPr id="7" name="Slide Number Placeholder 6">
            <a:extLst>
              <a:ext uri="{FF2B5EF4-FFF2-40B4-BE49-F238E27FC236}">
                <a16:creationId xmlns:a16="http://schemas.microsoft.com/office/drawing/2014/main" id="{09B4644C-CDF1-4CBC-BEE7-EA2BB09474D1}"/>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Tree>
    <p:extLst>
      <p:ext uri="{BB962C8B-B14F-4D97-AF65-F5344CB8AC3E}">
        <p14:creationId xmlns:p14="http://schemas.microsoft.com/office/powerpoint/2010/main" val="148429479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The Need for a New GPU Power Model</a:t>
            </a:r>
          </a:p>
        </p:txBody>
      </p:sp>
      <p:sp>
        <p:nvSpPr>
          <p:cNvPr id="3" name="Content Placeholder 2">
            <a:extLst>
              <a:ext uri="{FF2B5EF4-FFF2-40B4-BE49-F238E27FC236}">
                <a16:creationId xmlns:a16="http://schemas.microsoft.com/office/drawing/2014/main" id="{60BAED23-7E58-D64E-939F-CDAE0F14EB1C}"/>
              </a:ext>
            </a:extLst>
          </p:cNvPr>
          <p:cNvSpPr>
            <a:spLocks noGrp="1"/>
          </p:cNvSpPr>
          <p:nvPr>
            <p:ph idx="1"/>
          </p:nvPr>
        </p:nvSpPr>
        <p:spPr>
          <a:xfrm>
            <a:off x="838200" y="1503059"/>
            <a:ext cx="9944100" cy="4563491"/>
          </a:xfrm>
        </p:spPr>
        <p:txBody>
          <a:bodyPr>
            <a:normAutofit/>
          </a:bodyPr>
          <a:lstStyle/>
          <a:p>
            <a:r>
              <a:rPr lang="en-US" sz="2400" dirty="0"/>
              <a:t>Computer architects need tools to estimate performance AND power</a:t>
            </a:r>
          </a:p>
          <a:p>
            <a:endParaRPr lang="en-US" sz="2400" dirty="0"/>
          </a:p>
          <a:p>
            <a:r>
              <a:rPr lang="en-US" sz="2400" dirty="0"/>
              <a:t>GPU performance modeling has progressed in great strides </a:t>
            </a:r>
          </a:p>
          <a:p>
            <a:pPr marL="457200" lvl="1" indent="0">
              <a:buNone/>
            </a:pPr>
            <a:r>
              <a:rPr lang="en-US" dirty="0">
                <a:sym typeface="Wingdings" panose="05000000000000000000" pitchFamily="2" charset="2"/>
              </a:rPr>
              <a:t> </a:t>
            </a:r>
            <a:r>
              <a:rPr lang="en-US" dirty="0"/>
              <a:t>but GPU power modeling has lagged</a:t>
            </a:r>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025F55B8-BE37-4081-862F-05FF9EC940CD}"/>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a:t>
            </a:fld>
            <a:endParaRPr lang="en-US"/>
          </a:p>
        </p:txBody>
      </p:sp>
    </p:spTree>
    <p:extLst>
      <p:ext uri="{BB962C8B-B14F-4D97-AF65-F5344CB8AC3E}">
        <p14:creationId xmlns:p14="http://schemas.microsoft.com/office/powerpoint/2010/main" val="423187525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200" y="365125"/>
            <a:ext cx="11353800" cy="1325563"/>
          </a:xfrm>
        </p:spPr>
        <p:txBody>
          <a:bodyPr anchor="t">
            <a:normAutofit/>
          </a:bodyPr>
          <a:lstStyle/>
          <a:p>
            <a:r>
              <a:rPr lang="en-US" sz="4000" b="1" dirty="0" err="1">
                <a:ea typeface="Cambria Math" panose="02040503050406030204" pitchFamily="18" charset="0"/>
              </a:rPr>
              <a:t>AccelWattch</a:t>
            </a:r>
            <a:r>
              <a:rPr lang="en-US" sz="4000" b="1" dirty="0">
                <a:ea typeface="Cambria Math" panose="02040503050406030204" pitchFamily="18" charset="0"/>
              </a:rPr>
              <a:t> HW Closely Tracks HW Measurements</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50</a:t>
            </a:fld>
            <a:endParaRPr lang="en-US"/>
          </a:p>
        </p:txBody>
      </p:sp>
      <p:sp>
        <p:nvSpPr>
          <p:cNvPr id="27" name="TextBox 26">
            <a:extLst>
              <a:ext uri="{FF2B5EF4-FFF2-40B4-BE49-F238E27FC236}">
                <a16:creationId xmlns:a16="http://schemas.microsoft.com/office/drawing/2014/main" id="{7D16CA48-5BF4-43F9-9DB0-3604AA47A798}"/>
              </a:ext>
            </a:extLst>
          </p:cNvPr>
          <p:cNvSpPr txBox="1"/>
          <p:nvPr/>
        </p:nvSpPr>
        <p:spPr>
          <a:xfrm>
            <a:off x="1790700" y="3612876"/>
            <a:ext cx="4092391" cy="400110"/>
          </a:xfrm>
          <a:prstGeom prst="rect">
            <a:avLst/>
          </a:prstGeom>
          <a:noFill/>
        </p:spPr>
        <p:txBody>
          <a:bodyPr wrap="square" rtlCol="0">
            <a:spAutoFit/>
          </a:bodyPr>
          <a:lstStyle/>
          <a:p>
            <a:pPr algn="ctr"/>
            <a:r>
              <a:rPr lang="pt-BR" sz="2000" dirty="0"/>
              <a:t>AccelWattch HW, MAPE: </a:t>
            </a:r>
            <a:r>
              <a:rPr lang="pt-BR" sz="2000" dirty="0">
                <a:solidFill>
                  <a:srgbClr val="FF0000"/>
                </a:solidFill>
              </a:rPr>
              <a:t>7.5%</a:t>
            </a:r>
            <a:endParaRPr lang="en-US" sz="2000" dirty="0">
              <a:solidFill>
                <a:srgbClr val="FF0000"/>
              </a:solidFill>
            </a:endParaRPr>
          </a:p>
        </p:txBody>
      </p:sp>
      <p:graphicFrame>
        <p:nvGraphicFramePr>
          <p:cNvPr id="17" name="Chart 16">
            <a:extLst>
              <a:ext uri="{FF2B5EF4-FFF2-40B4-BE49-F238E27FC236}">
                <a16:creationId xmlns:a16="http://schemas.microsoft.com/office/drawing/2014/main" id="{49471DDA-0CE6-4343-AE6C-92F83AF2D214}"/>
              </a:ext>
            </a:extLst>
          </p:cNvPr>
          <p:cNvGraphicFramePr>
            <a:graphicFrameLocks/>
          </p:cNvGraphicFramePr>
          <p:nvPr>
            <p:extLst>
              <p:ext uri="{D42A27DB-BD31-4B8C-83A1-F6EECF244321}">
                <p14:modId xmlns:p14="http://schemas.microsoft.com/office/powerpoint/2010/main" val="3935224158"/>
              </p:ext>
            </p:extLst>
          </p:nvPr>
        </p:nvGraphicFramePr>
        <p:xfrm>
          <a:off x="527385" y="1156666"/>
          <a:ext cx="5568615" cy="24812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498385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200" y="365125"/>
            <a:ext cx="11353800" cy="1325563"/>
          </a:xfrm>
        </p:spPr>
        <p:txBody>
          <a:bodyPr anchor="t">
            <a:normAutofit/>
          </a:bodyPr>
          <a:lstStyle/>
          <a:p>
            <a:r>
              <a:rPr lang="en-US" sz="4000" b="1" dirty="0" err="1">
                <a:ea typeface="Cambria Math" panose="02040503050406030204" pitchFamily="18" charset="0"/>
              </a:rPr>
              <a:t>AccelWattch</a:t>
            </a:r>
            <a:r>
              <a:rPr lang="en-US" sz="4000" b="1" dirty="0">
                <a:ea typeface="Cambria Math" panose="02040503050406030204" pitchFamily="18" charset="0"/>
              </a:rPr>
              <a:t> HYBRID Trades Off Accuracy for Flexibility</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51</a:t>
            </a:fld>
            <a:endParaRPr lang="en-US"/>
          </a:p>
        </p:txBody>
      </p:sp>
      <p:sp>
        <p:nvSpPr>
          <p:cNvPr id="27" name="TextBox 26">
            <a:extLst>
              <a:ext uri="{FF2B5EF4-FFF2-40B4-BE49-F238E27FC236}">
                <a16:creationId xmlns:a16="http://schemas.microsoft.com/office/drawing/2014/main" id="{7D16CA48-5BF4-43F9-9DB0-3604AA47A798}"/>
              </a:ext>
            </a:extLst>
          </p:cNvPr>
          <p:cNvSpPr txBox="1"/>
          <p:nvPr/>
        </p:nvSpPr>
        <p:spPr>
          <a:xfrm>
            <a:off x="1790700" y="3612876"/>
            <a:ext cx="4092391" cy="400110"/>
          </a:xfrm>
          <a:prstGeom prst="rect">
            <a:avLst/>
          </a:prstGeom>
          <a:noFill/>
        </p:spPr>
        <p:txBody>
          <a:bodyPr wrap="square" rtlCol="0">
            <a:spAutoFit/>
          </a:bodyPr>
          <a:lstStyle/>
          <a:p>
            <a:pPr algn="ctr"/>
            <a:r>
              <a:rPr lang="pt-BR" sz="2000" dirty="0"/>
              <a:t>AccelWattch HW, MAPE: </a:t>
            </a:r>
            <a:r>
              <a:rPr lang="pt-BR" sz="2000" dirty="0">
                <a:solidFill>
                  <a:srgbClr val="FF0000"/>
                </a:solidFill>
              </a:rPr>
              <a:t>7.5%</a:t>
            </a:r>
            <a:endParaRPr lang="en-US" sz="2000" dirty="0">
              <a:solidFill>
                <a:srgbClr val="FF0000"/>
              </a:solidFill>
            </a:endParaRPr>
          </a:p>
        </p:txBody>
      </p:sp>
      <p:sp>
        <p:nvSpPr>
          <p:cNvPr id="28" name="TextBox 27">
            <a:extLst>
              <a:ext uri="{FF2B5EF4-FFF2-40B4-BE49-F238E27FC236}">
                <a16:creationId xmlns:a16="http://schemas.microsoft.com/office/drawing/2014/main" id="{465C8884-0325-4CF0-A901-56C7DC4BDCB1}"/>
              </a:ext>
            </a:extLst>
          </p:cNvPr>
          <p:cNvSpPr txBox="1"/>
          <p:nvPr/>
        </p:nvSpPr>
        <p:spPr>
          <a:xfrm>
            <a:off x="1790700" y="6404632"/>
            <a:ext cx="4092391" cy="400110"/>
          </a:xfrm>
          <a:prstGeom prst="rect">
            <a:avLst/>
          </a:prstGeom>
          <a:noFill/>
        </p:spPr>
        <p:txBody>
          <a:bodyPr wrap="square" rtlCol="0">
            <a:spAutoFit/>
          </a:bodyPr>
          <a:lstStyle/>
          <a:p>
            <a:pPr algn="ctr"/>
            <a:r>
              <a:rPr lang="pt-BR" sz="2000" dirty="0"/>
              <a:t>AccelWattch HYBRID, MAPE: </a:t>
            </a:r>
            <a:r>
              <a:rPr lang="pt-BR" sz="2000" dirty="0">
                <a:solidFill>
                  <a:srgbClr val="FF0000"/>
                </a:solidFill>
              </a:rPr>
              <a:t>8.2%</a:t>
            </a:r>
            <a:endParaRPr lang="en-US" sz="2000" dirty="0">
              <a:solidFill>
                <a:srgbClr val="FF0000"/>
              </a:solidFill>
            </a:endParaRPr>
          </a:p>
        </p:txBody>
      </p:sp>
      <p:graphicFrame>
        <p:nvGraphicFramePr>
          <p:cNvPr id="14" name="Chart 13">
            <a:extLst>
              <a:ext uri="{FF2B5EF4-FFF2-40B4-BE49-F238E27FC236}">
                <a16:creationId xmlns:a16="http://schemas.microsoft.com/office/drawing/2014/main" id="{2B1AE727-5F68-CC42-BD05-18890E513376}"/>
              </a:ext>
            </a:extLst>
          </p:cNvPr>
          <p:cNvGraphicFramePr>
            <a:graphicFrameLocks/>
          </p:cNvGraphicFramePr>
          <p:nvPr/>
        </p:nvGraphicFramePr>
        <p:xfrm>
          <a:off x="533268" y="3926220"/>
          <a:ext cx="5568615" cy="24927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49471DDA-0CE6-4343-AE6C-92F83AF2D214}"/>
              </a:ext>
            </a:extLst>
          </p:cNvPr>
          <p:cNvGraphicFramePr>
            <a:graphicFrameLocks/>
          </p:cNvGraphicFramePr>
          <p:nvPr/>
        </p:nvGraphicFramePr>
        <p:xfrm>
          <a:off x="527385" y="1156666"/>
          <a:ext cx="5568615" cy="24812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593063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err="1">
                <a:ea typeface="Cambria Math" panose="02040503050406030204" pitchFamily="18" charset="0"/>
              </a:rPr>
              <a:t>AccelWattch</a:t>
            </a:r>
            <a:r>
              <a:rPr lang="en-US" sz="4000" b="1" dirty="0">
                <a:ea typeface="Cambria Math" panose="02040503050406030204" pitchFamily="18" charset="0"/>
              </a:rPr>
              <a:t> SASS SIM Offers Highest Flexibility</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52</a:t>
            </a:fld>
            <a:endParaRPr lang="en-US"/>
          </a:p>
        </p:txBody>
      </p:sp>
      <p:sp>
        <p:nvSpPr>
          <p:cNvPr id="27" name="TextBox 26">
            <a:extLst>
              <a:ext uri="{FF2B5EF4-FFF2-40B4-BE49-F238E27FC236}">
                <a16:creationId xmlns:a16="http://schemas.microsoft.com/office/drawing/2014/main" id="{7D16CA48-5BF4-43F9-9DB0-3604AA47A798}"/>
              </a:ext>
            </a:extLst>
          </p:cNvPr>
          <p:cNvSpPr txBox="1"/>
          <p:nvPr/>
        </p:nvSpPr>
        <p:spPr>
          <a:xfrm>
            <a:off x="1790700" y="3612876"/>
            <a:ext cx="4092391" cy="400110"/>
          </a:xfrm>
          <a:prstGeom prst="rect">
            <a:avLst/>
          </a:prstGeom>
          <a:noFill/>
        </p:spPr>
        <p:txBody>
          <a:bodyPr wrap="square" rtlCol="0">
            <a:spAutoFit/>
          </a:bodyPr>
          <a:lstStyle/>
          <a:p>
            <a:pPr algn="ctr"/>
            <a:r>
              <a:rPr lang="pt-BR" sz="2000" dirty="0"/>
              <a:t>AccelWattch HW, MAPE: </a:t>
            </a:r>
            <a:r>
              <a:rPr lang="pt-BR" sz="2000" dirty="0">
                <a:solidFill>
                  <a:srgbClr val="FF0000"/>
                </a:solidFill>
              </a:rPr>
              <a:t>7.5%</a:t>
            </a:r>
            <a:endParaRPr lang="en-US" sz="2000" dirty="0">
              <a:solidFill>
                <a:srgbClr val="FF0000"/>
              </a:solidFill>
            </a:endParaRPr>
          </a:p>
        </p:txBody>
      </p:sp>
      <p:sp>
        <p:nvSpPr>
          <p:cNvPr id="28" name="TextBox 27">
            <a:extLst>
              <a:ext uri="{FF2B5EF4-FFF2-40B4-BE49-F238E27FC236}">
                <a16:creationId xmlns:a16="http://schemas.microsoft.com/office/drawing/2014/main" id="{465C8884-0325-4CF0-A901-56C7DC4BDCB1}"/>
              </a:ext>
            </a:extLst>
          </p:cNvPr>
          <p:cNvSpPr txBox="1"/>
          <p:nvPr/>
        </p:nvSpPr>
        <p:spPr>
          <a:xfrm>
            <a:off x="1790700" y="6404632"/>
            <a:ext cx="4092391" cy="400110"/>
          </a:xfrm>
          <a:prstGeom prst="rect">
            <a:avLst/>
          </a:prstGeom>
          <a:noFill/>
        </p:spPr>
        <p:txBody>
          <a:bodyPr wrap="square" rtlCol="0">
            <a:spAutoFit/>
          </a:bodyPr>
          <a:lstStyle/>
          <a:p>
            <a:pPr algn="ctr"/>
            <a:r>
              <a:rPr lang="pt-BR" sz="2000" dirty="0"/>
              <a:t>AccelWattch HYBRID, MAPE: </a:t>
            </a:r>
            <a:r>
              <a:rPr lang="pt-BR" sz="2000" dirty="0">
                <a:solidFill>
                  <a:srgbClr val="FF0000"/>
                </a:solidFill>
              </a:rPr>
              <a:t>8.2%</a:t>
            </a:r>
            <a:endParaRPr lang="en-US" sz="2000" dirty="0">
              <a:solidFill>
                <a:srgbClr val="FF0000"/>
              </a:solidFill>
            </a:endParaRPr>
          </a:p>
        </p:txBody>
      </p:sp>
      <p:sp>
        <p:nvSpPr>
          <p:cNvPr id="29" name="TextBox 28">
            <a:extLst>
              <a:ext uri="{FF2B5EF4-FFF2-40B4-BE49-F238E27FC236}">
                <a16:creationId xmlns:a16="http://schemas.microsoft.com/office/drawing/2014/main" id="{1EA38D7F-C426-4343-B0D3-B8BD6AEBE118}"/>
              </a:ext>
            </a:extLst>
          </p:cNvPr>
          <p:cNvSpPr txBox="1"/>
          <p:nvPr/>
        </p:nvSpPr>
        <p:spPr>
          <a:xfrm>
            <a:off x="7454899" y="3612876"/>
            <a:ext cx="4092391" cy="400110"/>
          </a:xfrm>
          <a:prstGeom prst="rect">
            <a:avLst/>
          </a:prstGeom>
          <a:noFill/>
        </p:spPr>
        <p:txBody>
          <a:bodyPr wrap="square" rtlCol="0">
            <a:spAutoFit/>
          </a:bodyPr>
          <a:lstStyle/>
          <a:p>
            <a:pPr algn="ctr"/>
            <a:r>
              <a:rPr lang="pt-BR" sz="2000" dirty="0"/>
              <a:t>AccelWattch SASS SIM, MAPE: </a:t>
            </a:r>
            <a:r>
              <a:rPr lang="pt-BR" sz="2000" dirty="0">
                <a:solidFill>
                  <a:srgbClr val="FF0000"/>
                </a:solidFill>
              </a:rPr>
              <a:t>9.2%</a:t>
            </a:r>
            <a:endParaRPr lang="en-US" sz="2000" dirty="0">
              <a:solidFill>
                <a:srgbClr val="FF0000"/>
              </a:solidFill>
            </a:endParaRPr>
          </a:p>
        </p:txBody>
      </p:sp>
      <p:graphicFrame>
        <p:nvGraphicFramePr>
          <p:cNvPr id="14" name="Chart 13">
            <a:extLst>
              <a:ext uri="{FF2B5EF4-FFF2-40B4-BE49-F238E27FC236}">
                <a16:creationId xmlns:a16="http://schemas.microsoft.com/office/drawing/2014/main" id="{2B1AE727-5F68-CC42-BD05-18890E513376}"/>
              </a:ext>
            </a:extLst>
          </p:cNvPr>
          <p:cNvGraphicFramePr>
            <a:graphicFrameLocks/>
          </p:cNvGraphicFramePr>
          <p:nvPr/>
        </p:nvGraphicFramePr>
        <p:xfrm>
          <a:off x="533268" y="3926220"/>
          <a:ext cx="5568615" cy="24927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EEA36472-F348-234A-A92E-B20373DD8C6F}"/>
              </a:ext>
            </a:extLst>
          </p:cNvPr>
          <p:cNvGraphicFramePr>
            <a:graphicFrameLocks/>
          </p:cNvGraphicFramePr>
          <p:nvPr/>
        </p:nvGraphicFramePr>
        <p:xfrm>
          <a:off x="6406815" y="1156666"/>
          <a:ext cx="5568615" cy="25148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49471DDA-0CE6-4343-AE6C-92F83AF2D214}"/>
              </a:ext>
            </a:extLst>
          </p:cNvPr>
          <p:cNvGraphicFramePr>
            <a:graphicFrameLocks/>
          </p:cNvGraphicFramePr>
          <p:nvPr/>
        </p:nvGraphicFramePr>
        <p:xfrm>
          <a:off x="527385" y="1156666"/>
          <a:ext cx="5568615" cy="24812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5920760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a:xfrm>
                <a:off x="838200" y="365125"/>
                <a:ext cx="11353800" cy="1325563"/>
              </a:xfrm>
            </p:spPr>
            <p:txBody>
              <a:bodyPr anchor="t">
                <a:normAutofit/>
              </a:bodyPr>
              <a:lstStyle/>
              <a:p>
                <a:r>
                  <a:rPr lang="en-US" sz="4000" b="1" dirty="0">
                    <a:ea typeface="Cambria Math" panose="02040503050406030204" pitchFamily="18" charset="0"/>
                  </a:rPr>
                  <a:t>Accuracy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b="1" dirty="0"/>
                  <a:t> Performance Model Correlation to Silicon </a:t>
                </a:r>
              </a:p>
            </p:txBody>
          </p:sp>
        </mc:Choice>
        <mc:Fallback xmlns="">
          <p:sp>
            <p:nvSpPr>
              <p:cNvPr id="2" name="Title 1">
                <a:extLst>
                  <a:ext uri="{FF2B5EF4-FFF2-40B4-BE49-F238E27FC236}">
                    <a16:creationId xmlns:a16="http://schemas.microsoft.com/office/drawing/2014/main" id="{D429B9F3-0A75-A049-9149-964474A896E6}"/>
                  </a:ext>
                </a:extLst>
              </p:cNvPr>
              <p:cNvSpPr>
                <a:spLocks noGrp="1" noRot="1" noChangeAspect="1" noMove="1" noResize="1" noEditPoints="1" noAdjustHandles="1" noChangeArrowheads="1" noChangeShapeType="1" noTextEdit="1"/>
              </p:cNvSpPr>
              <p:nvPr>
                <p:ph type="title"/>
              </p:nvPr>
            </p:nvSpPr>
            <p:spPr>
              <a:xfrm>
                <a:off x="838200" y="365125"/>
                <a:ext cx="11353800" cy="1325563"/>
              </a:xfrm>
              <a:blipFill>
                <a:blip r:embed="rId3"/>
                <a:stretch>
                  <a:fillRect l="-2011" t="-11429"/>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53</a:t>
            </a:fld>
            <a:endParaRPr lang="en-US"/>
          </a:p>
        </p:txBody>
      </p:sp>
      <p:sp>
        <p:nvSpPr>
          <p:cNvPr id="27" name="TextBox 26">
            <a:extLst>
              <a:ext uri="{FF2B5EF4-FFF2-40B4-BE49-F238E27FC236}">
                <a16:creationId xmlns:a16="http://schemas.microsoft.com/office/drawing/2014/main" id="{7D16CA48-5BF4-43F9-9DB0-3604AA47A798}"/>
              </a:ext>
            </a:extLst>
          </p:cNvPr>
          <p:cNvSpPr txBox="1"/>
          <p:nvPr/>
        </p:nvSpPr>
        <p:spPr>
          <a:xfrm>
            <a:off x="1790700" y="3612876"/>
            <a:ext cx="4092391" cy="400110"/>
          </a:xfrm>
          <a:prstGeom prst="rect">
            <a:avLst/>
          </a:prstGeom>
          <a:noFill/>
        </p:spPr>
        <p:txBody>
          <a:bodyPr wrap="square" rtlCol="0">
            <a:spAutoFit/>
          </a:bodyPr>
          <a:lstStyle/>
          <a:p>
            <a:pPr algn="ctr"/>
            <a:r>
              <a:rPr lang="pt-BR" sz="2000" dirty="0"/>
              <a:t>AccelWattch HW, MAPE: </a:t>
            </a:r>
            <a:r>
              <a:rPr lang="pt-BR" sz="2000" dirty="0">
                <a:solidFill>
                  <a:srgbClr val="FF0000"/>
                </a:solidFill>
              </a:rPr>
              <a:t>7.5%</a:t>
            </a:r>
            <a:endParaRPr lang="en-US" sz="2000" dirty="0">
              <a:solidFill>
                <a:srgbClr val="FF0000"/>
              </a:solidFill>
            </a:endParaRPr>
          </a:p>
        </p:txBody>
      </p:sp>
      <p:sp>
        <p:nvSpPr>
          <p:cNvPr id="28" name="TextBox 27">
            <a:extLst>
              <a:ext uri="{FF2B5EF4-FFF2-40B4-BE49-F238E27FC236}">
                <a16:creationId xmlns:a16="http://schemas.microsoft.com/office/drawing/2014/main" id="{465C8884-0325-4CF0-A901-56C7DC4BDCB1}"/>
              </a:ext>
            </a:extLst>
          </p:cNvPr>
          <p:cNvSpPr txBox="1"/>
          <p:nvPr/>
        </p:nvSpPr>
        <p:spPr>
          <a:xfrm>
            <a:off x="1790700" y="6404632"/>
            <a:ext cx="4092391" cy="400110"/>
          </a:xfrm>
          <a:prstGeom prst="rect">
            <a:avLst/>
          </a:prstGeom>
          <a:noFill/>
        </p:spPr>
        <p:txBody>
          <a:bodyPr wrap="square" rtlCol="0">
            <a:spAutoFit/>
          </a:bodyPr>
          <a:lstStyle/>
          <a:p>
            <a:pPr algn="ctr"/>
            <a:r>
              <a:rPr lang="pt-BR" sz="2000" dirty="0"/>
              <a:t>AccelWattch HYBRID, MAPE: </a:t>
            </a:r>
            <a:r>
              <a:rPr lang="pt-BR" sz="2000" dirty="0">
                <a:solidFill>
                  <a:srgbClr val="FF0000"/>
                </a:solidFill>
              </a:rPr>
              <a:t>8.2%</a:t>
            </a:r>
            <a:endParaRPr lang="en-US" sz="2000" dirty="0">
              <a:solidFill>
                <a:srgbClr val="FF0000"/>
              </a:solidFill>
            </a:endParaRPr>
          </a:p>
        </p:txBody>
      </p:sp>
      <p:sp>
        <p:nvSpPr>
          <p:cNvPr id="29" name="TextBox 28">
            <a:extLst>
              <a:ext uri="{FF2B5EF4-FFF2-40B4-BE49-F238E27FC236}">
                <a16:creationId xmlns:a16="http://schemas.microsoft.com/office/drawing/2014/main" id="{1EA38D7F-C426-4343-B0D3-B8BD6AEBE118}"/>
              </a:ext>
            </a:extLst>
          </p:cNvPr>
          <p:cNvSpPr txBox="1"/>
          <p:nvPr/>
        </p:nvSpPr>
        <p:spPr>
          <a:xfrm>
            <a:off x="7454899" y="3612876"/>
            <a:ext cx="4092391" cy="400110"/>
          </a:xfrm>
          <a:prstGeom prst="rect">
            <a:avLst/>
          </a:prstGeom>
          <a:noFill/>
        </p:spPr>
        <p:txBody>
          <a:bodyPr wrap="square" rtlCol="0">
            <a:spAutoFit/>
          </a:bodyPr>
          <a:lstStyle/>
          <a:p>
            <a:pPr algn="ctr"/>
            <a:r>
              <a:rPr lang="pt-BR" sz="2000" dirty="0"/>
              <a:t>AccelWattch SASS SIM, MAPE: </a:t>
            </a:r>
            <a:r>
              <a:rPr lang="pt-BR" sz="2000" dirty="0">
                <a:solidFill>
                  <a:srgbClr val="FF0000"/>
                </a:solidFill>
              </a:rPr>
              <a:t>9.2%</a:t>
            </a:r>
            <a:endParaRPr lang="en-US" sz="2000" dirty="0">
              <a:solidFill>
                <a:srgbClr val="FF0000"/>
              </a:solidFill>
            </a:endParaRPr>
          </a:p>
        </p:txBody>
      </p:sp>
      <p:sp>
        <p:nvSpPr>
          <p:cNvPr id="30" name="TextBox 29">
            <a:extLst>
              <a:ext uri="{FF2B5EF4-FFF2-40B4-BE49-F238E27FC236}">
                <a16:creationId xmlns:a16="http://schemas.microsoft.com/office/drawing/2014/main" id="{6EDC42C3-2124-4C25-98AD-1B7D60530B84}"/>
              </a:ext>
            </a:extLst>
          </p:cNvPr>
          <p:cNvSpPr txBox="1"/>
          <p:nvPr/>
        </p:nvSpPr>
        <p:spPr>
          <a:xfrm>
            <a:off x="7454899" y="6405088"/>
            <a:ext cx="4092391" cy="400110"/>
          </a:xfrm>
          <a:prstGeom prst="rect">
            <a:avLst/>
          </a:prstGeom>
          <a:noFill/>
        </p:spPr>
        <p:txBody>
          <a:bodyPr wrap="square" rtlCol="0">
            <a:spAutoFit/>
          </a:bodyPr>
          <a:lstStyle/>
          <a:p>
            <a:pPr algn="ctr"/>
            <a:r>
              <a:rPr lang="pt-BR" sz="2000" dirty="0"/>
              <a:t>AccelWattch PTX SIM, MAPE: </a:t>
            </a:r>
            <a:r>
              <a:rPr lang="pt-BR" sz="2000" dirty="0">
                <a:solidFill>
                  <a:srgbClr val="FF0000"/>
                </a:solidFill>
              </a:rPr>
              <a:t>13.7%</a:t>
            </a:r>
            <a:endParaRPr lang="en-US" sz="2000" dirty="0">
              <a:solidFill>
                <a:srgbClr val="FF0000"/>
              </a:solidFill>
            </a:endParaRPr>
          </a:p>
        </p:txBody>
      </p:sp>
      <p:graphicFrame>
        <p:nvGraphicFramePr>
          <p:cNvPr id="14" name="Chart 13">
            <a:extLst>
              <a:ext uri="{FF2B5EF4-FFF2-40B4-BE49-F238E27FC236}">
                <a16:creationId xmlns:a16="http://schemas.microsoft.com/office/drawing/2014/main" id="{2B1AE727-5F68-CC42-BD05-18890E513376}"/>
              </a:ext>
            </a:extLst>
          </p:cNvPr>
          <p:cNvGraphicFramePr>
            <a:graphicFrameLocks/>
          </p:cNvGraphicFramePr>
          <p:nvPr/>
        </p:nvGraphicFramePr>
        <p:xfrm>
          <a:off x="533268" y="3926220"/>
          <a:ext cx="5568615" cy="24927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EEA36472-F348-234A-A92E-B20373DD8C6F}"/>
              </a:ext>
            </a:extLst>
          </p:cNvPr>
          <p:cNvGraphicFramePr>
            <a:graphicFrameLocks/>
          </p:cNvGraphicFramePr>
          <p:nvPr/>
        </p:nvGraphicFramePr>
        <p:xfrm>
          <a:off x="6406815" y="1156666"/>
          <a:ext cx="5568615" cy="25148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328BA327-D862-D940-B46D-9C900E72B562}"/>
              </a:ext>
            </a:extLst>
          </p:cNvPr>
          <p:cNvGraphicFramePr>
            <a:graphicFrameLocks/>
          </p:cNvGraphicFramePr>
          <p:nvPr/>
        </p:nvGraphicFramePr>
        <p:xfrm>
          <a:off x="6404180" y="3924399"/>
          <a:ext cx="5568615" cy="249275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49471DDA-0CE6-4343-AE6C-92F83AF2D214}"/>
              </a:ext>
            </a:extLst>
          </p:cNvPr>
          <p:cNvGraphicFramePr>
            <a:graphicFrameLocks/>
          </p:cNvGraphicFramePr>
          <p:nvPr/>
        </p:nvGraphicFramePr>
        <p:xfrm>
          <a:off x="527385" y="1156666"/>
          <a:ext cx="5568615" cy="248126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013177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AccelWattch is Accurate for </a:t>
            </a:r>
            <a:r>
              <a:rPr lang="en-US" sz="4000" b="1" dirty="0" err="1">
                <a:ea typeface="Cambria Math" panose="02040503050406030204" pitchFamily="18" charset="0"/>
              </a:rPr>
              <a:t>DeepBench</a:t>
            </a:r>
            <a:r>
              <a:rPr lang="en-US" sz="4000" b="1" dirty="0">
                <a:ea typeface="Cambria Math" panose="02040503050406030204" pitchFamily="18" charset="0"/>
              </a:rPr>
              <a:t> Workloads</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54</a:t>
            </a:fld>
            <a:endParaRPr lang="en-US"/>
          </a:p>
        </p:txBody>
      </p:sp>
      <p:graphicFrame>
        <p:nvGraphicFramePr>
          <p:cNvPr id="16" name="Chart 15">
            <a:extLst>
              <a:ext uri="{FF2B5EF4-FFF2-40B4-BE49-F238E27FC236}">
                <a16:creationId xmlns:a16="http://schemas.microsoft.com/office/drawing/2014/main" id="{A6D16653-BAA6-46E1-81F3-6073667104A2}"/>
              </a:ext>
            </a:extLst>
          </p:cNvPr>
          <p:cNvGraphicFramePr>
            <a:graphicFrameLocks/>
          </p:cNvGraphicFramePr>
          <p:nvPr>
            <p:extLst>
              <p:ext uri="{D42A27DB-BD31-4B8C-83A1-F6EECF244321}">
                <p14:modId xmlns:p14="http://schemas.microsoft.com/office/powerpoint/2010/main" val="412758523"/>
              </p:ext>
            </p:extLst>
          </p:nvPr>
        </p:nvGraphicFramePr>
        <p:xfrm>
          <a:off x="2293620" y="2620961"/>
          <a:ext cx="7604760" cy="4100512"/>
        </p:xfrm>
        <a:graphic>
          <a:graphicData uri="http://schemas.openxmlformats.org/drawingml/2006/chart">
            <c:chart xmlns:c="http://schemas.openxmlformats.org/drawingml/2006/chart" xmlns:r="http://schemas.openxmlformats.org/officeDocument/2006/relationships" r:id="rId3"/>
          </a:graphicData>
        </a:graphic>
      </p:graphicFrame>
      <p:sp>
        <p:nvSpPr>
          <p:cNvPr id="17" name="Content Placeholder 2">
            <a:extLst>
              <a:ext uri="{FF2B5EF4-FFF2-40B4-BE49-F238E27FC236}">
                <a16:creationId xmlns:a16="http://schemas.microsoft.com/office/drawing/2014/main" id="{D3AB07FB-D9DE-4F81-B768-292D36D86645}"/>
              </a:ext>
            </a:extLst>
          </p:cNvPr>
          <p:cNvSpPr>
            <a:spLocks noGrp="1"/>
          </p:cNvSpPr>
          <p:nvPr>
            <p:ph idx="1"/>
          </p:nvPr>
        </p:nvSpPr>
        <p:spPr>
          <a:xfrm>
            <a:off x="838200" y="1502798"/>
            <a:ext cx="9516540" cy="836017"/>
          </a:xfrm>
        </p:spPr>
        <p:txBody>
          <a:bodyPr>
            <a:normAutofit fontScale="92500" lnSpcReduction="20000"/>
          </a:bodyPr>
          <a:lstStyle/>
          <a:p>
            <a:r>
              <a:rPr lang="en-US" dirty="0" err="1"/>
              <a:t>DeepBench</a:t>
            </a:r>
            <a:r>
              <a:rPr lang="en-US" dirty="0"/>
              <a:t> kernels </a:t>
            </a:r>
            <a:r>
              <a:rPr lang="en-US" dirty="0">
                <a:sym typeface="Wingdings" panose="05000000000000000000" pitchFamily="2" charset="2"/>
              </a:rPr>
              <a:t></a:t>
            </a:r>
            <a:r>
              <a:rPr lang="en-US" dirty="0"/>
              <a:t> closed-source with hand-tuned SASS</a:t>
            </a:r>
          </a:p>
          <a:p>
            <a:r>
              <a:rPr lang="en-US" dirty="0"/>
              <a:t>AccelWattch SASS SIM achieves </a:t>
            </a:r>
            <a:r>
              <a:rPr lang="en-US" dirty="0">
                <a:solidFill>
                  <a:srgbClr val="FF0000"/>
                </a:solidFill>
              </a:rPr>
              <a:t>12.8% </a:t>
            </a:r>
            <a:r>
              <a:rPr lang="en-US" dirty="0"/>
              <a:t>MAPE</a:t>
            </a:r>
            <a:r>
              <a:rPr lang="en-US" dirty="0">
                <a:solidFill>
                  <a:srgbClr val="FF0000"/>
                </a:solidFill>
              </a:rPr>
              <a:t> </a:t>
            </a:r>
            <a:r>
              <a:rPr lang="en-US" dirty="0"/>
              <a:t>for </a:t>
            </a:r>
            <a:r>
              <a:rPr lang="en-US" dirty="0" err="1"/>
              <a:t>DeepBench</a:t>
            </a:r>
            <a:endParaRPr lang="en-US" dirty="0"/>
          </a:p>
        </p:txBody>
      </p:sp>
    </p:spTree>
    <p:extLst>
      <p:ext uri="{BB962C8B-B14F-4D97-AF65-F5344CB8AC3E}">
        <p14:creationId xmlns:p14="http://schemas.microsoft.com/office/powerpoint/2010/main" val="377406590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5EE526-F679-954B-A427-6C26477F0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415" y="2113568"/>
            <a:ext cx="6263640" cy="2497230"/>
          </a:xfrm>
          <a:prstGeom prst="rect">
            <a:avLst/>
          </a:prstGeom>
        </p:spPr>
      </p:pic>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Typical Architectural Evaluation Workflow</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55</a:t>
            </a:fld>
            <a:endParaRPr lang="en-US"/>
          </a:p>
        </p:txBody>
      </p:sp>
      <p:sp>
        <p:nvSpPr>
          <p:cNvPr id="14" name="Content Placeholder 2">
            <a:extLst>
              <a:ext uri="{FF2B5EF4-FFF2-40B4-BE49-F238E27FC236}">
                <a16:creationId xmlns:a16="http://schemas.microsoft.com/office/drawing/2014/main" id="{53E9C398-6C17-402D-B4B1-5E062D025237}"/>
              </a:ext>
            </a:extLst>
          </p:cNvPr>
          <p:cNvSpPr txBox="1">
            <a:spLocks/>
          </p:cNvSpPr>
          <p:nvPr/>
        </p:nvSpPr>
        <p:spPr>
          <a:xfrm>
            <a:off x="838200" y="5608977"/>
            <a:ext cx="9944100" cy="1250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cases for </a:t>
            </a:r>
            <a:r>
              <a:rPr lang="en-US" dirty="0" err="1"/>
              <a:t>AccelWattch</a:t>
            </a:r>
            <a:endParaRPr lang="en-US" dirty="0"/>
          </a:p>
          <a:p>
            <a:pPr lvl="1"/>
            <a:r>
              <a:rPr lang="en-US" dirty="0"/>
              <a:t>Baseline &amp; target designs </a:t>
            </a:r>
            <a:r>
              <a:rPr lang="en-US" dirty="0">
                <a:sym typeface="Wingdings" panose="05000000000000000000" pitchFamily="2" charset="2"/>
              </a:rPr>
              <a:t> Volta, Pascal, Turing</a:t>
            </a:r>
            <a:r>
              <a:rPr lang="en-US" dirty="0"/>
              <a:t> </a:t>
            </a:r>
          </a:p>
        </p:txBody>
      </p:sp>
      <p:pic>
        <p:nvPicPr>
          <p:cNvPr id="4" name="Picture 3" descr="A picture containing clipart&#10;&#10;Description automatically generated">
            <a:extLst>
              <a:ext uri="{FF2B5EF4-FFF2-40B4-BE49-F238E27FC236}">
                <a16:creationId xmlns:a16="http://schemas.microsoft.com/office/drawing/2014/main" id="{57F23A69-3768-724A-BD22-1B89F2A92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8" y="2076530"/>
            <a:ext cx="1736518" cy="2498149"/>
          </a:xfrm>
          <a:prstGeom prst="rect">
            <a:avLst/>
          </a:prstGeom>
        </p:spPr>
      </p:pic>
      <p:sp>
        <p:nvSpPr>
          <p:cNvPr id="26" name="Content Placeholder 2">
            <a:extLst>
              <a:ext uri="{FF2B5EF4-FFF2-40B4-BE49-F238E27FC236}">
                <a16:creationId xmlns:a16="http://schemas.microsoft.com/office/drawing/2014/main" id="{B4871E7B-EDA7-684A-A31C-E295FEDA2968}"/>
              </a:ext>
            </a:extLst>
          </p:cNvPr>
          <p:cNvSpPr txBox="1">
            <a:spLocks/>
          </p:cNvSpPr>
          <p:nvPr/>
        </p:nvSpPr>
        <p:spPr>
          <a:xfrm>
            <a:off x="2735513" y="1263398"/>
            <a:ext cx="2512576" cy="588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Baseline Arch.</a:t>
            </a:r>
          </a:p>
        </p:txBody>
      </p:sp>
      <p:sp>
        <p:nvSpPr>
          <p:cNvPr id="27" name="Content Placeholder 2">
            <a:extLst>
              <a:ext uri="{FF2B5EF4-FFF2-40B4-BE49-F238E27FC236}">
                <a16:creationId xmlns:a16="http://schemas.microsoft.com/office/drawing/2014/main" id="{F396BD1F-85C7-B246-8441-C30FA4386914}"/>
              </a:ext>
            </a:extLst>
          </p:cNvPr>
          <p:cNvSpPr txBox="1">
            <a:spLocks/>
          </p:cNvSpPr>
          <p:nvPr/>
        </p:nvSpPr>
        <p:spPr>
          <a:xfrm>
            <a:off x="2735513" y="3452420"/>
            <a:ext cx="1915917" cy="588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Target Arch.</a:t>
            </a:r>
          </a:p>
        </p:txBody>
      </p:sp>
      <p:cxnSp>
        <p:nvCxnSpPr>
          <p:cNvPr id="30" name="Curved Connector 29">
            <a:extLst>
              <a:ext uri="{FF2B5EF4-FFF2-40B4-BE49-F238E27FC236}">
                <a16:creationId xmlns:a16="http://schemas.microsoft.com/office/drawing/2014/main" id="{F86861B7-AB5E-D446-AA59-5232D12DE0C2}"/>
              </a:ext>
            </a:extLst>
          </p:cNvPr>
          <p:cNvCxnSpPr>
            <a:cxnSpLocks/>
          </p:cNvCxnSpPr>
          <p:nvPr/>
        </p:nvCxnSpPr>
        <p:spPr>
          <a:xfrm flipV="1">
            <a:off x="1778594" y="1985329"/>
            <a:ext cx="1014434" cy="100630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59ED2B02-9CFB-2042-B32B-B98444A07C99}"/>
              </a:ext>
            </a:extLst>
          </p:cNvPr>
          <p:cNvCxnSpPr>
            <a:cxnSpLocks/>
          </p:cNvCxnSpPr>
          <p:nvPr/>
        </p:nvCxnSpPr>
        <p:spPr>
          <a:xfrm>
            <a:off x="1778594" y="3325605"/>
            <a:ext cx="1014434" cy="883925"/>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BF9939B8-552E-734B-B158-1881ADCDA69D}"/>
              </a:ext>
            </a:extLst>
          </p:cNvPr>
          <p:cNvCxnSpPr>
            <a:cxnSpLocks/>
          </p:cNvCxnSpPr>
          <p:nvPr/>
        </p:nvCxnSpPr>
        <p:spPr>
          <a:xfrm>
            <a:off x="4501664" y="2002935"/>
            <a:ext cx="1343613" cy="986118"/>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a:extLst>
              <a:ext uri="{FF2B5EF4-FFF2-40B4-BE49-F238E27FC236}">
                <a16:creationId xmlns:a16="http://schemas.microsoft.com/office/drawing/2014/main" id="{961AE17C-A62D-9B46-9B2A-534053E0C135}"/>
              </a:ext>
            </a:extLst>
          </p:cNvPr>
          <p:cNvCxnSpPr>
            <a:cxnSpLocks/>
          </p:cNvCxnSpPr>
          <p:nvPr/>
        </p:nvCxnSpPr>
        <p:spPr>
          <a:xfrm flipV="1">
            <a:off x="4489318" y="3296891"/>
            <a:ext cx="1377595" cy="893020"/>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9BF94B4-6E64-7A44-892C-17F0EE2E916D}"/>
              </a:ext>
            </a:extLst>
          </p:cNvPr>
          <p:cNvSpPr/>
          <p:nvPr/>
        </p:nvSpPr>
        <p:spPr>
          <a:xfrm>
            <a:off x="11027391" y="2393144"/>
            <a:ext cx="1012209" cy="23585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1C69F3-A35E-9548-9D6F-6F76A056FC90}"/>
              </a:ext>
            </a:extLst>
          </p:cNvPr>
          <p:cNvSpPr txBox="1"/>
          <p:nvPr/>
        </p:nvSpPr>
        <p:spPr>
          <a:xfrm>
            <a:off x="28428" y="4629271"/>
            <a:ext cx="1003801" cy="276999"/>
          </a:xfrm>
          <a:prstGeom prst="rect">
            <a:avLst/>
          </a:prstGeom>
          <a:noFill/>
        </p:spPr>
        <p:txBody>
          <a:bodyPr wrap="none" rtlCol="0">
            <a:spAutoFit/>
          </a:bodyPr>
          <a:lstStyle/>
          <a:p>
            <a:r>
              <a:rPr lang="en-US" sz="600" dirty="0"/>
              <a:t>http://clipart-</a:t>
            </a:r>
            <a:r>
              <a:rPr lang="en-US" sz="600" dirty="0" err="1"/>
              <a:t>library.com</a:t>
            </a:r>
            <a:r>
              <a:rPr lang="en-US" sz="600" dirty="0"/>
              <a:t>/</a:t>
            </a:r>
            <a:br>
              <a:rPr lang="en-US" sz="600" dirty="0"/>
            </a:br>
            <a:r>
              <a:rPr lang="en-US" sz="600" dirty="0"/>
              <a:t>clipart/1836200.htm</a:t>
            </a:r>
          </a:p>
        </p:txBody>
      </p:sp>
      <p:sp>
        <p:nvSpPr>
          <p:cNvPr id="20" name="TextBox 19">
            <a:extLst>
              <a:ext uri="{FF2B5EF4-FFF2-40B4-BE49-F238E27FC236}">
                <a16:creationId xmlns:a16="http://schemas.microsoft.com/office/drawing/2014/main" id="{CE37CEB2-2E94-CD43-AD2C-E14BBB1A3B9F}"/>
              </a:ext>
            </a:extLst>
          </p:cNvPr>
          <p:cNvSpPr txBox="1"/>
          <p:nvPr/>
        </p:nvSpPr>
        <p:spPr>
          <a:xfrm>
            <a:off x="3879900" y="2846079"/>
            <a:ext cx="562975" cy="184666"/>
          </a:xfrm>
          <a:prstGeom prst="rect">
            <a:avLst/>
          </a:prstGeom>
          <a:noFill/>
        </p:spPr>
        <p:txBody>
          <a:bodyPr wrap="none" rtlCol="0">
            <a:spAutoFit/>
          </a:bodyPr>
          <a:lstStyle/>
          <a:p>
            <a:pPr algn="r"/>
            <a:r>
              <a:rPr lang="en-US" sz="600" dirty="0"/>
              <a:t>Nvidia Volta</a:t>
            </a:r>
          </a:p>
        </p:txBody>
      </p:sp>
      <p:sp>
        <p:nvSpPr>
          <p:cNvPr id="21" name="TextBox 20">
            <a:extLst>
              <a:ext uri="{FF2B5EF4-FFF2-40B4-BE49-F238E27FC236}">
                <a16:creationId xmlns:a16="http://schemas.microsoft.com/office/drawing/2014/main" id="{D76DDABB-DDF8-F14E-B1EC-57EBE0A47A91}"/>
              </a:ext>
            </a:extLst>
          </p:cNvPr>
          <p:cNvSpPr txBox="1"/>
          <p:nvPr/>
        </p:nvSpPr>
        <p:spPr>
          <a:xfrm>
            <a:off x="3844634" y="5041101"/>
            <a:ext cx="598241" cy="184666"/>
          </a:xfrm>
          <a:prstGeom prst="rect">
            <a:avLst/>
          </a:prstGeom>
          <a:noFill/>
        </p:spPr>
        <p:txBody>
          <a:bodyPr wrap="none" rtlCol="0">
            <a:spAutoFit/>
          </a:bodyPr>
          <a:lstStyle/>
          <a:p>
            <a:pPr algn="r"/>
            <a:r>
              <a:rPr lang="en-US" sz="600" dirty="0"/>
              <a:t>Nvidia Turing</a:t>
            </a:r>
          </a:p>
        </p:txBody>
      </p:sp>
      <p:pic>
        <p:nvPicPr>
          <p:cNvPr id="13" name="Picture 12" descr="Graphical user interface&#10;&#10;Description automatically generated">
            <a:extLst>
              <a:ext uri="{FF2B5EF4-FFF2-40B4-BE49-F238E27FC236}">
                <a16:creationId xmlns:a16="http://schemas.microsoft.com/office/drawing/2014/main" id="{6194056F-FBB3-9F41-9063-B928B7B64250}"/>
              </a:ext>
            </a:extLst>
          </p:cNvPr>
          <p:cNvPicPr>
            <a:picLocks noChangeAspect="1"/>
          </p:cNvPicPr>
          <p:nvPr/>
        </p:nvPicPr>
        <p:blipFill rotWithShape="1">
          <a:blip r:embed="rId5">
            <a:extLst>
              <a:ext uri="{28A0092B-C50C-407E-A947-70E740481C1C}">
                <a14:useLocalDpi xmlns:a14="http://schemas.microsoft.com/office/drawing/2010/main" val="0"/>
              </a:ext>
            </a:extLst>
          </a:blip>
          <a:srcRect l="18621" t="9731" r="17041" b="8072"/>
          <a:stretch/>
        </p:blipFill>
        <p:spPr>
          <a:xfrm>
            <a:off x="2851818" y="1710694"/>
            <a:ext cx="1591056" cy="1143401"/>
          </a:xfrm>
          <a:prstGeom prst="rect">
            <a:avLst/>
          </a:prstGeom>
        </p:spPr>
      </p:pic>
      <p:pic>
        <p:nvPicPr>
          <p:cNvPr id="9" name="Picture 8" descr="A close up of a computer chip&#10;&#10;Description automatically generated with low confidence">
            <a:extLst>
              <a:ext uri="{FF2B5EF4-FFF2-40B4-BE49-F238E27FC236}">
                <a16:creationId xmlns:a16="http://schemas.microsoft.com/office/drawing/2014/main" id="{A440CC71-7E3E-0242-8EE4-30C4B3427C72}"/>
              </a:ext>
            </a:extLst>
          </p:cNvPr>
          <p:cNvPicPr>
            <a:picLocks noChangeAspect="1"/>
          </p:cNvPicPr>
          <p:nvPr/>
        </p:nvPicPr>
        <p:blipFill rotWithShape="1">
          <a:blip r:embed="rId6">
            <a:extLst>
              <a:ext uri="{28A0092B-C50C-407E-A947-70E740481C1C}">
                <a14:useLocalDpi xmlns:a14="http://schemas.microsoft.com/office/drawing/2010/main" val="0"/>
              </a:ext>
            </a:extLst>
          </a:blip>
          <a:srcRect l="26593" t="19458" r="32988" b="38431"/>
          <a:stretch/>
        </p:blipFill>
        <p:spPr>
          <a:xfrm>
            <a:off x="2845645" y="3914886"/>
            <a:ext cx="1591056" cy="1104322"/>
          </a:xfrm>
          <a:prstGeom prst="rect">
            <a:avLst/>
          </a:prstGeom>
        </p:spPr>
      </p:pic>
      <p:pic>
        <p:nvPicPr>
          <p:cNvPr id="16" name="Picture 15" descr="A close up of a clock&#10;&#10;Description automatically generated with low confidence">
            <a:extLst>
              <a:ext uri="{FF2B5EF4-FFF2-40B4-BE49-F238E27FC236}">
                <a16:creationId xmlns:a16="http://schemas.microsoft.com/office/drawing/2014/main" id="{24A603AF-F0A5-9443-8A5F-1144EEEC60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3157" y="1841705"/>
            <a:ext cx="570874" cy="402330"/>
          </a:xfrm>
          <a:prstGeom prst="rect">
            <a:avLst/>
          </a:prstGeom>
        </p:spPr>
      </p:pic>
      <p:pic>
        <p:nvPicPr>
          <p:cNvPr id="29" name="Picture 28" descr="A close up of a clock&#10;&#10;Description automatically generated with low confidence">
            <a:extLst>
              <a:ext uri="{FF2B5EF4-FFF2-40B4-BE49-F238E27FC236}">
                <a16:creationId xmlns:a16="http://schemas.microsoft.com/office/drawing/2014/main" id="{AF87CBEA-DD77-3E47-8896-91886C7097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0819" y="3988746"/>
            <a:ext cx="570874" cy="402330"/>
          </a:xfrm>
          <a:prstGeom prst="rect">
            <a:avLst/>
          </a:prstGeom>
        </p:spPr>
      </p:pic>
    </p:spTree>
    <p:extLst>
      <p:ext uri="{BB962C8B-B14F-4D97-AF65-F5344CB8AC3E}">
        <p14:creationId xmlns:p14="http://schemas.microsoft.com/office/powerpoint/2010/main" val="268359818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AccelWattch Enables Design Space Exploration</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56</a:t>
            </a:fld>
            <a:endParaRPr lang="en-US"/>
          </a:p>
        </p:txBody>
      </p:sp>
      <p:sp>
        <p:nvSpPr>
          <p:cNvPr id="19" name="Content Placeholder 2">
            <a:extLst>
              <a:ext uri="{FF2B5EF4-FFF2-40B4-BE49-F238E27FC236}">
                <a16:creationId xmlns:a16="http://schemas.microsoft.com/office/drawing/2014/main" id="{ADC2C32F-0541-4B60-B610-B4DA527EC335}"/>
              </a:ext>
            </a:extLst>
          </p:cNvPr>
          <p:cNvSpPr>
            <a:spLocks noGrp="1"/>
          </p:cNvSpPr>
          <p:nvPr>
            <p:ph idx="1"/>
          </p:nvPr>
        </p:nvSpPr>
        <p:spPr>
          <a:xfrm>
            <a:off x="838200" y="1415116"/>
            <a:ext cx="9516540" cy="836017"/>
          </a:xfrm>
        </p:spPr>
        <p:txBody>
          <a:bodyPr>
            <a:normAutofit lnSpcReduction="10000"/>
          </a:bodyPr>
          <a:lstStyle/>
          <a:p>
            <a:r>
              <a:rPr lang="en-US" dirty="0"/>
              <a:t>Comparing across architectures </a:t>
            </a:r>
          </a:p>
          <a:p>
            <a:pPr marL="457200" lvl="1" indent="0">
              <a:buNone/>
            </a:pPr>
            <a:r>
              <a:rPr lang="en-US" dirty="0">
                <a:sym typeface="Wingdings" panose="05000000000000000000" pitchFamily="2" charset="2"/>
              </a:rPr>
              <a:t> </a:t>
            </a:r>
            <a:r>
              <a:rPr lang="en-US" dirty="0"/>
              <a:t>AccelWattch estimates closely track hardware measurements</a:t>
            </a:r>
          </a:p>
        </p:txBody>
      </p:sp>
      <p:graphicFrame>
        <p:nvGraphicFramePr>
          <p:cNvPr id="7" name="Chart 6">
            <a:extLst>
              <a:ext uri="{FF2B5EF4-FFF2-40B4-BE49-F238E27FC236}">
                <a16:creationId xmlns:a16="http://schemas.microsoft.com/office/drawing/2014/main" id="{8BE734D8-00A1-4A07-840F-0A3AA1AE39A4}"/>
              </a:ext>
            </a:extLst>
          </p:cNvPr>
          <p:cNvGraphicFramePr>
            <a:graphicFrameLocks/>
          </p:cNvGraphicFramePr>
          <p:nvPr>
            <p:extLst>
              <p:ext uri="{D42A27DB-BD31-4B8C-83A1-F6EECF244321}">
                <p14:modId xmlns:p14="http://schemas.microsoft.com/office/powerpoint/2010/main" val="3545494882"/>
              </p:ext>
            </p:extLst>
          </p:nvPr>
        </p:nvGraphicFramePr>
        <p:xfrm>
          <a:off x="1115736" y="2442575"/>
          <a:ext cx="10163368" cy="42788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900718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AccelWattch Enables Design Space Exploration</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57</a:t>
            </a:fld>
            <a:endParaRPr lang="en-US"/>
          </a:p>
        </p:txBody>
      </p:sp>
      <p:sp>
        <p:nvSpPr>
          <p:cNvPr id="19" name="Content Placeholder 2">
            <a:extLst>
              <a:ext uri="{FF2B5EF4-FFF2-40B4-BE49-F238E27FC236}">
                <a16:creationId xmlns:a16="http://schemas.microsoft.com/office/drawing/2014/main" id="{ADC2C32F-0541-4B60-B610-B4DA527EC335}"/>
              </a:ext>
            </a:extLst>
          </p:cNvPr>
          <p:cNvSpPr>
            <a:spLocks noGrp="1"/>
          </p:cNvSpPr>
          <p:nvPr>
            <p:ph idx="1"/>
          </p:nvPr>
        </p:nvSpPr>
        <p:spPr>
          <a:xfrm>
            <a:off x="838200" y="1415116"/>
            <a:ext cx="9516540" cy="836017"/>
          </a:xfrm>
        </p:spPr>
        <p:txBody>
          <a:bodyPr>
            <a:normAutofit lnSpcReduction="10000"/>
          </a:bodyPr>
          <a:lstStyle/>
          <a:p>
            <a:r>
              <a:rPr lang="en-US" dirty="0"/>
              <a:t>Comparing across architectures </a:t>
            </a:r>
          </a:p>
          <a:p>
            <a:pPr marL="457200" lvl="1" indent="0">
              <a:buNone/>
            </a:pPr>
            <a:r>
              <a:rPr lang="en-US" dirty="0">
                <a:sym typeface="Wingdings" panose="05000000000000000000" pitchFamily="2" charset="2"/>
              </a:rPr>
              <a:t> </a:t>
            </a:r>
            <a:r>
              <a:rPr lang="en-US" dirty="0"/>
              <a:t>AccelWattch estimates closely track hardware measurements</a:t>
            </a:r>
          </a:p>
        </p:txBody>
      </p:sp>
      <p:graphicFrame>
        <p:nvGraphicFramePr>
          <p:cNvPr id="7" name="Chart 6">
            <a:extLst>
              <a:ext uri="{FF2B5EF4-FFF2-40B4-BE49-F238E27FC236}">
                <a16:creationId xmlns:a16="http://schemas.microsoft.com/office/drawing/2014/main" id="{8BE734D8-00A1-4A07-840F-0A3AA1AE39A4}"/>
              </a:ext>
            </a:extLst>
          </p:cNvPr>
          <p:cNvGraphicFramePr>
            <a:graphicFrameLocks/>
          </p:cNvGraphicFramePr>
          <p:nvPr/>
        </p:nvGraphicFramePr>
        <p:xfrm>
          <a:off x="1115736" y="2442575"/>
          <a:ext cx="10163368" cy="427889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C600F4DD-ED9B-40EC-A350-14276EE66571}"/>
              </a:ext>
            </a:extLst>
          </p:cNvPr>
          <p:cNvSpPr/>
          <p:nvPr/>
        </p:nvSpPr>
        <p:spPr>
          <a:xfrm>
            <a:off x="2712720" y="3062868"/>
            <a:ext cx="2327631" cy="36586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92788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AccelWattch Enables Design Space Exploration</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58</a:t>
            </a:fld>
            <a:endParaRPr lang="en-US"/>
          </a:p>
        </p:txBody>
      </p:sp>
      <p:sp>
        <p:nvSpPr>
          <p:cNvPr id="19" name="Content Placeholder 2">
            <a:extLst>
              <a:ext uri="{FF2B5EF4-FFF2-40B4-BE49-F238E27FC236}">
                <a16:creationId xmlns:a16="http://schemas.microsoft.com/office/drawing/2014/main" id="{ADC2C32F-0541-4B60-B610-B4DA527EC335}"/>
              </a:ext>
            </a:extLst>
          </p:cNvPr>
          <p:cNvSpPr>
            <a:spLocks noGrp="1"/>
          </p:cNvSpPr>
          <p:nvPr>
            <p:ph idx="1"/>
          </p:nvPr>
        </p:nvSpPr>
        <p:spPr>
          <a:xfrm>
            <a:off x="838200" y="1415116"/>
            <a:ext cx="9516540" cy="836017"/>
          </a:xfrm>
        </p:spPr>
        <p:txBody>
          <a:bodyPr>
            <a:normAutofit lnSpcReduction="10000"/>
          </a:bodyPr>
          <a:lstStyle/>
          <a:p>
            <a:r>
              <a:rPr lang="en-US" dirty="0"/>
              <a:t>Comparing across architectures </a:t>
            </a:r>
          </a:p>
          <a:p>
            <a:pPr marL="457200" lvl="1" indent="0">
              <a:buNone/>
            </a:pPr>
            <a:r>
              <a:rPr lang="en-US" dirty="0">
                <a:sym typeface="Wingdings" panose="05000000000000000000" pitchFamily="2" charset="2"/>
              </a:rPr>
              <a:t> </a:t>
            </a:r>
            <a:r>
              <a:rPr lang="en-US" dirty="0"/>
              <a:t>AccelWattch estimates closely track hardware measurements</a:t>
            </a:r>
          </a:p>
        </p:txBody>
      </p:sp>
      <p:graphicFrame>
        <p:nvGraphicFramePr>
          <p:cNvPr id="7" name="Chart 6">
            <a:extLst>
              <a:ext uri="{FF2B5EF4-FFF2-40B4-BE49-F238E27FC236}">
                <a16:creationId xmlns:a16="http://schemas.microsoft.com/office/drawing/2014/main" id="{8BE734D8-00A1-4A07-840F-0A3AA1AE39A4}"/>
              </a:ext>
            </a:extLst>
          </p:cNvPr>
          <p:cNvGraphicFramePr>
            <a:graphicFrameLocks/>
          </p:cNvGraphicFramePr>
          <p:nvPr/>
        </p:nvGraphicFramePr>
        <p:xfrm>
          <a:off x="1115736" y="2442575"/>
          <a:ext cx="10163368" cy="427889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053DED51-FE7C-42E8-932F-79C5F87DED56}"/>
              </a:ext>
            </a:extLst>
          </p:cNvPr>
          <p:cNvSpPr/>
          <p:nvPr/>
        </p:nvSpPr>
        <p:spPr>
          <a:xfrm>
            <a:off x="5634325" y="3062868"/>
            <a:ext cx="2327631" cy="36586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53545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AccelWattch Enables Design Space Exploration</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59</a:t>
            </a:fld>
            <a:endParaRPr lang="en-US"/>
          </a:p>
        </p:txBody>
      </p:sp>
      <p:sp>
        <p:nvSpPr>
          <p:cNvPr id="19" name="Content Placeholder 2">
            <a:extLst>
              <a:ext uri="{FF2B5EF4-FFF2-40B4-BE49-F238E27FC236}">
                <a16:creationId xmlns:a16="http://schemas.microsoft.com/office/drawing/2014/main" id="{ADC2C32F-0541-4B60-B610-B4DA527EC335}"/>
              </a:ext>
            </a:extLst>
          </p:cNvPr>
          <p:cNvSpPr>
            <a:spLocks noGrp="1"/>
          </p:cNvSpPr>
          <p:nvPr>
            <p:ph idx="1"/>
          </p:nvPr>
        </p:nvSpPr>
        <p:spPr>
          <a:xfrm>
            <a:off x="838200" y="1415116"/>
            <a:ext cx="9516540" cy="836017"/>
          </a:xfrm>
        </p:spPr>
        <p:txBody>
          <a:bodyPr>
            <a:normAutofit lnSpcReduction="10000"/>
          </a:bodyPr>
          <a:lstStyle/>
          <a:p>
            <a:r>
              <a:rPr lang="en-US" dirty="0"/>
              <a:t>Comparing across architectures </a:t>
            </a:r>
          </a:p>
          <a:p>
            <a:pPr marL="457200" lvl="1" indent="0">
              <a:buNone/>
            </a:pPr>
            <a:r>
              <a:rPr lang="en-US" dirty="0">
                <a:sym typeface="Wingdings" panose="05000000000000000000" pitchFamily="2" charset="2"/>
              </a:rPr>
              <a:t> </a:t>
            </a:r>
            <a:r>
              <a:rPr lang="en-US" dirty="0"/>
              <a:t>AccelWattch estimates closely track hardware measurements</a:t>
            </a:r>
          </a:p>
        </p:txBody>
      </p:sp>
      <p:graphicFrame>
        <p:nvGraphicFramePr>
          <p:cNvPr id="7" name="Chart 6">
            <a:extLst>
              <a:ext uri="{FF2B5EF4-FFF2-40B4-BE49-F238E27FC236}">
                <a16:creationId xmlns:a16="http://schemas.microsoft.com/office/drawing/2014/main" id="{8BE734D8-00A1-4A07-840F-0A3AA1AE39A4}"/>
              </a:ext>
            </a:extLst>
          </p:cNvPr>
          <p:cNvGraphicFramePr>
            <a:graphicFrameLocks/>
          </p:cNvGraphicFramePr>
          <p:nvPr/>
        </p:nvGraphicFramePr>
        <p:xfrm>
          <a:off x="1115736" y="2442575"/>
          <a:ext cx="10163368" cy="427889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94DE67CB-633B-4613-8D06-3C0FA3B68CF3}"/>
              </a:ext>
            </a:extLst>
          </p:cNvPr>
          <p:cNvSpPr/>
          <p:nvPr/>
        </p:nvSpPr>
        <p:spPr>
          <a:xfrm>
            <a:off x="8570800" y="3062868"/>
            <a:ext cx="2327631" cy="36586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6506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The Need for a New GPU Power Model</a:t>
            </a:r>
          </a:p>
        </p:txBody>
      </p:sp>
      <p:sp>
        <p:nvSpPr>
          <p:cNvPr id="3" name="Content Placeholder 2">
            <a:extLst>
              <a:ext uri="{FF2B5EF4-FFF2-40B4-BE49-F238E27FC236}">
                <a16:creationId xmlns:a16="http://schemas.microsoft.com/office/drawing/2014/main" id="{60BAED23-7E58-D64E-939F-CDAE0F14EB1C}"/>
              </a:ext>
            </a:extLst>
          </p:cNvPr>
          <p:cNvSpPr>
            <a:spLocks noGrp="1"/>
          </p:cNvSpPr>
          <p:nvPr>
            <p:ph idx="1"/>
          </p:nvPr>
        </p:nvSpPr>
        <p:spPr>
          <a:xfrm>
            <a:off x="838200" y="1503059"/>
            <a:ext cx="9944100" cy="4563491"/>
          </a:xfrm>
        </p:spPr>
        <p:txBody>
          <a:bodyPr>
            <a:normAutofit/>
          </a:bodyPr>
          <a:lstStyle/>
          <a:p>
            <a:r>
              <a:rPr lang="en-US" sz="2400" dirty="0"/>
              <a:t>Computer architects need tools to estimate performance AND power</a:t>
            </a:r>
          </a:p>
          <a:p>
            <a:endParaRPr lang="en-US" sz="2400" dirty="0"/>
          </a:p>
          <a:p>
            <a:r>
              <a:rPr lang="en-US" sz="2400" dirty="0"/>
              <a:t>GPU performance modeling has progressed in great strides </a:t>
            </a:r>
          </a:p>
          <a:p>
            <a:pPr marL="457200" lvl="1" indent="0">
              <a:buNone/>
            </a:pPr>
            <a:r>
              <a:rPr lang="en-US" dirty="0">
                <a:sym typeface="Wingdings" panose="05000000000000000000" pitchFamily="2" charset="2"/>
              </a:rPr>
              <a:t> </a:t>
            </a:r>
            <a:r>
              <a:rPr lang="en-US" dirty="0"/>
              <a:t>but GPU power modeling has lagged</a:t>
            </a:r>
          </a:p>
          <a:p>
            <a:endParaRPr lang="en-US" sz="2400" dirty="0"/>
          </a:p>
          <a:p>
            <a:r>
              <a:rPr lang="en-US" sz="2400" dirty="0"/>
              <a:t>Current state-of-the-art, GPUWattch, inaccurate for modern architectures</a:t>
            </a:r>
          </a:p>
          <a:p>
            <a:endParaRPr lang="en-US"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025F55B8-BE37-4081-862F-05FF9EC940CD}"/>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a:t>
            </a:fld>
            <a:endParaRPr lang="en-US"/>
          </a:p>
        </p:txBody>
      </p:sp>
      <p:sp>
        <p:nvSpPr>
          <p:cNvPr id="8" name="Content Placeholder 2">
            <a:extLst>
              <a:ext uri="{FF2B5EF4-FFF2-40B4-BE49-F238E27FC236}">
                <a16:creationId xmlns:a16="http://schemas.microsoft.com/office/drawing/2014/main" id="{31219293-BC62-4530-9B6A-D07E78A41EA0}"/>
              </a:ext>
            </a:extLst>
          </p:cNvPr>
          <p:cNvSpPr txBox="1">
            <a:spLocks/>
          </p:cNvSpPr>
          <p:nvPr/>
        </p:nvSpPr>
        <p:spPr>
          <a:xfrm>
            <a:off x="1256424" y="4745341"/>
            <a:ext cx="9107652" cy="609600"/>
          </a:xfrm>
          <a:prstGeom prst="rect">
            <a:avLst/>
          </a:prstGeom>
          <a:ln w="28575">
            <a:solidFill>
              <a:schemeClr val="tx1"/>
            </a:solid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000" dirty="0">
                <a:solidFill>
                  <a:srgbClr val="FF0000"/>
                </a:solidFill>
              </a:rPr>
              <a:t>We Need a New Cycle-level Power Model for Modern GPUs</a:t>
            </a:r>
            <a:r>
              <a:rPr lang="en-US" sz="3000" dirty="0">
                <a:solidFill>
                  <a:srgbClr val="FF0000"/>
                </a:solidFill>
              </a:rPr>
              <a:t>!</a:t>
            </a:r>
          </a:p>
        </p:txBody>
      </p:sp>
    </p:spTree>
    <p:extLst>
      <p:ext uri="{BB962C8B-B14F-4D97-AF65-F5344CB8AC3E}">
        <p14:creationId xmlns:p14="http://schemas.microsoft.com/office/powerpoint/2010/main" val="315629770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AccelWattch Enables Design Space Exploration</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60</a:t>
            </a:fld>
            <a:endParaRPr lang="en-US"/>
          </a:p>
        </p:txBody>
      </p:sp>
      <p:sp>
        <p:nvSpPr>
          <p:cNvPr id="19" name="Content Placeholder 2">
            <a:extLst>
              <a:ext uri="{FF2B5EF4-FFF2-40B4-BE49-F238E27FC236}">
                <a16:creationId xmlns:a16="http://schemas.microsoft.com/office/drawing/2014/main" id="{ADC2C32F-0541-4B60-B610-B4DA527EC335}"/>
              </a:ext>
            </a:extLst>
          </p:cNvPr>
          <p:cNvSpPr>
            <a:spLocks noGrp="1"/>
          </p:cNvSpPr>
          <p:nvPr>
            <p:ph idx="1"/>
          </p:nvPr>
        </p:nvSpPr>
        <p:spPr>
          <a:xfrm>
            <a:off x="838200" y="1415116"/>
            <a:ext cx="9516540" cy="836017"/>
          </a:xfrm>
        </p:spPr>
        <p:txBody>
          <a:bodyPr>
            <a:normAutofit lnSpcReduction="10000"/>
          </a:bodyPr>
          <a:lstStyle/>
          <a:p>
            <a:r>
              <a:rPr lang="en-US" dirty="0"/>
              <a:t>Comparing across architectures </a:t>
            </a:r>
          </a:p>
          <a:p>
            <a:pPr marL="457200" lvl="1" indent="0">
              <a:buNone/>
            </a:pPr>
            <a:r>
              <a:rPr lang="en-US" dirty="0">
                <a:sym typeface="Wingdings" panose="05000000000000000000" pitchFamily="2" charset="2"/>
              </a:rPr>
              <a:t> </a:t>
            </a:r>
            <a:r>
              <a:rPr lang="en-US" dirty="0"/>
              <a:t>AccelWattch estimates closely track hardware measurements</a:t>
            </a:r>
          </a:p>
        </p:txBody>
      </p:sp>
      <p:graphicFrame>
        <p:nvGraphicFramePr>
          <p:cNvPr id="7" name="Chart 6">
            <a:extLst>
              <a:ext uri="{FF2B5EF4-FFF2-40B4-BE49-F238E27FC236}">
                <a16:creationId xmlns:a16="http://schemas.microsoft.com/office/drawing/2014/main" id="{8BE734D8-00A1-4A07-840F-0A3AA1AE39A4}"/>
              </a:ext>
            </a:extLst>
          </p:cNvPr>
          <p:cNvGraphicFramePr>
            <a:graphicFrameLocks/>
          </p:cNvGraphicFramePr>
          <p:nvPr/>
        </p:nvGraphicFramePr>
        <p:xfrm>
          <a:off x="1115736" y="2442575"/>
          <a:ext cx="10163368" cy="42788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063777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a:ea typeface="Cambria Math" panose="02040503050406030204" pitchFamily="18" charset="0"/>
              </a:rPr>
              <a:t>AccelWattch is Publicly Available </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MICRO-54</a:t>
            </a:r>
            <a:endParaRPr lang="en-US" dirty="0"/>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61</a:t>
            </a:fld>
            <a:endParaRPr lang="en-US"/>
          </a:p>
        </p:txBody>
      </p:sp>
      <p:sp>
        <p:nvSpPr>
          <p:cNvPr id="12" name="Content Placeholder 2">
            <a:extLst>
              <a:ext uri="{FF2B5EF4-FFF2-40B4-BE49-F238E27FC236}">
                <a16:creationId xmlns:a16="http://schemas.microsoft.com/office/drawing/2014/main" id="{426866E6-FBD5-4AAC-88D9-0E99FA8A16D8}"/>
              </a:ext>
            </a:extLst>
          </p:cNvPr>
          <p:cNvSpPr txBox="1">
            <a:spLocks/>
          </p:cNvSpPr>
          <p:nvPr/>
        </p:nvSpPr>
        <p:spPr>
          <a:xfrm>
            <a:off x="838200" y="1690688"/>
            <a:ext cx="9944100" cy="42428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AccelWattch artifact</a:t>
            </a:r>
          </a:p>
          <a:p>
            <a:pPr lvl="1"/>
            <a:r>
              <a:rPr lang="en-US"/>
              <a:t>Archived at </a:t>
            </a:r>
            <a:r>
              <a:rPr lang="en-US">
                <a:hlinkClick r:id="rId3"/>
              </a:rPr>
              <a:t>https://doi.org/10.5281/zenodo.5398781</a:t>
            </a:r>
            <a:endParaRPr lang="en-US"/>
          </a:p>
          <a:p>
            <a:pPr lvl="1"/>
            <a:r>
              <a:rPr lang="en-US"/>
              <a:t>AccelWattch &amp; µBenchmarks source code, pre-compiled binaries, instruction traces, processing/job control scripts</a:t>
            </a:r>
          </a:p>
          <a:p>
            <a:pPr lvl="1"/>
            <a:r>
              <a:rPr lang="en-US"/>
              <a:t>Reproduces key validation plots</a:t>
            </a:r>
          </a:p>
          <a:p>
            <a:pPr lvl="1"/>
            <a:endParaRPr lang="en-US" b="1"/>
          </a:p>
          <a:p>
            <a:r>
              <a:rPr lang="en-US"/>
              <a:t>Integration into official Accel-Sim GitHub repository soon!</a:t>
            </a:r>
          </a:p>
          <a:p>
            <a:pPr lvl="1"/>
            <a:r>
              <a:rPr lang="en-US">
                <a:hlinkClick r:id="rId4"/>
              </a:rPr>
              <a:t>https://github.com/accel-sim/accel-sim-framework</a:t>
            </a:r>
            <a:endParaRPr lang="en-US"/>
          </a:p>
          <a:p>
            <a:pPr lvl="1"/>
            <a:endParaRPr lang="en-US"/>
          </a:p>
          <a:p>
            <a:r>
              <a:rPr lang="en-US"/>
              <a:t>Official release of AccelWattch V1.0 soon!</a:t>
            </a:r>
          </a:p>
          <a:p>
            <a:endParaRPr lang="en-US"/>
          </a:p>
          <a:p>
            <a:endParaRPr lang="en-US"/>
          </a:p>
          <a:p>
            <a:pPr lvl="1"/>
            <a:endParaRPr lang="en-US"/>
          </a:p>
          <a:p>
            <a:pPr lvl="1"/>
            <a:endParaRPr lang="en-US"/>
          </a:p>
          <a:p>
            <a:endParaRPr lang="en-US" dirty="0"/>
          </a:p>
        </p:txBody>
      </p:sp>
      <p:pic>
        <p:nvPicPr>
          <p:cNvPr id="4" name="Picture 3" descr="A picture containing logo&#10;&#10;Description automatically generated">
            <a:extLst>
              <a:ext uri="{FF2B5EF4-FFF2-40B4-BE49-F238E27FC236}">
                <a16:creationId xmlns:a16="http://schemas.microsoft.com/office/drawing/2014/main" id="{2B593815-0AFC-9449-A2C3-D148F05D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7659" y="54449"/>
            <a:ext cx="1371600" cy="1364020"/>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6BF539D9-BFA3-D448-908C-E113A6B890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7798" y="54449"/>
            <a:ext cx="1371600" cy="1364020"/>
          </a:xfrm>
          <a:prstGeom prst="rect">
            <a:avLst/>
          </a:prstGeom>
        </p:spPr>
      </p:pic>
      <p:pic>
        <p:nvPicPr>
          <p:cNvPr id="10" name="Picture 9" descr="Logo&#10;&#10;Description automatically generated">
            <a:extLst>
              <a:ext uri="{FF2B5EF4-FFF2-40B4-BE49-F238E27FC236}">
                <a16:creationId xmlns:a16="http://schemas.microsoft.com/office/drawing/2014/main" id="{947E703A-0FB7-4045-B609-2EEB22BC92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7937" y="54449"/>
            <a:ext cx="1371600" cy="1364020"/>
          </a:xfrm>
          <a:prstGeom prst="rect">
            <a:avLst/>
          </a:prstGeom>
        </p:spPr>
      </p:pic>
    </p:spTree>
    <p:extLst>
      <p:ext uri="{BB962C8B-B14F-4D97-AF65-F5344CB8AC3E}">
        <p14:creationId xmlns:p14="http://schemas.microsoft.com/office/powerpoint/2010/main" val="176381509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Conclusions</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62</a:t>
            </a:fld>
            <a:endParaRPr lang="en-US"/>
          </a:p>
        </p:txBody>
      </p:sp>
      <p:sp>
        <p:nvSpPr>
          <p:cNvPr id="12" name="Content Placeholder 2">
            <a:extLst>
              <a:ext uri="{FF2B5EF4-FFF2-40B4-BE49-F238E27FC236}">
                <a16:creationId xmlns:a16="http://schemas.microsoft.com/office/drawing/2014/main" id="{426866E6-FBD5-4AAC-88D9-0E99FA8A16D8}"/>
              </a:ext>
            </a:extLst>
          </p:cNvPr>
          <p:cNvSpPr txBox="1">
            <a:spLocks/>
          </p:cNvSpPr>
          <p:nvPr/>
        </p:nvSpPr>
        <p:spPr>
          <a:xfrm>
            <a:off x="838200" y="1456526"/>
            <a:ext cx="9944100" cy="4899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AccelWattch</a:t>
            </a:r>
            <a:r>
              <a:rPr lang="en-US" sz="2400" dirty="0"/>
              <a:t>: a</a:t>
            </a:r>
            <a:r>
              <a:rPr lang="en-US" sz="2400" dirty="0">
                <a:sym typeface="Wingdings" panose="05000000000000000000" pitchFamily="2" charset="2"/>
              </a:rPr>
              <a:t> cycle-level power model for modern GPUs</a:t>
            </a:r>
          </a:p>
          <a:p>
            <a:pPr lvl="1"/>
            <a:r>
              <a:rPr lang="en-US" sz="2000" dirty="0">
                <a:sym typeface="Wingdings" panose="05000000000000000000" pitchFamily="2" charset="2"/>
              </a:rPr>
              <a:t>Accounts for DVFS, thread divergence, power gating, intra-warp functional unit overlap</a:t>
            </a:r>
            <a:endParaRPr lang="en-US" sz="2000" dirty="0"/>
          </a:p>
          <a:p>
            <a:pPr lvl="1"/>
            <a:r>
              <a:rPr lang="en-US" sz="2000" dirty="0"/>
              <a:t>Driven by software perf. simulators, or hardware perf. counters, or both</a:t>
            </a:r>
          </a:p>
          <a:p>
            <a:pPr lvl="2"/>
            <a:r>
              <a:rPr lang="en-US" dirty="0"/>
              <a:t>Allows trade offs in accuracy vs. modeling flexibility and effort</a:t>
            </a:r>
          </a:p>
          <a:p>
            <a:pPr lvl="1"/>
            <a:endParaRPr lang="en-US" sz="2000" dirty="0"/>
          </a:p>
          <a:p>
            <a:r>
              <a:rPr lang="en-US" sz="2400" dirty="0"/>
              <a:t>Highly accurate</a:t>
            </a:r>
          </a:p>
          <a:p>
            <a:pPr lvl="1"/>
            <a:r>
              <a:rPr lang="en-US" sz="2000" dirty="0">
                <a:sym typeface="Wingdings" panose="05000000000000000000" pitchFamily="2" charset="2"/>
              </a:rPr>
              <a:t>Achieves </a:t>
            </a:r>
            <a:r>
              <a:rPr lang="en-US" sz="2000" dirty="0">
                <a:solidFill>
                  <a:srgbClr val="FF0000"/>
                </a:solidFill>
                <a:sym typeface="Wingdings" panose="05000000000000000000" pitchFamily="2" charset="2"/>
              </a:rPr>
              <a:t>7.5 – 9.2%</a:t>
            </a:r>
            <a:r>
              <a:rPr lang="en-US" sz="2000" dirty="0">
                <a:sym typeface="Wingdings" panose="05000000000000000000" pitchFamily="2" charset="2"/>
              </a:rPr>
              <a:t> MAPE vs. hardware measurements on GV100</a:t>
            </a:r>
          </a:p>
          <a:p>
            <a:pPr lvl="1"/>
            <a:endParaRPr lang="en-US" sz="2000" dirty="0">
              <a:sym typeface="Wingdings" panose="05000000000000000000" pitchFamily="2" charset="2"/>
            </a:endParaRPr>
          </a:p>
          <a:p>
            <a:r>
              <a:rPr lang="en-US" sz="2400" dirty="0">
                <a:sym typeface="Wingdings" panose="05000000000000000000" pitchFamily="2" charset="2"/>
              </a:rPr>
              <a:t>Enables reliable design space exploration</a:t>
            </a:r>
          </a:p>
          <a:p>
            <a:pPr lvl="1">
              <a:buClr>
                <a:schemeClr val="tx1"/>
              </a:buClr>
            </a:pPr>
            <a:r>
              <a:rPr lang="en-US" sz="2000" dirty="0">
                <a:solidFill>
                  <a:srgbClr val="FF0000"/>
                </a:solidFill>
                <a:sym typeface="Wingdings" panose="05000000000000000000" pitchFamily="2" charset="2"/>
              </a:rPr>
              <a:t>1 – 3%</a:t>
            </a:r>
            <a:r>
              <a:rPr lang="en-US" sz="2000" dirty="0">
                <a:sym typeface="Wingdings" panose="05000000000000000000" pitchFamily="2" charset="2"/>
              </a:rPr>
              <a:t> avg. error in relative power estimates (Turing &amp; Pascal relative to Volta)</a:t>
            </a:r>
          </a:p>
          <a:p>
            <a:pPr lvl="1"/>
            <a:endParaRPr lang="en-US" sz="2400" dirty="0"/>
          </a:p>
          <a:p>
            <a:r>
              <a:rPr lang="en-US" sz="2400" dirty="0"/>
              <a:t>AccelWattch is publicly available at </a:t>
            </a:r>
            <a:r>
              <a:rPr lang="en-US" sz="2400" dirty="0">
                <a:hlinkClick r:id="rId3"/>
              </a:rPr>
              <a:t>https://doi.org/10.5281/zenodo.5398781</a:t>
            </a:r>
            <a:endParaRPr lang="en-US" sz="2400" dirty="0"/>
          </a:p>
          <a:p>
            <a:endParaRPr lang="en-US" dirty="0"/>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26081501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Thank You!</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63</a:t>
            </a:fld>
            <a:endParaRPr lang="en-US"/>
          </a:p>
        </p:txBody>
      </p:sp>
      <p:sp>
        <p:nvSpPr>
          <p:cNvPr id="3" name="TextBox 2">
            <a:extLst>
              <a:ext uri="{FF2B5EF4-FFF2-40B4-BE49-F238E27FC236}">
                <a16:creationId xmlns:a16="http://schemas.microsoft.com/office/drawing/2014/main" id="{7D389A98-309D-4241-8633-BCCD84D9D066}"/>
              </a:ext>
            </a:extLst>
          </p:cNvPr>
          <p:cNvSpPr txBox="1"/>
          <p:nvPr/>
        </p:nvSpPr>
        <p:spPr>
          <a:xfrm>
            <a:off x="2389553" y="5521144"/>
            <a:ext cx="7412893" cy="1200329"/>
          </a:xfrm>
          <a:prstGeom prst="rect">
            <a:avLst/>
          </a:prstGeom>
          <a:noFill/>
        </p:spPr>
        <p:txBody>
          <a:bodyPr wrap="square" rtlCol="0">
            <a:spAutoFit/>
          </a:bodyPr>
          <a:lstStyle/>
          <a:p>
            <a:r>
              <a:rPr lang="en-US" sz="2400" dirty="0"/>
              <a:t>This presentation and recording belong to the authors. No distribution is allowed without the authors’ permission.</a:t>
            </a:r>
          </a:p>
          <a:p>
            <a:endParaRPr lang="en-US" sz="2400" dirty="0"/>
          </a:p>
        </p:txBody>
      </p:sp>
      <p:sp>
        <p:nvSpPr>
          <p:cNvPr id="11" name="Content Placeholder 2">
            <a:extLst>
              <a:ext uri="{FF2B5EF4-FFF2-40B4-BE49-F238E27FC236}">
                <a16:creationId xmlns:a16="http://schemas.microsoft.com/office/drawing/2014/main" id="{77B09232-EEF5-421D-B18B-AA1EE44D551E}"/>
              </a:ext>
            </a:extLst>
          </p:cNvPr>
          <p:cNvSpPr txBox="1">
            <a:spLocks/>
          </p:cNvSpPr>
          <p:nvPr/>
        </p:nvSpPr>
        <p:spPr>
          <a:xfrm>
            <a:off x="838200" y="1456526"/>
            <a:ext cx="6613187" cy="6932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Contact us: </a:t>
            </a:r>
            <a:r>
              <a:rPr lang="en-US" dirty="0">
                <a:hlinkClick r:id="rId3"/>
              </a:rPr>
              <a:t>vijayk@u.northwestern.edu</a:t>
            </a:r>
            <a:endParaRPr lang="en-US" dirty="0"/>
          </a:p>
          <a:p>
            <a:endParaRPr lang="en-US" dirty="0"/>
          </a:p>
        </p:txBody>
      </p:sp>
      <p:sp>
        <p:nvSpPr>
          <p:cNvPr id="10" name="Content Placeholder 2">
            <a:extLst>
              <a:ext uri="{FF2B5EF4-FFF2-40B4-BE49-F238E27FC236}">
                <a16:creationId xmlns:a16="http://schemas.microsoft.com/office/drawing/2014/main" id="{9F05A9C2-FE06-4348-940A-00043F4E7B3C}"/>
              </a:ext>
            </a:extLst>
          </p:cNvPr>
          <p:cNvSpPr txBox="1">
            <a:spLocks/>
          </p:cNvSpPr>
          <p:nvPr/>
        </p:nvSpPr>
        <p:spPr>
          <a:xfrm>
            <a:off x="1939553" y="2766218"/>
            <a:ext cx="8312893" cy="1325563"/>
          </a:xfrm>
          <a:prstGeom prst="rect">
            <a:avLst/>
          </a:prstGeom>
          <a:ln w="28575">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dirty="0">
                <a:solidFill>
                  <a:schemeClr val="accent2"/>
                </a:solidFill>
              </a:rPr>
              <a:t>See you there!</a:t>
            </a:r>
          </a:p>
          <a:p>
            <a:pPr marL="0" indent="0" algn="ctr">
              <a:buNone/>
            </a:pPr>
            <a:r>
              <a:rPr lang="en-US" sz="2800" b="1" dirty="0">
                <a:solidFill>
                  <a:schemeClr val="accent2"/>
                </a:solidFill>
              </a:rPr>
              <a:t>MICRO-54 </a:t>
            </a:r>
            <a:r>
              <a:rPr lang="en-US" sz="2800" b="1">
                <a:solidFill>
                  <a:schemeClr val="accent2"/>
                </a:solidFill>
              </a:rPr>
              <a:t>Session 6B, </a:t>
            </a:r>
            <a:r>
              <a:rPr lang="en-US" sz="2800" b="1" dirty="0">
                <a:solidFill>
                  <a:schemeClr val="accent2"/>
                </a:solidFill>
              </a:rPr>
              <a:t>Wednesday, October 20, 2021</a:t>
            </a:r>
          </a:p>
        </p:txBody>
      </p:sp>
    </p:spTree>
    <p:extLst>
      <p:ext uri="{BB962C8B-B14F-4D97-AF65-F5344CB8AC3E}">
        <p14:creationId xmlns:p14="http://schemas.microsoft.com/office/powerpoint/2010/main" val="427976316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C88AC8-502A-CB4C-93E8-D83EAD455549}"/>
              </a:ext>
            </a:extLst>
          </p:cNvPr>
          <p:cNvSpPr>
            <a:spLocks noGrp="1"/>
          </p:cNvSpPr>
          <p:nvPr>
            <p:ph type="sldNum" sz="quarter" idx="12"/>
          </p:nvPr>
        </p:nvSpPr>
        <p:spPr/>
        <p:txBody>
          <a:bodyPr/>
          <a:lstStyle/>
          <a:p>
            <a:fld id="{11D86C30-D2D0-49C7-ADE5-0DE684110034}" type="slidenum">
              <a:rPr lang="en-US" smtClean="0"/>
              <a:t>64</a:t>
            </a:fld>
            <a:endParaRPr lang="en-US"/>
          </a:p>
        </p:txBody>
      </p:sp>
      <p:sp>
        <p:nvSpPr>
          <p:cNvPr id="6" name="Title 1">
            <a:extLst>
              <a:ext uri="{FF2B5EF4-FFF2-40B4-BE49-F238E27FC236}">
                <a16:creationId xmlns:a16="http://schemas.microsoft.com/office/drawing/2014/main" id="{0EA88B0A-118A-4745-9FA5-938CF96D041D}"/>
              </a:ext>
            </a:extLst>
          </p:cNvPr>
          <p:cNvSpPr>
            <a:spLocks noGrp="1"/>
          </p:cNvSpPr>
          <p:nvPr>
            <p:ph type="title"/>
          </p:nvPr>
        </p:nvSpPr>
        <p:spPr>
          <a:xfrm>
            <a:off x="838200" y="365125"/>
            <a:ext cx="10515600" cy="1325563"/>
          </a:xfrm>
        </p:spPr>
        <p:txBody>
          <a:bodyPr anchor="t">
            <a:normAutofit/>
          </a:bodyPr>
          <a:lstStyle/>
          <a:p>
            <a:r>
              <a:rPr lang="en-US" sz="4000" b="1" dirty="0">
                <a:ea typeface="Cambria Math" panose="02040503050406030204" pitchFamily="18" charset="0"/>
              </a:rPr>
              <a:t>Backup Slides</a:t>
            </a:r>
            <a:endParaRPr lang="en-US" sz="4000" b="1" dirty="0"/>
          </a:p>
        </p:txBody>
      </p:sp>
    </p:spTree>
    <p:extLst>
      <p:ext uri="{BB962C8B-B14F-4D97-AF65-F5344CB8AC3E}">
        <p14:creationId xmlns:p14="http://schemas.microsoft.com/office/powerpoint/2010/main" val="341022989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Why Not GPUWattch for Modern GPUs?</a:t>
            </a:r>
            <a:endParaRPr lang="en-US" sz="4000" dirty="0"/>
          </a:p>
        </p:txBody>
      </p:sp>
      <p:sp>
        <p:nvSpPr>
          <p:cNvPr id="3" name="Content Placeholder 2">
            <a:extLst>
              <a:ext uri="{FF2B5EF4-FFF2-40B4-BE49-F238E27FC236}">
                <a16:creationId xmlns:a16="http://schemas.microsoft.com/office/drawing/2014/main" id="{60BAED23-7E58-D64E-939F-CDAE0F14EB1C}"/>
              </a:ext>
            </a:extLst>
          </p:cNvPr>
          <p:cNvSpPr>
            <a:spLocks noGrp="1"/>
          </p:cNvSpPr>
          <p:nvPr>
            <p:ph idx="1"/>
          </p:nvPr>
        </p:nvSpPr>
        <p:spPr>
          <a:xfrm>
            <a:off x="1943100" y="2157984"/>
            <a:ext cx="9944100" cy="4563491"/>
          </a:xfrm>
        </p:spPr>
        <p:txBody>
          <a:bodyPr>
            <a:normAutofit/>
          </a:bodyPr>
          <a:lstStyle/>
          <a:p>
            <a:r>
              <a:rPr lang="en-US" dirty="0"/>
              <a:t>No detailed model to capture power gating</a:t>
            </a:r>
            <a:r>
              <a:rPr lang="en-US" dirty="0">
                <a:sym typeface="Wingdings" panose="05000000000000000000" pitchFamily="2" charset="2"/>
              </a:rPr>
              <a:t> </a:t>
            </a:r>
          </a:p>
          <a:p>
            <a:pPr marL="457200" lvl="1" indent="0">
              <a:buNone/>
            </a:pPr>
            <a:endParaRPr lang="en-US" sz="2000" dirty="0"/>
          </a:p>
          <a:p>
            <a:endParaRPr lang="en-US" sz="2400" dirty="0"/>
          </a:p>
          <a:p>
            <a:r>
              <a:rPr lang="en-US" dirty="0"/>
              <a:t>Methodology does not account for DVFS </a:t>
            </a:r>
          </a:p>
          <a:p>
            <a:pPr marL="457200" lvl="1" indent="0">
              <a:buNone/>
            </a:pPr>
            <a:endParaRPr lang="en-US" sz="2400" dirty="0"/>
          </a:p>
          <a:p>
            <a:endParaRPr lang="en-US"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65</a:t>
            </a:fld>
            <a:endParaRPr lang="en-US"/>
          </a:p>
        </p:txBody>
      </p:sp>
    </p:spTree>
    <p:extLst>
      <p:ext uri="{BB962C8B-B14F-4D97-AF65-F5344CB8AC3E}">
        <p14:creationId xmlns:p14="http://schemas.microsoft.com/office/powerpoint/2010/main" val="382423859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Why Not GPUWattch for Modern GPUs?</a:t>
            </a:r>
            <a:endParaRPr lang="en-US"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BAED23-7E58-D64E-939F-CDAE0F14EB1C}"/>
                  </a:ext>
                </a:extLst>
              </p:cNvPr>
              <p:cNvSpPr>
                <a:spLocks noGrp="1"/>
              </p:cNvSpPr>
              <p:nvPr>
                <p:ph idx="1"/>
              </p:nvPr>
            </p:nvSpPr>
            <p:spPr>
              <a:xfrm>
                <a:off x="1943100" y="2157984"/>
                <a:ext cx="9944100" cy="4563491"/>
              </a:xfrm>
            </p:spPr>
            <p:txBody>
              <a:bodyPr>
                <a:normAutofit/>
              </a:bodyPr>
              <a:lstStyle/>
              <a:p>
                <a:r>
                  <a:rPr lang="en-US" dirty="0"/>
                  <a:t>No detailed model to capture power gating</a:t>
                </a:r>
                <a:r>
                  <a:rPr lang="en-US" dirty="0">
                    <a:sym typeface="Wingdings" panose="05000000000000000000" pitchFamily="2" charset="2"/>
                  </a:rPr>
                  <a:t> </a:t>
                </a:r>
              </a:p>
              <a:p>
                <a:pPr marL="457200" lvl="1" indent="0">
                  <a:buNone/>
                </a:pPr>
                <a:r>
                  <a:rPr lang="en-US" sz="2000" dirty="0">
                    <a:sym typeface="Wingdings" panose="05000000000000000000" pitchFamily="2" charset="2"/>
                  </a:rPr>
                  <a:t></a:t>
                </a:r>
                <a:r>
                  <a:rPr lang="en-US" sz="2000" dirty="0"/>
                  <a:t> Static Power lumped into single constant</a:t>
                </a:r>
              </a:p>
              <a:p>
                <a:endParaRPr lang="en-US" sz="2400" dirty="0"/>
              </a:p>
              <a:p>
                <a:r>
                  <a:rPr lang="en-US" dirty="0"/>
                  <a:t>Methodology does not account for DVFS </a:t>
                </a:r>
              </a:p>
              <a:p>
                <a:pPr marL="457200" lvl="1" indent="0">
                  <a:buNone/>
                </a:pPr>
                <a:r>
                  <a:rPr lang="en-US" sz="2000" dirty="0">
                    <a:sym typeface="Wingdings" panose="05000000000000000000" pitchFamily="2" charset="2"/>
                  </a:rPr>
                  <a:t></a:t>
                </a:r>
                <a:r>
                  <a:rPr lang="en-US" sz="2000" dirty="0"/>
                  <a:t> Unreliable estimation of Static + Constant Power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𝑐𝑜𝑛𝑠𝑡</m:t>
                        </m:r>
                      </m:sub>
                    </m:sSub>
                  </m:oMath>
                </a14:m>
                <a:r>
                  <a:rPr lang="en-US" sz="2000" dirty="0"/>
                  <a:t>)</a:t>
                </a:r>
                <a:endParaRPr lang="en-US" sz="2400" dirty="0"/>
              </a:p>
              <a:p>
                <a:endParaRPr lang="en-US" dirty="0"/>
              </a:p>
            </p:txBody>
          </p:sp>
        </mc:Choice>
        <mc:Fallback xmlns="">
          <p:sp>
            <p:nvSpPr>
              <p:cNvPr id="3" name="Content Placeholder 2">
                <a:extLst>
                  <a:ext uri="{FF2B5EF4-FFF2-40B4-BE49-F238E27FC236}">
                    <a16:creationId xmlns:a16="http://schemas.microsoft.com/office/drawing/2014/main" id="{60BAED23-7E58-D64E-939F-CDAE0F14EB1C}"/>
                  </a:ext>
                </a:extLst>
              </p:cNvPr>
              <p:cNvSpPr>
                <a:spLocks noGrp="1" noRot="1" noChangeAspect="1" noMove="1" noResize="1" noEditPoints="1" noAdjustHandles="1" noChangeArrowheads="1" noChangeShapeType="1" noTextEdit="1"/>
              </p:cNvSpPr>
              <p:nvPr>
                <p:ph idx="1"/>
              </p:nvPr>
            </p:nvSpPr>
            <p:spPr>
              <a:xfrm>
                <a:off x="1943100" y="2157984"/>
                <a:ext cx="9944100" cy="4563491"/>
              </a:xfrm>
              <a:blipFill>
                <a:blip r:embed="rId3"/>
                <a:stretch>
                  <a:fillRect l="-1148" t="-2216"/>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66</a:t>
            </a:fld>
            <a:endParaRPr lang="en-US"/>
          </a:p>
        </p:txBody>
      </p:sp>
      <p:grpSp>
        <p:nvGrpSpPr>
          <p:cNvPr id="1024" name="Group 1023">
            <a:extLst>
              <a:ext uri="{FF2B5EF4-FFF2-40B4-BE49-F238E27FC236}">
                <a16:creationId xmlns:a16="http://schemas.microsoft.com/office/drawing/2014/main" id="{C858F660-DBBE-47C1-9B6D-E945C41A65B2}"/>
              </a:ext>
            </a:extLst>
          </p:cNvPr>
          <p:cNvGrpSpPr/>
          <p:nvPr/>
        </p:nvGrpSpPr>
        <p:grpSpPr>
          <a:xfrm>
            <a:off x="3352800" y="4798277"/>
            <a:ext cx="5486400" cy="1301771"/>
            <a:chOff x="3352800" y="4798277"/>
            <a:chExt cx="5486400" cy="1301771"/>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7B70DD-D1A7-4706-BC52-8C841EACFD6B}"/>
                    </a:ext>
                  </a:extLst>
                </p:cNvPr>
                <p:cNvSpPr txBox="1"/>
                <p:nvPr/>
              </p:nvSpPr>
              <p:spPr>
                <a:xfrm>
                  <a:off x="3352800" y="4802520"/>
                  <a:ext cx="5486400" cy="461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𝑡𝑜𝑡𝑎𝑙</m:t>
                            </m:r>
                          </m:sub>
                        </m:sSub>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𝑚𝐶</m:t>
                        </m:r>
                        <m:sSup>
                          <m:sSupPr>
                            <m:ctrlPr>
                              <a:rPr lang="en-US" sz="3000" b="0" i="1" smtClean="0">
                                <a:latin typeface="Cambria Math" panose="02040503050406030204" pitchFamily="18" charset="0"/>
                                <a:ea typeface="Cambria Math" panose="02040503050406030204" pitchFamily="18" charset="0"/>
                              </a:rPr>
                            </m:ctrlPr>
                          </m:sSupPr>
                          <m:e>
                            <m:r>
                              <a:rPr lang="en-US" sz="3000" b="0" i="1" smtClean="0">
                                <a:latin typeface="Cambria Math" panose="02040503050406030204" pitchFamily="18" charset="0"/>
                                <a:ea typeface="Cambria Math" panose="02040503050406030204" pitchFamily="18" charset="0"/>
                              </a:rPr>
                              <m:t>𝑉</m:t>
                            </m:r>
                          </m:e>
                          <m:sup>
                            <m:r>
                              <a:rPr lang="en-US" sz="3000" b="0" i="1" smtClean="0">
                                <a:latin typeface="Cambria Math" panose="02040503050406030204" pitchFamily="18" charset="0"/>
                                <a:ea typeface="Cambria Math" panose="02040503050406030204" pitchFamily="18" charset="0"/>
                              </a:rPr>
                              <m:t>2</m:t>
                            </m:r>
                          </m:sup>
                        </m:sSup>
                        <m:r>
                          <a:rPr lang="en-US" sz="3000" b="0" i="1" smtClean="0">
                            <a:latin typeface="Cambria Math" panose="02040503050406030204" pitchFamily="18" charset="0"/>
                            <a:ea typeface="Cambria Math" panose="02040503050406030204" pitchFamily="18" charset="0"/>
                          </a:rPr>
                          <m:t>𝑓</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𝑛𝑉</m:t>
                        </m:r>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𝑐𝑜𝑛𝑠𝑡</m:t>
                            </m:r>
                          </m:sub>
                        </m:sSub>
                      </m:oMath>
                    </m:oMathPara>
                  </a14:m>
                  <a:endParaRPr lang="en-US" sz="3000" dirty="0"/>
                </a:p>
              </p:txBody>
            </p:sp>
          </mc:Choice>
          <mc:Fallback xmlns="">
            <p:sp>
              <p:nvSpPr>
                <p:cNvPr id="7" name="TextBox 6">
                  <a:extLst>
                    <a:ext uri="{FF2B5EF4-FFF2-40B4-BE49-F238E27FC236}">
                      <a16:creationId xmlns:a16="http://schemas.microsoft.com/office/drawing/2014/main" id="{657B70DD-D1A7-4706-BC52-8C841EACFD6B}"/>
                    </a:ext>
                  </a:extLst>
                </p:cNvPr>
                <p:cNvSpPr txBox="1">
                  <a:spLocks noRot="1" noChangeAspect="1" noMove="1" noResize="1" noEditPoints="1" noAdjustHandles="1" noChangeArrowheads="1" noChangeShapeType="1" noTextEdit="1"/>
                </p:cNvSpPr>
                <p:nvPr/>
              </p:nvSpPr>
              <p:spPr>
                <a:xfrm>
                  <a:off x="3352800" y="4802520"/>
                  <a:ext cx="5486400" cy="461665"/>
                </a:xfrm>
                <a:prstGeom prst="rect">
                  <a:avLst/>
                </a:prstGeom>
                <a:blipFill>
                  <a:blip r:embed="rId4"/>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AB09ED0-1B67-4206-8274-67F93A07F865}"/>
                </a:ext>
              </a:extLst>
            </p:cNvPr>
            <p:cNvSpPr/>
            <p:nvPr/>
          </p:nvSpPr>
          <p:spPr>
            <a:xfrm>
              <a:off x="5013511" y="4802521"/>
              <a:ext cx="1241291" cy="461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7C04B07-6424-424F-936F-EBCB91E79066}"/>
                </a:ext>
              </a:extLst>
            </p:cNvPr>
            <p:cNvCxnSpPr>
              <a:cxnSpLocks/>
              <a:stCxn id="21" idx="0"/>
              <a:endCxn id="8" idx="2"/>
            </p:cNvCxnSpPr>
            <p:nvPr/>
          </p:nvCxnSpPr>
          <p:spPr>
            <a:xfrm flipV="1">
              <a:off x="5634156" y="5264185"/>
              <a:ext cx="1" cy="43575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C1A983-A1F0-49D8-929B-7C843F0C2FC7}"/>
                </a:ext>
              </a:extLst>
            </p:cNvPr>
            <p:cNvSpPr txBox="1"/>
            <p:nvPr/>
          </p:nvSpPr>
          <p:spPr>
            <a:xfrm>
              <a:off x="4736725" y="5699938"/>
              <a:ext cx="1794862" cy="400110"/>
            </a:xfrm>
            <a:prstGeom prst="rect">
              <a:avLst/>
            </a:prstGeom>
            <a:noFill/>
          </p:spPr>
          <p:txBody>
            <a:bodyPr wrap="square" rtlCol="0">
              <a:spAutoFit/>
            </a:bodyPr>
            <a:lstStyle/>
            <a:p>
              <a:r>
                <a:rPr lang="en-US" sz="2000" dirty="0">
                  <a:solidFill>
                    <a:schemeClr val="accent1"/>
                  </a:solidFill>
                </a:rPr>
                <a:t>Dynamic Power</a:t>
              </a:r>
            </a:p>
          </p:txBody>
        </p:sp>
        <p:sp>
          <p:nvSpPr>
            <p:cNvPr id="23" name="Rectangle 22">
              <a:extLst>
                <a:ext uri="{FF2B5EF4-FFF2-40B4-BE49-F238E27FC236}">
                  <a16:creationId xmlns:a16="http://schemas.microsoft.com/office/drawing/2014/main" id="{4B0681C6-07B3-438F-BC0C-51F89D48446D}"/>
                </a:ext>
              </a:extLst>
            </p:cNvPr>
            <p:cNvSpPr/>
            <p:nvPr/>
          </p:nvSpPr>
          <p:spPr>
            <a:xfrm>
              <a:off x="6674223" y="4798277"/>
              <a:ext cx="478012" cy="4616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7288A46D-A006-4139-8BE0-E262147AC401}"/>
                </a:ext>
              </a:extLst>
            </p:cNvPr>
            <p:cNvCxnSpPr>
              <a:cxnSpLocks/>
              <a:stCxn id="30" idx="0"/>
              <a:endCxn id="23" idx="2"/>
            </p:cNvCxnSpPr>
            <p:nvPr/>
          </p:nvCxnSpPr>
          <p:spPr>
            <a:xfrm flipH="1" flipV="1">
              <a:off x="6913229" y="5259941"/>
              <a:ext cx="651354" cy="439997"/>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AEB755E-1733-49F3-8552-BA4E5DC721D7}"/>
                </a:ext>
              </a:extLst>
            </p:cNvPr>
            <p:cNvSpPr txBox="1"/>
            <p:nvPr/>
          </p:nvSpPr>
          <p:spPr>
            <a:xfrm>
              <a:off x="6801061" y="5699938"/>
              <a:ext cx="1527043" cy="400110"/>
            </a:xfrm>
            <a:prstGeom prst="rect">
              <a:avLst/>
            </a:prstGeom>
            <a:noFill/>
          </p:spPr>
          <p:txBody>
            <a:bodyPr wrap="square" rtlCol="0">
              <a:spAutoFit/>
            </a:bodyPr>
            <a:lstStyle/>
            <a:p>
              <a:r>
                <a:rPr lang="en-US" sz="2000" dirty="0">
                  <a:solidFill>
                    <a:schemeClr val="accent1"/>
                  </a:solidFill>
                </a:rPr>
                <a:t>Static Power</a:t>
              </a:r>
            </a:p>
          </p:txBody>
        </p:sp>
      </p:grpSp>
    </p:spTree>
    <p:extLst>
      <p:ext uri="{BB962C8B-B14F-4D97-AF65-F5344CB8AC3E}">
        <p14:creationId xmlns:p14="http://schemas.microsoft.com/office/powerpoint/2010/main" val="159427788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Why Not GPUWattch for Modern GPUs?</a:t>
            </a:r>
            <a:endParaRPr lang="en-US"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BAED23-7E58-D64E-939F-CDAE0F14EB1C}"/>
                  </a:ext>
                </a:extLst>
              </p:cNvPr>
              <p:cNvSpPr>
                <a:spLocks noGrp="1"/>
              </p:cNvSpPr>
              <p:nvPr>
                <p:ph idx="1"/>
              </p:nvPr>
            </p:nvSpPr>
            <p:spPr>
              <a:xfrm>
                <a:off x="1943100" y="2157984"/>
                <a:ext cx="9944100" cy="4563491"/>
              </a:xfrm>
            </p:spPr>
            <p:txBody>
              <a:bodyPr>
                <a:normAutofit/>
              </a:bodyPr>
              <a:lstStyle/>
              <a:p>
                <a:r>
                  <a:rPr lang="en-US" dirty="0"/>
                  <a:t>Methodology does not account for DVFS </a:t>
                </a:r>
              </a:p>
              <a:p>
                <a:pPr marL="457200" lvl="1" indent="0">
                  <a:buNone/>
                </a:pPr>
                <a:r>
                  <a:rPr lang="en-US" dirty="0">
                    <a:sym typeface="Wingdings" panose="05000000000000000000" pitchFamily="2" charset="2"/>
                  </a:rPr>
                  <a:t></a:t>
                </a:r>
                <a:r>
                  <a:rPr lang="en-US" dirty="0"/>
                  <a:t> Unreliable estimation of Static + Constant Power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𝑐𝑜𝑛𝑠𝑡</m:t>
                        </m:r>
                      </m:sub>
                    </m:sSub>
                  </m:oMath>
                </a14:m>
                <a:r>
                  <a:rPr lang="en-US" dirty="0"/>
                  <a:t>)</a:t>
                </a:r>
                <a:endParaRPr lang="en-US" sz="2400" dirty="0"/>
              </a:p>
              <a:p>
                <a:endParaRPr lang="en-US" dirty="0"/>
              </a:p>
            </p:txBody>
          </p:sp>
        </mc:Choice>
        <mc:Fallback xmlns="">
          <p:sp>
            <p:nvSpPr>
              <p:cNvPr id="3" name="Content Placeholder 2">
                <a:extLst>
                  <a:ext uri="{FF2B5EF4-FFF2-40B4-BE49-F238E27FC236}">
                    <a16:creationId xmlns:a16="http://schemas.microsoft.com/office/drawing/2014/main" id="{60BAED23-7E58-D64E-939F-CDAE0F14EB1C}"/>
                  </a:ext>
                </a:extLst>
              </p:cNvPr>
              <p:cNvSpPr>
                <a:spLocks noGrp="1" noRot="1" noChangeAspect="1" noMove="1" noResize="1" noEditPoints="1" noAdjustHandles="1" noChangeArrowheads="1" noChangeShapeType="1" noTextEdit="1"/>
              </p:cNvSpPr>
              <p:nvPr>
                <p:ph idx="1"/>
              </p:nvPr>
            </p:nvSpPr>
            <p:spPr>
              <a:xfrm>
                <a:off x="1943100" y="2157984"/>
                <a:ext cx="9944100" cy="4563491"/>
              </a:xfrm>
              <a:blipFill>
                <a:blip r:embed="rId3"/>
                <a:stretch>
                  <a:fillRect l="-1148" t="-2216"/>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67</a:t>
            </a:fld>
            <a:endParaRPr lang="en-US"/>
          </a:p>
        </p:txBody>
      </p:sp>
      <p:grpSp>
        <p:nvGrpSpPr>
          <p:cNvPr id="4" name="Group 3">
            <a:extLst>
              <a:ext uri="{FF2B5EF4-FFF2-40B4-BE49-F238E27FC236}">
                <a16:creationId xmlns:a16="http://schemas.microsoft.com/office/drawing/2014/main" id="{B585B70D-B6CA-46AB-B610-2CB8313DE0FE}"/>
              </a:ext>
            </a:extLst>
          </p:cNvPr>
          <p:cNvGrpSpPr/>
          <p:nvPr/>
        </p:nvGrpSpPr>
        <p:grpSpPr>
          <a:xfrm>
            <a:off x="60192" y="3722056"/>
            <a:ext cx="5486400" cy="1301771"/>
            <a:chOff x="3352800" y="3568837"/>
            <a:chExt cx="5486400" cy="1301771"/>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7B70DD-D1A7-4706-BC52-8C841EACFD6B}"/>
                    </a:ext>
                  </a:extLst>
                </p:cNvPr>
                <p:cNvSpPr txBox="1"/>
                <p:nvPr/>
              </p:nvSpPr>
              <p:spPr>
                <a:xfrm>
                  <a:off x="3352800" y="3573080"/>
                  <a:ext cx="5486400" cy="461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𝑡𝑜𝑡𝑎𝑙</m:t>
                            </m:r>
                          </m:sub>
                        </m:sSub>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𝑚𝐶</m:t>
                        </m:r>
                        <m:sSup>
                          <m:sSupPr>
                            <m:ctrlPr>
                              <a:rPr lang="en-US" sz="3000" b="0" i="1" smtClean="0">
                                <a:latin typeface="Cambria Math" panose="02040503050406030204" pitchFamily="18" charset="0"/>
                                <a:ea typeface="Cambria Math" panose="02040503050406030204" pitchFamily="18" charset="0"/>
                              </a:rPr>
                            </m:ctrlPr>
                          </m:sSupPr>
                          <m:e>
                            <m:r>
                              <a:rPr lang="en-US" sz="3000" b="0" i="1" smtClean="0">
                                <a:latin typeface="Cambria Math" panose="02040503050406030204" pitchFamily="18" charset="0"/>
                                <a:ea typeface="Cambria Math" panose="02040503050406030204" pitchFamily="18" charset="0"/>
                              </a:rPr>
                              <m:t>𝑉</m:t>
                            </m:r>
                          </m:e>
                          <m:sup>
                            <m:r>
                              <a:rPr lang="en-US" sz="3000" b="0" i="1" smtClean="0">
                                <a:latin typeface="Cambria Math" panose="02040503050406030204" pitchFamily="18" charset="0"/>
                                <a:ea typeface="Cambria Math" panose="02040503050406030204" pitchFamily="18" charset="0"/>
                              </a:rPr>
                              <m:t>2</m:t>
                            </m:r>
                          </m:sup>
                        </m:sSup>
                        <m:r>
                          <a:rPr lang="en-US" sz="3000" b="0" i="1" smtClean="0">
                            <a:latin typeface="Cambria Math" panose="02040503050406030204" pitchFamily="18" charset="0"/>
                            <a:ea typeface="Cambria Math" panose="02040503050406030204" pitchFamily="18" charset="0"/>
                          </a:rPr>
                          <m:t>𝑓</m:t>
                        </m:r>
                        <m:r>
                          <a:rPr lang="en-US" sz="3000" b="0" i="1" smtClean="0">
                            <a:latin typeface="Cambria Math" panose="02040503050406030204" pitchFamily="18" charset="0"/>
                            <a:ea typeface="Cambria Math" panose="02040503050406030204" pitchFamily="18" charset="0"/>
                          </a:rPr>
                          <m:t>+</m:t>
                        </m:r>
                        <m:r>
                          <a:rPr lang="en-US" sz="3000" b="0" i="1" smtClean="0">
                            <a:solidFill>
                              <a:schemeClr val="accent2"/>
                            </a:solidFill>
                            <a:latin typeface="Cambria Math" panose="02040503050406030204" pitchFamily="18" charset="0"/>
                            <a:ea typeface="Cambria Math" panose="02040503050406030204" pitchFamily="18" charset="0"/>
                          </a:rPr>
                          <m:t>𝑛𝑉</m:t>
                        </m:r>
                        <m:r>
                          <a:rPr lang="en-US" sz="3000" b="0" i="1" smtClean="0">
                            <a:solidFill>
                              <a:schemeClr val="accent2"/>
                            </a:solidFill>
                            <a:latin typeface="Cambria Math" panose="02040503050406030204" pitchFamily="18" charset="0"/>
                            <a:ea typeface="Cambria Math" panose="02040503050406030204" pitchFamily="18" charset="0"/>
                          </a:rPr>
                          <m:t>+</m:t>
                        </m:r>
                        <m:sSub>
                          <m:sSubPr>
                            <m:ctrlPr>
                              <a:rPr lang="en-US" sz="3000" b="0" i="1" smtClean="0">
                                <a:solidFill>
                                  <a:schemeClr val="accent2"/>
                                </a:solidFill>
                                <a:latin typeface="Cambria Math" panose="02040503050406030204" pitchFamily="18" charset="0"/>
                              </a:rPr>
                            </m:ctrlPr>
                          </m:sSubPr>
                          <m:e>
                            <m:r>
                              <a:rPr lang="en-US" sz="3000" b="0" i="1" smtClean="0">
                                <a:solidFill>
                                  <a:schemeClr val="accent2"/>
                                </a:solidFill>
                                <a:latin typeface="Cambria Math" panose="02040503050406030204" pitchFamily="18" charset="0"/>
                              </a:rPr>
                              <m:t>𝑃</m:t>
                            </m:r>
                          </m:e>
                          <m:sub>
                            <m:r>
                              <a:rPr lang="en-US" sz="3000" b="0" i="1" smtClean="0">
                                <a:solidFill>
                                  <a:schemeClr val="accent2"/>
                                </a:solidFill>
                                <a:latin typeface="Cambria Math" panose="02040503050406030204" pitchFamily="18" charset="0"/>
                              </a:rPr>
                              <m:t>𝑐𝑜𝑛𝑠𝑡</m:t>
                            </m:r>
                          </m:sub>
                        </m:sSub>
                      </m:oMath>
                    </m:oMathPara>
                  </a14:m>
                  <a:endParaRPr lang="en-US" sz="3000" dirty="0"/>
                </a:p>
              </p:txBody>
            </p:sp>
          </mc:Choice>
          <mc:Fallback xmlns="">
            <p:sp>
              <p:nvSpPr>
                <p:cNvPr id="7" name="TextBox 6">
                  <a:extLst>
                    <a:ext uri="{FF2B5EF4-FFF2-40B4-BE49-F238E27FC236}">
                      <a16:creationId xmlns:a16="http://schemas.microsoft.com/office/drawing/2014/main" id="{657B70DD-D1A7-4706-BC52-8C841EACFD6B}"/>
                    </a:ext>
                  </a:extLst>
                </p:cNvPr>
                <p:cNvSpPr txBox="1">
                  <a:spLocks noRot="1" noChangeAspect="1" noMove="1" noResize="1" noEditPoints="1" noAdjustHandles="1" noChangeArrowheads="1" noChangeShapeType="1" noTextEdit="1"/>
                </p:cNvSpPr>
                <p:nvPr/>
              </p:nvSpPr>
              <p:spPr>
                <a:xfrm>
                  <a:off x="3352800" y="3573080"/>
                  <a:ext cx="5486400" cy="461665"/>
                </a:xfrm>
                <a:prstGeom prst="rect">
                  <a:avLst/>
                </a:prstGeom>
                <a:blipFill>
                  <a:blip r:embed="rId4"/>
                  <a:stretch>
                    <a:fillRect t="-2703" b="-3513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AB09ED0-1B67-4206-8274-67F93A07F865}"/>
                </a:ext>
              </a:extLst>
            </p:cNvPr>
            <p:cNvSpPr/>
            <p:nvPr/>
          </p:nvSpPr>
          <p:spPr>
            <a:xfrm>
              <a:off x="5013511" y="3573081"/>
              <a:ext cx="1241291" cy="461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7C04B07-6424-424F-936F-EBCB91E79066}"/>
                </a:ext>
              </a:extLst>
            </p:cNvPr>
            <p:cNvCxnSpPr>
              <a:cxnSpLocks/>
              <a:stCxn id="21" idx="0"/>
              <a:endCxn id="8" idx="2"/>
            </p:cNvCxnSpPr>
            <p:nvPr/>
          </p:nvCxnSpPr>
          <p:spPr>
            <a:xfrm flipV="1">
              <a:off x="5634156" y="4034745"/>
              <a:ext cx="1" cy="43575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C1A983-A1F0-49D8-929B-7C843F0C2FC7}"/>
                </a:ext>
              </a:extLst>
            </p:cNvPr>
            <p:cNvSpPr txBox="1"/>
            <p:nvPr/>
          </p:nvSpPr>
          <p:spPr>
            <a:xfrm>
              <a:off x="4736725" y="4470498"/>
              <a:ext cx="1794862" cy="400110"/>
            </a:xfrm>
            <a:prstGeom prst="rect">
              <a:avLst/>
            </a:prstGeom>
            <a:noFill/>
          </p:spPr>
          <p:txBody>
            <a:bodyPr wrap="square" rtlCol="0">
              <a:spAutoFit/>
            </a:bodyPr>
            <a:lstStyle/>
            <a:p>
              <a:r>
                <a:rPr lang="en-US" sz="2000" dirty="0">
                  <a:solidFill>
                    <a:schemeClr val="accent1"/>
                  </a:solidFill>
                </a:rPr>
                <a:t>Dynamic Power</a:t>
              </a:r>
            </a:p>
          </p:txBody>
        </p:sp>
        <p:sp>
          <p:nvSpPr>
            <p:cNvPr id="23" name="Rectangle 22">
              <a:extLst>
                <a:ext uri="{FF2B5EF4-FFF2-40B4-BE49-F238E27FC236}">
                  <a16:creationId xmlns:a16="http://schemas.microsoft.com/office/drawing/2014/main" id="{4B0681C6-07B3-438F-BC0C-51F89D48446D}"/>
                </a:ext>
              </a:extLst>
            </p:cNvPr>
            <p:cNvSpPr/>
            <p:nvPr/>
          </p:nvSpPr>
          <p:spPr>
            <a:xfrm>
              <a:off x="6674223" y="3568837"/>
              <a:ext cx="478012" cy="4616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7288A46D-A006-4139-8BE0-E262147AC401}"/>
                </a:ext>
              </a:extLst>
            </p:cNvPr>
            <p:cNvCxnSpPr>
              <a:cxnSpLocks/>
              <a:stCxn id="30" idx="0"/>
              <a:endCxn id="23" idx="2"/>
            </p:cNvCxnSpPr>
            <p:nvPr/>
          </p:nvCxnSpPr>
          <p:spPr>
            <a:xfrm flipH="1" flipV="1">
              <a:off x="6913229" y="4030501"/>
              <a:ext cx="717339" cy="439997"/>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AEB755E-1733-49F3-8552-BA4E5DC721D7}"/>
                </a:ext>
              </a:extLst>
            </p:cNvPr>
            <p:cNvSpPr txBox="1"/>
            <p:nvPr/>
          </p:nvSpPr>
          <p:spPr>
            <a:xfrm>
              <a:off x="6867046" y="4470498"/>
              <a:ext cx="1527043" cy="400110"/>
            </a:xfrm>
            <a:prstGeom prst="rect">
              <a:avLst/>
            </a:prstGeom>
            <a:noFill/>
          </p:spPr>
          <p:txBody>
            <a:bodyPr wrap="square" rtlCol="0">
              <a:spAutoFit/>
            </a:bodyPr>
            <a:lstStyle/>
            <a:p>
              <a:r>
                <a:rPr lang="en-US" sz="2000" dirty="0">
                  <a:solidFill>
                    <a:schemeClr val="accent1"/>
                  </a:solidFill>
                </a:rPr>
                <a:t>Static Power</a:t>
              </a:r>
            </a:p>
          </p:txBody>
        </p:sp>
      </p:grpSp>
      <p:graphicFrame>
        <p:nvGraphicFramePr>
          <p:cNvPr id="37" name="Chart 36">
            <a:extLst>
              <a:ext uri="{FF2B5EF4-FFF2-40B4-BE49-F238E27FC236}">
                <a16:creationId xmlns:a16="http://schemas.microsoft.com/office/drawing/2014/main" id="{94F7F519-B8FA-294E-B69B-B0C6AE23A3F9}"/>
              </a:ext>
            </a:extLst>
          </p:cNvPr>
          <p:cNvGraphicFramePr>
            <a:graphicFrameLocks/>
          </p:cNvGraphicFramePr>
          <p:nvPr>
            <p:extLst>
              <p:ext uri="{D42A27DB-BD31-4B8C-83A1-F6EECF244321}">
                <p14:modId xmlns:p14="http://schemas.microsoft.com/office/powerpoint/2010/main" val="172600945"/>
              </p:ext>
            </p:extLst>
          </p:nvPr>
        </p:nvGraphicFramePr>
        <p:xfrm>
          <a:off x="5436941" y="3140851"/>
          <a:ext cx="6752806" cy="3263181"/>
        </p:xfrm>
        <a:graphic>
          <a:graphicData uri="http://schemas.openxmlformats.org/drawingml/2006/chart">
            <c:chart xmlns:c="http://schemas.openxmlformats.org/drawingml/2006/chart" xmlns:r="http://schemas.openxmlformats.org/officeDocument/2006/relationships" r:id="rId5"/>
          </a:graphicData>
        </a:graphic>
      </p:graphicFrame>
      <p:cxnSp>
        <p:nvCxnSpPr>
          <p:cNvPr id="38" name="Straight Arrow Connector 37">
            <a:extLst>
              <a:ext uri="{FF2B5EF4-FFF2-40B4-BE49-F238E27FC236}">
                <a16:creationId xmlns:a16="http://schemas.microsoft.com/office/drawing/2014/main" id="{439AC32A-F117-154B-82AB-B43ED8CC93C5}"/>
              </a:ext>
            </a:extLst>
          </p:cNvPr>
          <p:cNvCxnSpPr>
            <a:cxnSpLocks/>
          </p:cNvCxnSpPr>
          <p:nvPr/>
        </p:nvCxnSpPr>
        <p:spPr>
          <a:xfrm flipH="1" flipV="1">
            <a:off x="6474739" y="5538344"/>
            <a:ext cx="205280" cy="758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E52659A-DAB6-FB44-B9DC-6CFF0E8ACB7E}"/>
              </a:ext>
            </a:extLst>
          </p:cNvPr>
          <p:cNvSpPr txBox="1"/>
          <p:nvPr/>
        </p:nvSpPr>
        <p:spPr>
          <a:xfrm>
            <a:off x="6371717" y="6296900"/>
            <a:ext cx="816630" cy="400110"/>
          </a:xfrm>
          <a:prstGeom prst="rect">
            <a:avLst/>
          </a:prstGeom>
          <a:noFill/>
        </p:spPr>
        <p:txBody>
          <a:bodyPr wrap="square" rtlCol="0">
            <a:spAutoFit/>
          </a:bodyPr>
          <a:lstStyle/>
          <a:p>
            <a:r>
              <a:rPr lang="en-US" sz="2000" b="1" dirty="0">
                <a:solidFill>
                  <a:srgbClr val="FF0000"/>
                </a:solidFill>
              </a:rPr>
              <a:t>-2W?</a:t>
            </a:r>
          </a:p>
        </p:txBody>
      </p:sp>
      <p:sp>
        <p:nvSpPr>
          <p:cNvPr id="40" name="TextBox 39">
            <a:extLst>
              <a:ext uri="{FF2B5EF4-FFF2-40B4-BE49-F238E27FC236}">
                <a16:creationId xmlns:a16="http://schemas.microsoft.com/office/drawing/2014/main" id="{4FC531F7-C6C9-5B41-8320-109E5500D9EA}"/>
              </a:ext>
            </a:extLst>
          </p:cNvPr>
          <p:cNvSpPr txBox="1"/>
          <p:nvPr/>
        </p:nvSpPr>
        <p:spPr>
          <a:xfrm>
            <a:off x="5429420" y="5623890"/>
            <a:ext cx="882481" cy="400110"/>
          </a:xfrm>
          <a:prstGeom prst="rect">
            <a:avLst/>
          </a:prstGeom>
          <a:noFill/>
        </p:spPr>
        <p:txBody>
          <a:bodyPr wrap="square" rtlCol="0">
            <a:spAutoFit/>
          </a:bodyPr>
          <a:lstStyle/>
          <a:p>
            <a:r>
              <a:rPr lang="en-US" sz="2000" dirty="0">
                <a:solidFill>
                  <a:schemeClr val="accent2"/>
                </a:solidFill>
              </a:rPr>
              <a:t>27W?</a:t>
            </a:r>
          </a:p>
        </p:txBody>
      </p:sp>
      <p:sp>
        <p:nvSpPr>
          <p:cNvPr id="41" name="TextBox 40">
            <a:extLst>
              <a:ext uri="{FF2B5EF4-FFF2-40B4-BE49-F238E27FC236}">
                <a16:creationId xmlns:a16="http://schemas.microsoft.com/office/drawing/2014/main" id="{98C3A988-21CE-4C4F-B47B-E9E11422F971}"/>
              </a:ext>
            </a:extLst>
          </p:cNvPr>
          <p:cNvSpPr txBox="1"/>
          <p:nvPr/>
        </p:nvSpPr>
        <p:spPr>
          <a:xfrm>
            <a:off x="5716683" y="6015257"/>
            <a:ext cx="872754" cy="400110"/>
          </a:xfrm>
          <a:prstGeom prst="rect">
            <a:avLst/>
          </a:prstGeom>
          <a:noFill/>
        </p:spPr>
        <p:txBody>
          <a:bodyPr wrap="square" rtlCol="0">
            <a:spAutoFit/>
          </a:bodyPr>
          <a:lstStyle/>
          <a:p>
            <a:r>
              <a:rPr lang="en-US" sz="2000" dirty="0">
                <a:solidFill>
                  <a:schemeClr val="accent2"/>
                </a:solidFill>
              </a:rPr>
              <a:t>15W?</a:t>
            </a:r>
          </a:p>
        </p:txBody>
      </p:sp>
      <p:cxnSp>
        <p:nvCxnSpPr>
          <p:cNvPr id="42" name="Straight Arrow Connector 41">
            <a:extLst>
              <a:ext uri="{FF2B5EF4-FFF2-40B4-BE49-F238E27FC236}">
                <a16:creationId xmlns:a16="http://schemas.microsoft.com/office/drawing/2014/main" id="{305DFBB4-40F1-3F49-ABAC-0F9BA522106D}"/>
              </a:ext>
            </a:extLst>
          </p:cNvPr>
          <p:cNvCxnSpPr>
            <a:cxnSpLocks/>
          </p:cNvCxnSpPr>
          <p:nvPr/>
        </p:nvCxnSpPr>
        <p:spPr>
          <a:xfrm flipV="1">
            <a:off x="6012320" y="5313585"/>
            <a:ext cx="399789" cy="37353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31A8518-B525-1147-8BAA-559456874E85}"/>
              </a:ext>
            </a:extLst>
          </p:cNvPr>
          <p:cNvCxnSpPr>
            <a:cxnSpLocks/>
            <a:stCxn id="41" idx="0"/>
          </p:cNvCxnSpPr>
          <p:nvPr/>
        </p:nvCxnSpPr>
        <p:spPr>
          <a:xfrm flipV="1">
            <a:off x="6153060" y="5430856"/>
            <a:ext cx="259049" cy="58440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81298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69EE839E-4347-A945-9BEA-9F0E562A9D41}"/>
              </a:ext>
            </a:extLst>
          </p:cNvPr>
          <p:cNvGraphicFramePr>
            <a:graphicFrameLocks/>
          </p:cNvGraphicFramePr>
          <p:nvPr>
            <p:extLst>
              <p:ext uri="{D42A27DB-BD31-4B8C-83A1-F6EECF244321}">
                <p14:modId xmlns:p14="http://schemas.microsoft.com/office/powerpoint/2010/main" val="2694251643"/>
              </p:ext>
            </p:extLst>
          </p:nvPr>
        </p:nvGraphicFramePr>
        <p:xfrm>
          <a:off x="5436941" y="3140851"/>
          <a:ext cx="6752806" cy="326318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Why Not GPUWattch for Modern GPUs?</a:t>
            </a:r>
            <a:endParaRPr lang="en-US"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BAED23-7E58-D64E-939F-CDAE0F14EB1C}"/>
                  </a:ext>
                </a:extLst>
              </p:cNvPr>
              <p:cNvSpPr>
                <a:spLocks noGrp="1"/>
              </p:cNvSpPr>
              <p:nvPr>
                <p:ph idx="1"/>
              </p:nvPr>
            </p:nvSpPr>
            <p:spPr>
              <a:xfrm>
                <a:off x="1943100" y="2157984"/>
                <a:ext cx="9944100" cy="4563491"/>
              </a:xfrm>
            </p:spPr>
            <p:txBody>
              <a:bodyPr>
                <a:normAutofit/>
              </a:bodyPr>
              <a:lstStyle/>
              <a:p>
                <a:r>
                  <a:rPr lang="en-US" dirty="0"/>
                  <a:t>Methodology does not account for DVFS </a:t>
                </a:r>
              </a:p>
              <a:p>
                <a:pPr marL="457200" lvl="1" indent="0">
                  <a:buNone/>
                </a:pPr>
                <a:r>
                  <a:rPr lang="en-US" dirty="0">
                    <a:sym typeface="Wingdings" panose="05000000000000000000" pitchFamily="2" charset="2"/>
                  </a:rPr>
                  <a:t></a:t>
                </a:r>
                <a:r>
                  <a:rPr lang="en-US" dirty="0"/>
                  <a:t> Unreliable estimation of Static + Constant Power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𝑐𝑜𝑛𝑠𝑡</m:t>
                        </m:r>
                      </m:sub>
                    </m:sSub>
                  </m:oMath>
                </a14:m>
                <a:r>
                  <a:rPr lang="en-US" dirty="0"/>
                  <a:t>)</a:t>
                </a:r>
                <a:endParaRPr lang="en-US" sz="2400" dirty="0"/>
              </a:p>
              <a:p>
                <a:endParaRPr lang="en-US" dirty="0"/>
              </a:p>
            </p:txBody>
          </p:sp>
        </mc:Choice>
        <mc:Fallback xmlns="">
          <p:sp>
            <p:nvSpPr>
              <p:cNvPr id="3" name="Content Placeholder 2">
                <a:extLst>
                  <a:ext uri="{FF2B5EF4-FFF2-40B4-BE49-F238E27FC236}">
                    <a16:creationId xmlns:a16="http://schemas.microsoft.com/office/drawing/2014/main" id="{60BAED23-7E58-D64E-939F-CDAE0F14EB1C}"/>
                  </a:ext>
                </a:extLst>
              </p:cNvPr>
              <p:cNvSpPr>
                <a:spLocks noGrp="1" noRot="1" noChangeAspect="1" noMove="1" noResize="1" noEditPoints="1" noAdjustHandles="1" noChangeArrowheads="1" noChangeShapeType="1" noTextEdit="1"/>
              </p:cNvSpPr>
              <p:nvPr>
                <p:ph idx="1"/>
              </p:nvPr>
            </p:nvSpPr>
            <p:spPr>
              <a:xfrm>
                <a:off x="1943100" y="2157984"/>
                <a:ext cx="9944100" cy="4563491"/>
              </a:xfrm>
              <a:blipFill>
                <a:blip r:embed="rId4"/>
                <a:stretch>
                  <a:fillRect l="-1148" t="-2216"/>
                </a:stretch>
              </a:blipFill>
            </p:spPr>
            <p:txBody>
              <a:bodyPr/>
              <a:lstStyle/>
              <a:p>
                <a:r>
                  <a:rPr lang="en-US">
                    <a:noFill/>
                  </a:rPr>
                  <a:t> </a:t>
                </a:r>
              </a:p>
            </p:txBody>
          </p:sp>
        </mc:Fallback>
      </mc:AlternateContent>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68</a:t>
            </a:fld>
            <a:endParaRPr lang="en-US"/>
          </a:p>
        </p:txBody>
      </p:sp>
      <p:sp>
        <p:nvSpPr>
          <p:cNvPr id="16" name="Content Placeholder 2">
            <a:extLst>
              <a:ext uri="{FF2B5EF4-FFF2-40B4-BE49-F238E27FC236}">
                <a16:creationId xmlns:a16="http://schemas.microsoft.com/office/drawing/2014/main" id="{DE612B2A-7C63-4C77-BFCC-24AD1D7C9900}"/>
              </a:ext>
            </a:extLst>
          </p:cNvPr>
          <p:cNvSpPr txBox="1">
            <a:spLocks/>
          </p:cNvSpPr>
          <p:nvPr/>
        </p:nvSpPr>
        <p:spPr>
          <a:xfrm>
            <a:off x="50968" y="5732748"/>
            <a:ext cx="5373941" cy="609600"/>
          </a:xfrm>
          <a:prstGeom prst="rect">
            <a:avLst/>
          </a:prstGeom>
          <a:ln w="28575">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solidFill>
                  <a:srgbClr val="FF0000"/>
                </a:solidFill>
              </a:rPr>
              <a:t>Does not work for modern GPUs!</a:t>
            </a:r>
          </a:p>
        </p:txBody>
      </p:sp>
      <p:cxnSp>
        <p:nvCxnSpPr>
          <p:cNvPr id="19" name="Straight Arrow Connector 18">
            <a:extLst>
              <a:ext uri="{FF2B5EF4-FFF2-40B4-BE49-F238E27FC236}">
                <a16:creationId xmlns:a16="http://schemas.microsoft.com/office/drawing/2014/main" id="{30F8C95B-63ED-2B46-A4AE-51AEE3035CC9}"/>
              </a:ext>
            </a:extLst>
          </p:cNvPr>
          <p:cNvCxnSpPr>
            <a:cxnSpLocks/>
          </p:cNvCxnSpPr>
          <p:nvPr/>
        </p:nvCxnSpPr>
        <p:spPr>
          <a:xfrm flipH="1" flipV="1">
            <a:off x="6474739" y="5538344"/>
            <a:ext cx="205280" cy="758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E77AFEB-17B8-244C-9BC0-954962CC959A}"/>
              </a:ext>
            </a:extLst>
          </p:cNvPr>
          <p:cNvSpPr txBox="1"/>
          <p:nvPr/>
        </p:nvSpPr>
        <p:spPr>
          <a:xfrm>
            <a:off x="6371717" y="6296900"/>
            <a:ext cx="816630" cy="400110"/>
          </a:xfrm>
          <a:prstGeom prst="rect">
            <a:avLst/>
          </a:prstGeom>
          <a:noFill/>
        </p:spPr>
        <p:txBody>
          <a:bodyPr wrap="square" rtlCol="0">
            <a:spAutoFit/>
          </a:bodyPr>
          <a:lstStyle/>
          <a:p>
            <a:r>
              <a:rPr lang="en-US" sz="2000" b="1" dirty="0">
                <a:solidFill>
                  <a:srgbClr val="FF0000"/>
                </a:solidFill>
              </a:rPr>
              <a:t>-2W?</a:t>
            </a:r>
          </a:p>
        </p:txBody>
      </p:sp>
      <p:sp>
        <p:nvSpPr>
          <p:cNvPr id="22" name="TextBox 21">
            <a:extLst>
              <a:ext uri="{FF2B5EF4-FFF2-40B4-BE49-F238E27FC236}">
                <a16:creationId xmlns:a16="http://schemas.microsoft.com/office/drawing/2014/main" id="{EE527228-AE9D-7141-8D24-30E394EAC1E0}"/>
              </a:ext>
            </a:extLst>
          </p:cNvPr>
          <p:cNvSpPr txBox="1"/>
          <p:nvPr/>
        </p:nvSpPr>
        <p:spPr>
          <a:xfrm>
            <a:off x="5429420" y="5623890"/>
            <a:ext cx="882481" cy="400110"/>
          </a:xfrm>
          <a:prstGeom prst="rect">
            <a:avLst/>
          </a:prstGeom>
          <a:noFill/>
        </p:spPr>
        <p:txBody>
          <a:bodyPr wrap="square" rtlCol="0">
            <a:spAutoFit/>
          </a:bodyPr>
          <a:lstStyle/>
          <a:p>
            <a:r>
              <a:rPr lang="en-US" sz="2000" dirty="0">
                <a:solidFill>
                  <a:schemeClr val="accent2"/>
                </a:solidFill>
              </a:rPr>
              <a:t>27W?</a:t>
            </a:r>
          </a:p>
        </p:txBody>
      </p:sp>
      <p:sp>
        <p:nvSpPr>
          <p:cNvPr id="25" name="TextBox 24">
            <a:extLst>
              <a:ext uri="{FF2B5EF4-FFF2-40B4-BE49-F238E27FC236}">
                <a16:creationId xmlns:a16="http://schemas.microsoft.com/office/drawing/2014/main" id="{006CFC99-F806-3642-9EE3-26A90EF1D3EE}"/>
              </a:ext>
            </a:extLst>
          </p:cNvPr>
          <p:cNvSpPr txBox="1"/>
          <p:nvPr/>
        </p:nvSpPr>
        <p:spPr>
          <a:xfrm>
            <a:off x="5716683" y="6015257"/>
            <a:ext cx="872754" cy="400110"/>
          </a:xfrm>
          <a:prstGeom prst="rect">
            <a:avLst/>
          </a:prstGeom>
          <a:noFill/>
        </p:spPr>
        <p:txBody>
          <a:bodyPr wrap="square" rtlCol="0">
            <a:spAutoFit/>
          </a:bodyPr>
          <a:lstStyle/>
          <a:p>
            <a:r>
              <a:rPr lang="en-US" sz="2000" dirty="0">
                <a:solidFill>
                  <a:schemeClr val="accent2"/>
                </a:solidFill>
              </a:rPr>
              <a:t>15W?</a:t>
            </a:r>
          </a:p>
        </p:txBody>
      </p:sp>
      <p:cxnSp>
        <p:nvCxnSpPr>
          <p:cNvPr id="26" name="Straight Arrow Connector 25">
            <a:extLst>
              <a:ext uri="{FF2B5EF4-FFF2-40B4-BE49-F238E27FC236}">
                <a16:creationId xmlns:a16="http://schemas.microsoft.com/office/drawing/2014/main" id="{15A69CEA-BC70-C94A-8165-FF54E213C883}"/>
              </a:ext>
            </a:extLst>
          </p:cNvPr>
          <p:cNvCxnSpPr>
            <a:cxnSpLocks/>
          </p:cNvCxnSpPr>
          <p:nvPr/>
        </p:nvCxnSpPr>
        <p:spPr>
          <a:xfrm flipV="1">
            <a:off x="6012320" y="5313585"/>
            <a:ext cx="399789" cy="37353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D0BB076-D835-324E-9DBC-5397FFCAF1E1}"/>
              </a:ext>
            </a:extLst>
          </p:cNvPr>
          <p:cNvCxnSpPr>
            <a:cxnSpLocks/>
            <a:stCxn id="25" idx="0"/>
          </p:cNvCxnSpPr>
          <p:nvPr/>
        </p:nvCxnSpPr>
        <p:spPr>
          <a:xfrm flipV="1">
            <a:off x="6153060" y="5430856"/>
            <a:ext cx="259049" cy="58440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D4F9E08B-C33F-9C4F-B639-F4673E33CD31}"/>
              </a:ext>
            </a:extLst>
          </p:cNvPr>
          <p:cNvGrpSpPr/>
          <p:nvPr/>
        </p:nvGrpSpPr>
        <p:grpSpPr>
          <a:xfrm>
            <a:off x="60192" y="3722056"/>
            <a:ext cx="5486400" cy="1301771"/>
            <a:chOff x="3352800" y="3568837"/>
            <a:chExt cx="5486400" cy="1301771"/>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69D4A8C-BF3C-9443-8C6D-13D81BFE3C10}"/>
                    </a:ext>
                  </a:extLst>
                </p:cNvPr>
                <p:cNvSpPr txBox="1"/>
                <p:nvPr/>
              </p:nvSpPr>
              <p:spPr>
                <a:xfrm>
                  <a:off x="3352800" y="3573080"/>
                  <a:ext cx="5486400" cy="4616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𝑡𝑜𝑡𝑎𝑙</m:t>
                            </m:r>
                          </m:sub>
                        </m:sSub>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𝑚𝐶</m:t>
                        </m:r>
                        <m:sSup>
                          <m:sSupPr>
                            <m:ctrlPr>
                              <a:rPr lang="en-US" sz="3000" b="0" i="1" smtClean="0">
                                <a:latin typeface="Cambria Math" panose="02040503050406030204" pitchFamily="18" charset="0"/>
                                <a:ea typeface="Cambria Math" panose="02040503050406030204" pitchFamily="18" charset="0"/>
                              </a:rPr>
                            </m:ctrlPr>
                          </m:sSupPr>
                          <m:e>
                            <m:r>
                              <a:rPr lang="en-US" sz="3000" b="0" i="1" smtClean="0">
                                <a:latin typeface="Cambria Math" panose="02040503050406030204" pitchFamily="18" charset="0"/>
                                <a:ea typeface="Cambria Math" panose="02040503050406030204" pitchFamily="18" charset="0"/>
                              </a:rPr>
                              <m:t>𝑉</m:t>
                            </m:r>
                          </m:e>
                          <m:sup>
                            <m:r>
                              <a:rPr lang="en-US" sz="3000" b="0" i="1" smtClean="0">
                                <a:latin typeface="Cambria Math" panose="02040503050406030204" pitchFamily="18" charset="0"/>
                                <a:ea typeface="Cambria Math" panose="02040503050406030204" pitchFamily="18" charset="0"/>
                              </a:rPr>
                              <m:t>2</m:t>
                            </m:r>
                          </m:sup>
                        </m:sSup>
                        <m:r>
                          <a:rPr lang="en-US" sz="3000" b="0" i="1" smtClean="0">
                            <a:latin typeface="Cambria Math" panose="02040503050406030204" pitchFamily="18" charset="0"/>
                            <a:ea typeface="Cambria Math" panose="02040503050406030204" pitchFamily="18" charset="0"/>
                          </a:rPr>
                          <m:t>𝑓</m:t>
                        </m:r>
                        <m:r>
                          <a:rPr lang="en-US" sz="3000" b="0" i="1" smtClean="0">
                            <a:latin typeface="Cambria Math" panose="02040503050406030204" pitchFamily="18" charset="0"/>
                            <a:ea typeface="Cambria Math" panose="02040503050406030204" pitchFamily="18" charset="0"/>
                          </a:rPr>
                          <m:t>+</m:t>
                        </m:r>
                        <m:r>
                          <a:rPr lang="en-US" sz="3000" b="0" i="1" smtClean="0">
                            <a:solidFill>
                              <a:schemeClr val="accent2"/>
                            </a:solidFill>
                            <a:latin typeface="Cambria Math" panose="02040503050406030204" pitchFamily="18" charset="0"/>
                            <a:ea typeface="Cambria Math" panose="02040503050406030204" pitchFamily="18" charset="0"/>
                          </a:rPr>
                          <m:t>𝑛𝑉</m:t>
                        </m:r>
                        <m:r>
                          <a:rPr lang="en-US" sz="3000" b="0" i="1" smtClean="0">
                            <a:solidFill>
                              <a:schemeClr val="accent2"/>
                            </a:solidFill>
                            <a:latin typeface="Cambria Math" panose="02040503050406030204" pitchFamily="18" charset="0"/>
                            <a:ea typeface="Cambria Math" panose="02040503050406030204" pitchFamily="18" charset="0"/>
                          </a:rPr>
                          <m:t>+</m:t>
                        </m:r>
                        <m:sSub>
                          <m:sSubPr>
                            <m:ctrlPr>
                              <a:rPr lang="en-US" sz="3000" b="0" i="1" smtClean="0">
                                <a:solidFill>
                                  <a:schemeClr val="accent2"/>
                                </a:solidFill>
                                <a:latin typeface="Cambria Math" panose="02040503050406030204" pitchFamily="18" charset="0"/>
                              </a:rPr>
                            </m:ctrlPr>
                          </m:sSubPr>
                          <m:e>
                            <m:r>
                              <a:rPr lang="en-US" sz="3000" b="0" i="1" smtClean="0">
                                <a:solidFill>
                                  <a:schemeClr val="accent2"/>
                                </a:solidFill>
                                <a:latin typeface="Cambria Math" panose="02040503050406030204" pitchFamily="18" charset="0"/>
                              </a:rPr>
                              <m:t>𝑃</m:t>
                            </m:r>
                          </m:e>
                          <m:sub>
                            <m:r>
                              <a:rPr lang="en-US" sz="3000" b="0" i="1" smtClean="0">
                                <a:solidFill>
                                  <a:schemeClr val="accent2"/>
                                </a:solidFill>
                                <a:latin typeface="Cambria Math" panose="02040503050406030204" pitchFamily="18" charset="0"/>
                              </a:rPr>
                              <m:t>𝑐𝑜𝑛𝑠𝑡</m:t>
                            </m:r>
                          </m:sub>
                        </m:sSub>
                      </m:oMath>
                    </m:oMathPara>
                  </a14:m>
                  <a:endParaRPr lang="en-US" sz="3000" dirty="0"/>
                </a:p>
              </p:txBody>
            </p:sp>
          </mc:Choice>
          <mc:Fallback xmlns="">
            <p:sp>
              <p:nvSpPr>
                <p:cNvPr id="38" name="TextBox 37">
                  <a:extLst>
                    <a:ext uri="{FF2B5EF4-FFF2-40B4-BE49-F238E27FC236}">
                      <a16:creationId xmlns:a16="http://schemas.microsoft.com/office/drawing/2014/main" id="{769D4A8C-BF3C-9443-8C6D-13D81BFE3C10}"/>
                    </a:ext>
                  </a:extLst>
                </p:cNvPr>
                <p:cNvSpPr txBox="1">
                  <a:spLocks noRot="1" noChangeAspect="1" noMove="1" noResize="1" noEditPoints="1" noAdjustHandles="1" noChangeArrowheads="1" noChangeShapeType="1" noTextEdit="1"/>
                </p:cNvSpPr>
                <p:nvPr/>
              </p:nvSpPr>
              <p:spPr>
                <a:xfrm>
                  <a:off x="3352800" y="3573080"/>
                  <a:ext cx="5486400" cy="461665"/>
                </a:xfrm>
                <a:prstGeom prst="rect">
                  <a:avLst/>
                </a:prstGeom>
                <a:blipFill>
                  <a:blip r:embed="rId5"/>
                  <a:stretch>
                    <a:fillRect t="-2703" b="-35135"/>
                  </a:stretch>
                </a:blipFill>
              </p:spPr>
              <p:txBody>
                <a:bodyPr/>
                <a:lstStyle/>
                <a:p>
                  <a:r>
                    <a:rPr lang="en-US">
                      <a:noFill/>
                    </a:rPr>
                    <a:t> </a:t>
                  </a:r>
                </a:p>
              </p:txBody>
            </p:sp>
          </mc:Fallback>
        </mc:AlternateContent>
        <p:sp>
          <p:nvSpPr>
            <p:cNvPr id="39" name="Rectangle 38">
              <a:extLst>
                <a:ext uri="{FF2B5EF4-FFF2-40B4-BE49-F238E27FC236}">
                  <a16:creationId xmlns:a16="http://schemas.microsoft.com/office/drawing/2014/main" id="{3D8E006F-2F3A-7545-A9B7-D4FE19F51B6A}"/>
                </a:ext>
              </a:extLst>
            </p:cNvPr>
            <p:cNvSpPr/>
            <p:nvPr/>
          </p:nvSpPr>
          <p:spPr>
            <a:xfrm>
              <a:off x="5013511" y="3573081"/>
              <a:ext cx="1241291" cy="461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5FF5AAA0-3E20-0D41-9554-4DEA7CC9989A}"/>
                </a:ext>
              </a:extLst>
            </p:cNvPr>
            <p:cNvCxnSpPr>
              <a:cxnSpLocks/>
              <a:stCxn id="41" idx="0"/>
              <a:endCxn id="39" idx="2"/>
            </p:cNvCxnSpPr>
            <p:nvPr/>
          </p:nvCxnSpPr>
          <p:spPr>
            <a:xfrm flipV="1">
              <a:off x="5634156" y="4034745"/>
              <a:ext cx="1" cy="43575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EC26D8E-A387-9F4F-86A8-2FC1C723B1B1}"/>
                </a:ext>
              </a:extLst>
            </p:cNvPr>
            <p:cNvSpPr txBox="1"/>
            <p:nvPr/>
          </p:nvSpPr>
          <p:spPr>
            <a:xfrm>
              <a:off x="4736725" y="4470498"/>
              <a:ext cx="1794862" cy="400110"/>
            </a:xfrm>
            <a:prstGeom prst="rect">
              <a:avLst/>
            </a:prstGeom>
            <a:noFill/>
          </p:spPr>
          <p:txBody>
            <a:bodyPr wrap="square" rtlCol="0">
              <a:spAutoFit/>
            </a:bodyPr>
            <a:lstStyle/>
            <a:p>
              <a:r>
                <a:rPr lang="en-US" sz="2000" dirty="0">
                  <a:solidFill>
                    <a:schemeClr val="accent1"/>
                  </a:solidFill>
                </a:rPr>
                <a:t>Dynamic Power</a:t>
              </a:r>
            </a:p>
          </p:txBody>
        </p:sp>
        <p:sp>
          <p:nvSpPr>
            <p:cNvPr id="42" name="Rectangle 41">
              <a:extLst>
                <a:ext uri="{FF2B5EF4-FFF2-40B4-BE49-F238E27FC236}">
                  <a16:creationId xmlns:a16="http://schemas.microsoft.com/office/drawing/2014/main" id="{F986E9B6-C096-AA43-A05A-777262900C6A}"/>
                </a:ext>
              </a:extLst>
            </p:cNvPr>
            <p:cNvSpPr/>
            <p:nvPr/>
          </p:nvSpPr>
          <p:spPr>
            <a:xfrm>
              <a:off x="6674223" y="3568837"/>
              <a:ext cx="478012" cy="4616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9A33FAB7-06FC-0D49-A6F3-405D323D94B4}"/>
                </a:ext>
              </a:extLst>
            </p:cNvPr>
            <p:cNvCxnSpPr>
              <a:cxnSpLocks/>
              <a:stCxn id="44" idx="0"/>
              <a:endCxn id="42" idx="2"/>
            </p:cNvCxnSpPr>
            <p:nvPr/>
          </p:nvCxnSpPr>
          <p:spPr>
            <a:xfrm flipH="1" flipV="1">
              <a:off x="6913229" y="4030501"/>
              <a:ext cx="717339" cy="439997"/>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3A04B0D-B670-2B48-9509-E1BCE465041C}"/>
                </a:ext>
              </a:extLst>
            </p:cNvPr>
            <p:cNvSpPr txBox="1"/>
            <p:nvPr/>
          </p:nvSpPr>
          <p:spPr>
            <a:xfrm>
              <a:off x="6867046" y="4470498"/>
              <a:ext cx="1527043" cy="400110"/>
            </a:xfrm>
            <a:prstGeom prst="rect">
              <a:avLst/>
            </a:prstGeom>
            <a:noFill/>
          </p:spPr>
          <p:txBody>
            <a:bodyPr wrap="square" rtlCol="0">
              <a:spAutoFit/>
            </a:bodyPr>
            <a:lstStyle/>
            <a:p>
              <a:r>
                <a:rPr lang="en-US" sz="2000" dirty="0">
                  <a:solidFill>
                    <a:schemeClr val="accent1"/>
                  </a:solidFill>
                </a:rPr>
                <a:t>Static Power</a:t>
              </a:r>
            </a:p>
          </p:txBody>
        </p:sp>
      </p:grpSp>
    </p:spTree>
    <p:extLst>
      <p:ext uri="{BB962C8B-B14F-4D97-AF65-F5344CB8AC3E}">
        <p14:creationId xmlns:p14="http://schemas.microsoft.com/office/powerpoint/2010/main" val="312481836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Quadratic Programming Formulation</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69</a:t>
            </a:fld>
            <a:endParaRPr lang="en-US"/>
          </a:p>
        </p:txBody>
      </p:sp>
      <p:sp>
        <p:nvSpPr>
          <p:cNvPr id="10" name="Content Placeholder 2">
            <a:extLst>
              <a:ext uri="{FF2B5EF4-FFF2-40B4-BE49-F238E27FC236}">
                <a16:creationId xmlns:a16="http://schemas.microsoft.com/office/drawing/2014/main" id="{0E9276B1-5D9E-4445-9E63-77935BB1720D}"/>
              </a:ext>
            </a:extLst>
          </p:cNvPr>
          <p:cNvSpPr>
            <a:spLocks noGrp="1"/>
          </p:cNvSpPr>
          <p:nvPr>
            <p:ph idx="1"/>
          </p:nvPr>
        </p:nvSpPr>
        <p:spPr>
          <a:xfrm>
            <a:off x="838200" y="1453019"/>
            <a:ext cx="10515600" cy="5039856"/>
          </a:xfrm>
        </p:spPr>
        <p:txBody>
          <a:bodyPr>
            <a:normAutofit/>
          </a:bodyPr>
          <a:lstStyle/>
          <a:p>
            <a:r>
              <a:rPr lang="en-US" sz="2400" dirty="0"/>
              <a:t>Scaling factor constraints</a:t>
            </a:r>
          </a:p>
          <a:p>
            <a:pPr lvl="1"/>
            <a:r>
              <a:rPr lang="en-US" sz="2000" dirty="0"/>
              <a:t>Prevent them from growing too big or too small</a:t>
            </a:r>
          </a:p>
          <a:p>
            <a:pPr lvl="1"/>
            <a:r>
              <a:rPr lang="en-US" sz="2000" dirty="0"/>
              <a:t>Enforce “expected” power inequalities</a:t>
            </a:r>
          </a:p>
        </p:txBody>
      </p:sp>
      <p:pic>
        <p:nvPicPr>
          <p:cNvPr id="9" name="Picture 8" descr="Text, letter&#10;&#10;Description automatically generated">
            <a:extLst>
              <a:ext uri="{FF2B5EF4-FFF2-40B4-BE49-F238E27FC236}">
                <a16:creationId xmlns:a16="http://schemas.microsoft.com/office/drawing/2014/main" id="{E85702B5-8E3A-F94C-8E38-85005F7A8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628" y="3029102"/>
            <a:ext cx="8311223" cy="2169079"/>
          </a:xfrm>
          <a:prstGeom prst="rect">
            <a:avLst/>
          </a:prstGeom>
        </p:spPr>
      </p:pic>
    </p:spTree>
    <p:extLst>
      <p:ext uri="{BB962C8B-B14F-4D97-AF65-F5344CB8AC3E}">
        <p14:creationId xmlns:p14="http://schemas.microsoft.com/office/powerpoint/2010/main" val="41225304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AccelWattch: A Power Model for Modern GPUs</a:t>
            </a:r>
            <a:endParaRPr lang="en-US" sz="4000" dirty="0"/>
          </a:p>
        </p:txBody>
      </p:sp>
      <p:sp>
        <p:nvSpPr>
          <p:cNvPr id="3" name="Content Placeholder 2">
            <a:extLst>
              <a:ext uri="{FF2B5EF4-FFF2-40B4-BE49-F238E27FC236}">
                <a16:creationId xmlns:a16="http://schemas.microsoft.com/office/drawing/2014/main" id="{60BAED23-7E58-D64E-939F-CDAE0F14EB1C}"/>
              </a:ext>
            </a:extLst>
          </p:cNvPr>
          <p:cNvSpPr>
            <a:spLocks noGrp="1"/>
          </p:cNvSpPr>
          <p:nvPr>
            <p:ph idx="1"/>
          </p:nvPr>
        </p:nvSpPr>
        <p:spPr>
          <a:xfrm>
            <a:off x="838200" y="1315233"/>
            <a:ext cx="9944100" cy="5455085"/>
          </a:xfrm>
        </p:spPr>
        <p:txBody>
          <a:bodyPr>
            <a:normAutofit lnSpcReduction="10000"/>
          </a:bodyPr>
          <a:lstStyle/>
          <a:p>
            <a:r>
              <a:rPr lang="en-US" sz="2400" dirty="0"/>
              <a:t>Models Constant, Static, Dynamic power accounting for</a:t>
            </a:r>
          </a:p>
          <a:p>
            <a:pPr lvl="1"/>
            <a:r>
              <a:rPr lang="en-US" sz="2000" dirty="0"/>
              <a:t>DVFS</a:t>
            </a:r>
          </a:p>
          <a:p>
            <a:pPr lvl="1"/>
            <a:r>
              <a:rPr lang="en-US" sz="2000" dirty="0"/>
              <a:t>Power gating</a:t>
            </a:r>
          </a:p>
          <a:p>
            <a:pPr lvl="1"/>
            <a:r>
              <a:rPr lang="en-US" sz="2000" dirty="0"/>
              <a:t>Thread divergence</a:t>
            </a:r>
          </a:p>
          <a:p>
            <a:pPr lvl="1"/>
            <a:r>
              <a:rPr lang="en-US" sz="2000" dirty="0"/>
              <a:t>Intra-warp functional unit overlap</a:t>
            </a:r>
          </a:p>
          <a:p>
            <a:pPr lvl="1"/>
            <a:r>
              <a:rPr lang="en-US" sz="2000" dirty="0"/>
              <a:t>Variable SM occupancy</a:t>
            </a:r>
          </a:p>
          <a:p>
            <a:pPr lvl="1"/>
            <a:endParaRPr lang="en-US" sz="2000" dirty="0"/>
          </a:p>
          <a:p>
            <a:r>
              <a:rPr lang="en-US" sz="2400" dirty="0"/>
              <a:t>Allows trade offs in accuracy vs. modeling flexibility and effort; driven by </a:t>
            </a:r>
          </a:p>
          <a:p>
            <a:pPr lvl="1"/>
            <a:r>
              <a:rPr lang="en-US" sz="2000" dirty="0"/>
              <a:t>Emulation (PTX) &amp; trace-driven (SASS) performance models</a:t>
            </a:r>
          </a:p>
          <a:p>
            <a:pPr lvl="1"/>
            <a:r>
              <a:rPr lang="en-US" sz="2000" dirty="0"/>
              <a:t>Hardware performance counters</a:t>
            </a:r>
          </a:p>
          <a:p>
            <a:pPr lvl="1"/>
            <a:r>
              <a:rPr lang="en-US" sz="2000" dirty="0"/>
              <a:t>or a combination of above</a:t>
            </a:r>
          </a:p>
          <a:p>
            <a:pPr lvl="1"/>
            <a:endParaRPr lang="en-US" sz="2000" dirty="0"/>
          </a:p>
          <a:p>
            <a:r>
              <a:rPr lang="en-US" sz="2400" dirty="0"/>
              <a:t>Highly accurate for modern GPUs </a:t>
            </a:r>
          </a:p>
          <a:p>
            <a:pPr lvl="1">
              <a:buClr>
                <a:schemeClr val="tx1"/>
              </a:buClr>
              <a:buSzPct val="100000"/>
            </a:pPr>
            <a:r>
              <a:rPr lang="en-US" sz="2000" dirty="0">
                <a:solidFill>
                  <a:srgbClr val="FF0000"/>
                </a:solidFill>
              </a:rPr>
              <a:t>7.5 – 9.2%</a:t>
            </a:r>
            <a:r>
              <a:rPr lang="en-US" sz="2000" dirty="0"/>
              <a:t> mean abs. error for Volta GV100</a:t>
            </a:r>
          </a:p>
          <a:p>
            <a:pPr lvl="1">
              <a:buClr>
                <a:schemeClr val="tx1"/>
              </a:buClr>
              <a:buSzPct val="100000"/>
            </a:pPr>
            <a:r>
              <a:rPr lang="en-US" sz="2000" dirty="0">
                <a:solidFill>
                  <a:srgbClr val="FF0000"/>
                </a:solidFill>
              </a:rPr>
              <a:t>22 – 24×</a:t>
            </a:r>
            <a:r>
              <a:rPr lang="en-US" sz="2000" dirty="0"/>
              <a:t> lower error than GPUWattch</a:t>
            </a:r>
          </a:p>
          <a:p>
            <a:pPr lvl="1">
              <a:buClr>
                <a:schemeClr val="tx1"/>
              </a:buClr>
              <a:buSzPct val="100000"/>
            </a:pPr>
            <a:r>
              <a:rPr lang="en-US" sz="2000" dirty="0"/>
              <a:t>Accurate for design space exploration (</a:t>
            </a:r>
            <a:r>
              <a:rPr lang="en-US" sz="2000" dirty="0">
                <a:solidFill>
                  <a:srgbClr val="FF0000"/>
                </a:solidFill>
              </a:rPr>
              <a:t>1 – 3%</a:t>
            </a:r>
            <a:r>
              <a:rPr lang="en-US" sz="2000" dirty="0"/>
              <a:t> avg. error in relative power estimates)</a:t>
            </a:r>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7</a:t>
            </a:fld>
            <a:endParaRPr lang="en-US"/>
          </a:p>
        </p:txBody>
      </p:sp>
    </p:spTree>
    <p:extLst>
      <p:ext uri="{BB962C8B-B14F-4D97-AF65-F5344CB8AC3E}">
        <p14:creationId xmlns:p14="http://schemas.microsoft.com/office/powerpoint/2010/main" val="71726568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ea typeface="Cambria Math" panose="02040503050406030204" pitchFamily="18" charset="0"/>
              </a:rPr>
              <a:t>AccelWattch Enables Design Space Exploration</a:t>
            </a:r>
            <a:endParaRPr lang="en-US" sz="4000" b="1"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70</a:t>
            </a:fld>
            <a:endParaRPr lang="en-US"/>
          </a:p>
        </p:txBody>
      </p:sp>
      <p:sp>
        <p:nvSpPr>
          <p:cNvPr id="9" name="TextBox 8">
            <a:extLst>
              <a:ext uri="{FF2B5EF4-FFF2-40B4-BE49-F238E27FC236}">
                <a16:creationId xmlns:a16="http://schemas.microsoft.com/office/drawing/2014/main" id="{8712AF7B-E8DB-4CB1-9D2B-6510BD37A89F}"/>
              </a:ext>
            </a:extLst>
          </p:cNvPr>
          <p:cNvSpPr txBox="1"/>
          <p:nvPr/>
        </p:nvSpPr>
        <p:spPr>
          <a:xfrm>
            <a:off x="1790700" y="3612876"/>
            <a:ext cx="4092391" cy="400110"/>
          </a:xfrm>
          <a:prstGeom prst="rect">
            <a:avLst/>
          </a:prstGeom>
          <a:noFill/>
        </p:spPr>
        <p:txBody>
          <a:bodyPr wrap="square" rtlCol="0">
            <a:spAutoFit/>
          </a:bodyPr>
          <a:lstStyle/>
          <a:p>
            <a:pPr algn="ctr"/>
            <a:r>
              <a:rPr lang="pt-BR" sz="2000" dirty="0"/>
              <a:t>Pascal SASS SIM, MAPE: </a:t>
            </a:r>
            <a:r>
              <a:rPr lang="pt-BR" sz="2000" dirty="0">
                <a:solidFill>
                  <a:srgbClr val="FF0000"/>
                </a:solidFill>
              </a:rPr>
              <a:t>11%</a:t>
            </a:r>
            <a:endParaRPr lang="en-US" sz="2000" dirty="0">
              <a:solidFill>
                <a:srgbClr val="FF0000"/>
              </a:solidFill>
            </a:endParaRPr>
          </a:p>
        </p:txBody>
      </p:sp>
      <p:sp>
        <p:nvSpPr>
          <p:cNvPr id="10" name="TextBox 9">
            <a:extLst>
              <a:ext uri="{FF2B5EF4-FFF2-40B4-BE49-F238E27FC236}">
                <a16:creationId xmlns:a16="http://schemas.microsoft.com/office/drawing/2014/main" id="{29672987-B778-4CC2-8D01-929010E1E24E}"/>
              </a:ext>
            </a:extLst>
          </p:cNvPr>
          <p:cNvSpPr txBox="1"/>
          <p:nvPr/>
        </p:nvSpPr>
        <p:spPr>
          <a:xfrm>
            <a:off x="1790700" y="6404632"/>
            <a:ext cx="4092391" cy="400110"/>
          </a:xfrm>
          <a:prstGeom prst="rect">
            <a:avLst/>
          </a:prstGeom>
          <a:noFill/>
        </p:spPr>
        <p:txBody>
          <a:bodyPr wrap="square" rtlCol="0">
            <a:spAutoFit/>
          </a:bodyPr>
          <a:lstStyle/>
          <a:p>
            <a:pPr algn="ctr"/>
            <a:r>
              <a:rPr lang="pt-BR" sz="2000" dirty="0"/>
              <a:t>Turing SASS SIM, MAPE: </a:t>
            </a:r>
            <a:r>
              <a:rPr lang="pt-BR" sz="2000" dirty="0">
                <a:solidFill>
                  <a:srgbClr val="FF0000"/>
                </a:solidFill>
              </a:rPr>
              <a:t>13%</a:t>
            </a:r>
            <a:endParaRPr lang="en-US" sz="2000" dirty="0">
              <a:solidFill>
                <a:srgbClr val="FF0000"/>
              </a:solidFill>
            </a:endParaRPr>
          </a:p>
        </p:txBody>
      </p:sp>
      <p:sp>
        <p:nvSpPr>
          <p:cNvPr id="11" name="TextBox 10">
            <a:extLst>
              <a:ext uri="{FF2B5EF4-FFF2-40B4-BE49-F238E27FC236}">
                <a16:creationId xmlns:a16="http://schemas.microsoft.com/office/drawing/2014/main" id="{FEF4BFE9-2D96-4A73-9A20-1066B8A3AAAF}"/>
              </a:ext>
            </a:extLst>
          </p:cNvPr>
          <p:cNvSpPr txBox="1"/>
          <p:nvPr/>
        </p:nvSpPr>
        <p:spPr>
          <a:xfrm>
            <a:off x="7454899" y="3612876"/>
            <a:ext cx="4092391" cy="400110"/>
          </a:xfrm>
          <a:prstGeom prst="rect">
            <a:avLst/>
          </a:prstGeom>
          <a:noFill/>
        </p:spPr>
        <p:txBody>
          <a:bodyPr wrap="square" rtlCol="0">
            <a:spAutoFit/>
          </a:bodyPr>
          <a:lstStyle/>
          <a:p>
            <a:pPr algn="ctr"/>
            <a:r>
              <a:rPr lang="pt-BR" sz="2000" dirty="0"/>
              <a:t>Pascal PTX SIM, MAPE: </a:t>
            </a:r>
            <a:r>
              <a:rPr lang="pt-BR" sz="2000" dirty="0">
                <a:solidFill>
                  <a:srgbClr val="FF0000"/>
                </a:solidFill>
              </a:rPr>
              <a:t>10.8%</a:t>
            </a:r>
            <a:endParaRPr lang="en-US" sz="2000" dirty="0">
              <a:solidFill>
                <a:srgbClr val="FF0000"/>
              </a:solidFill>
            </a:endParaRPr>
          </a:p>
        </p:txBody>
      </p:sp>
      <p:sp>
        <p:nvSpPr>
          <p:cNvPr id="12" name="TextBox 11">
            <a:extLst>
              <a:ext uri="{FF2B5EF4-FFF2-40B4-BE49-F238E27FC236}">
                <a16:creationId xmlns:a16="http://schemas.microsoft.com/office/drawing/2014/main" id="{5BA1499D-09B5-435E-82BB-6817B30FE30F}"/>
              </a:ext>
            </a:extLst>
          </p:cNvPr>
          <p:cNvSpPr txBox="1"/>
          <p:nvPr/>
        </p:nvSpPr>
        <p:spPr>
          <a:xfrm>
            <a:off x="7454899" y="6405088"/>
            <a:ext cx="4092391" cy="400110"/>
          </a:xfrm>
          <a:prstGeom prst="rect">
            <a:avLst/>
          </a:prstGeom>
          <a:noFill/>
        </p:spPr>
        <p:txBody>
          <a:bodyPr wrap="square" rtlCol="0">
            <a:spAutoFit/>
          </a:bodyPr>
          <a:lstStyle/>
          <a:p>
            <a:pPr algn="ctr"/>
            <a:r>
              <a:rPr lang="pt-BR" sz="2000" dirty="0"/>
              <a:t>Turing PTX SIM, MAPE: </a:t>
            </a:r>
            <a:r>
              <a:rPr lang="pt-BR" sz="2000" dirty="0">
                <a:solidFill>
                  <a:srgbClr val="FF0000"/>
                </a:solidFill>
              </a:rPr>
              <a:t>14%</a:t>
            </a:r>
            <a:endParaRPr lang="en-US" sz="2000" dirty="0">
              <a:solidFill>
                <a:srgbClr val="FF0000"/>
              </a:solidFill>
            </a:endParaRPr>
          </a:p>
        </p:txBody>
      </p:sp>
      <p:graphicFrame>
        <p:nvGraphicFramePr>
          <p:cNvPr id="16" name="Chart 15">
            <a:extLst>
              <a:ext uri="{FF2B5EF4-FFF2-40B4-BE49-F238E27FC236}">
                <a16:creationId xmlns:a16="http://schemas.microsoft.com/office/drawing/2014/main" id="{BF33475B-9F1B-4496-A293-586AF06CA988}"/>
              </a:ext>
            </a:extLst>
          </p:cNvPr>
          <p:cNvGraphicFramePr>
            <a:graphicFrameLocks/>
          </p:cNvGraphicFramePr>
          <p:nvPr/>
        </p:nvGraphicFramePr>
        <p:xfrm>
          <a:off x="533400" y="1178712"/>
          <a:ext cx="5562600" cy="25190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584CE479-BC54-42F5-9908-EDCADAF595BC}"/>
              </a:ext>
            </a:extLst>
          </p:cNvPr>
          <p:cNvGraphicFramePr>
            <a:graphicFrameLocks/>
          </p:cNvGraphicFramePr>
          <p:nvPr/>
        </p:nvGraphicFramePr>
        <p:xfrm>
          <a:off x="6199626" y="1181100"/>
          <a:ext cx="5568615" cy="25166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73669EDD-7B02-43AD-86FD-2716EFDC4E97}"/>
              </a:ext>
            </a:extLst>
          </p:cNvPr>
          <p:cNvGraphicFramePr>
            <a:graphicFrameLocks/>
          </p:cNvGraphicFramePr>
          <p:nvPr/>
        </p:nvGraphicFramePr>
        <p:xfrm>
          <a:off x="533401" y="3962399"/>
          <a:ext cx="5562599" cy="25146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68A07290-E207-415E-95CA-E70903E9C799}"/>
              </a:ext>
            </a:extLst>
          </p:cNvPr>
          <p:cNvGraphicFramePr>
            <a:graphicFrameLocks/>
          </p:cNvGraphicFramePr>
          <p:nvPr/>
        </p:nvGraphicFramePr>
        <p:xfrm>
          <a:off x="6199626" y="3960347"/>
          <a:ext cx="5568615" cy="251665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706330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a:extLst>
              <a:ext uri="{FF2B5EF4-FFF2-40B4-BE49-F238E27FC236}">
                <a16:creationId xmlns:a16="http://schemas.microsoft.com/office/drawing/2014/main" id="{7B5D47ED-DE4F-9148-8087-AC254F878C7F}"/>
              </a:ext>
            </a:extLst>
          </p:cNvPr>
          <p:cNvGraphicFramePr>
            <a:graphicFrameLocks/>
          </p:cNvGraphicFramePr>
          <p:nvPr>
            <p:extLst>
              <p:ext uri="{D42A27DB-BD31-4B8C-83A1-F6EECF244321}">
                <p14:modId xmlns:p14="http://schemas.microsoft.com/office/powerpoint/2010/main" val="345956681"/>
              </p:ext>
            </p:extLst>
          </p:nvPr>
        </p:nvGraphicFramePr>
        <p:xfrm>
          <a:off x="38396" y="3125143"/>
          <a:ext cx="6752806" cy="326318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DVFS-Aware Constant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8</a:t>
            </a:fld>
            <a:endParaRPr lang="en-US"/>
          </a:p>
        </p:txBody>
      </p:sp>
      <p:grpSp>
        <p:nvGrpSpPr>
          <p:cNvPr id="4" name="Group 3">
            <a:extLst>
              <a:ext uri="{FF2B5EF4-FFF2-40B4-BE49-F238E27FC236}">
                <a16:creationId xmlns:a16="http://schemas.microsoft.com/office/drawing/2014/main" id="{B585B70D-B6CA-46AB-B610-2CB8313DE0FE}"/>
              </a:ext>
            </a:extLst>
          </p:cNvPr>
          <p:cNvGrpSpPr/>
          <p:nvPr/>
        </p:nvGrpSpPr>
        <p:grpSpPr>
          <a:xfrm>
            <a:off x="147873" y="1236964"/>
            <a:ext cx="6206497" cy="1774536"/>
            <a:chOff x="3352799" y="2913273"/>
            <a:chExt cx="6206497" cy="1774536"/>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7B70DD-D1A7-4706-BC52-8C841EACFD6B}"/>
                    </a:ext>
                  </a:extLst>
                </p:cNvPr>
                <p:cNvSpPr txBox="1"/>
                <p:nvPr/>
              </p:nvSpPr>
              <p:spPr>
                <a:xfrm>
                  <a:off x="3352799" y="3573080"/>
                  <a:ext cx="6206497" cy="11147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𝑡𝑜𝑡𝑎𝑙</m:t>
                            </m:r>
                          </m:sub>
                        </m:sSub>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𝑚𝐶</m:t>
                        </m:r>
                        <m:sSup>
                          <m:sSupPr>
                            <m:ctrlPr>
                              <a:rPr lang="en-US" sz="3000" b="0" i="1" smtClean="0">
                                <a:latin typeface="Cambria Math" panose="02040503050406030204" pitchFamily="18" charset="0"/>
                                <a:ea typeface="Cambria Math" panose="02040503050406030204" pitchFamily="18" charset="0"/>
                              </a:rPr>
                            </m:ctrlPr>
                          </m:sSupPr>
                          <m:e>
                            <m:r>
                              <a:rPr lang="en-US" sz="3000" b="0" i="1" smtClean="0">
                                <a:latin typeface="Cambria Math" panose="02040503050406030204" pitchFamily="18" charset="0"/>
                                <a:ea typeface="Cambria Math" panose="02040503050406030204" pitchFamily="18" charset="0"/>
                              </a:rPr>
                              <m:t>𝑉</m:t>
                            </m:r>
                          </m:e>
                          <m:sup>
                            <m:r>
                              <a:rPr lang="en-US" sz="3000" b="0" i="1" smtClean="0">
                                <a:latin typeface="Cambria Math" panose="02040503050406030204" pitchFamily="18" charset="0"/>
                                <a:ea typeface="Cambria Math" panose="02040503050406030204" pitchFamily="18" charset="0"/>
                              </a:rPr>
                              <m:t>2</m:t>
                            </m:r>
                          </m:sup>
                        </m:sSup>
                        <m:r>
                          <a:rPr lang="en-US" sz="3000" b="0" i="1" smtClean="0">
                            <a:latin typeface="Cambria Math" panose="02040503050406030204" pitchFamily="18" charset="0"/>
                            <a:ea typeface="Cambria Math" panose="02040503050406030204" pitchFamily="18" charset="0"/>
                          </a:rPr>
                          <m:t>𝑓</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𝑛𝑉</m:t>
                        </m:r>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𝑐𝑜𝑛𝑠𝑡</m:t>
                            </m:r>
                          </m:sub>
                        </m:sSub>
                      </m:oMath>
                    </m:oMathPara>
                  </a14:m>
                  <a:endParaRPr lang="en-US" sz="3000" dirty="0"/>
                </a:p>
                <a:p>
                  <a:pPr/>
                  <a14:m>
                    <m:oMathPara xmlns:m="http://schemas.openxmlformats.org/officeDocument/2006/math">
                      <m:oMathParaPr>
                        <m:jc m:val="centerGroup"/>
                      </m:oMathParaPr>
                      <m:oMath xmlns:m="http://schemas.openxmlformats.org/officeDocument/2006/math">
                        <m:sSub>
                          <m:sSubPr>
                            <m:ctrlPr>
                              <a:rPr lang="en-US" sz="3000" i="1">
                                <a:latin typeface="Cambria Math" panose="02040503050406030204" pitchFamily="18" charset="0"/>
                              </a:rPr>
                            </m:ctrlPr>
                          </m:sSubPr>
                          <m:e>
                            <m:r>
                              <a:rPr lang="en-US" sz="3000" i="1">
                                <a:latin typeface="Cambria Math" panose="02040503050406030204" pitchFamily="18" charset="0"/>
                              </a:rPr>
                              <m:t>𝑃</m:t>
                            </m:r>
                          </m:e>
                          <m:sub>
                            <m:r>
                              <a:rPr lang="en-US" sz="3000" i="1">
                                <a:latin typeface="Cambria Math" panose="02040503050406030204" pitchFamily="18" charset="0"/>
                              </a:rPr>
                              <m:t>𝑡𝑜𝑡𝑎𝑙</m:t>
                            </m:r>
                          </m:sub>
                        </m:sSub>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𝑓</m:t>
                        </m:r>
                        <m:r>
                          <a:rPr lang="en-US" sz="3000" i="1">
                            <a:latin typeface="Cambria Math" panose="02040503050406030204" pitchFamily="18" charset="0"/>
                            <a:ea typeface="Cambria Math" panose="02040503050406030204" pitchFamily="18" charset="0"/>
                          </a:rPr>
                          <m:t>⟹</m:t>
                        </m:r>
                        <m:func>
                          <m:funcPr>
                            <m:ctrlPr>
                              <a:rPr lang="en-US" sz="3000" i="1">
                                <a:latin typeface="Cambria Math" panose="02040503050406030204" pitchFamily="18" charset="0"/>
                              </a:rPr>
                            </m:ctrlPr>
                          </m:funcPr>
                          <m:fName>
                            <m:limLow>
                              <m:limLowPr>
                                <m:ctrlPr>
                                  <a:rPr lang="en-US" sz="3000" i="1">
                                    <a:latin typeface="Cambria Math" panose="02040503050406030204" pitchFamily="18" charset="0"/>
                                  </a:rPr>
                                </m:ctrlPr>
                              </m:limLowPr>
                              <m:e>
                                <m:r>
                                  <m:rPr>
                                    <m:sty m:val="p"/>
                                  </m:rPr>
                                  <a:rPr lang="en-US" sz="3000">
                                    <a:latin typeface="Cambria Math" panose="02040503050406030204" pitchFamily="18" charset="0"/>
                                  </a:rPr>
                                  <m:t>lim</m:t>
                                </m:r>
                              </m:e>
                              <m:lim>
                                <m:r>
                                  <a:rPr lang="en-US" sz="3000" i="1">
                                    <a:latin typeface="Cambria Math" panose="02040503050406030204" pitchFamily="18" charset="0"/>
                                  </a:rPr>
                                  <m:t>𝑓</m:t>
                                </m:r>
                                <m:r>
                                  <a:rPr lang="en-US" sz="3000" i="1">
                                    <a:latin typeface="Cambria Math" panose="02040503050406030204" pitchFamily="18" charset="0"/>
                                    <a:ea typeface="Cambria Math" panose="02040503050406030204" pitchFamily="18" charset="0"/>
                                  </a:rPr>
                                  <m:t>→0</m:t>
                                </m:r>
                              </m:lim>
                            </m:limLow>
                          </m:fName>
                          <m:e>
                            <m:sSub>
                              <m:sSubPr>
                                <m:ctrlPr>
                                  <a:rPr lang="en-US" sz="3000" i="1">
                                    <a:latin typeface="Cambria Math" panose="02040503050406030204" pitchFamily="18" charset="0"/>
                                  </a:rPr>
                                </m:ctrlPr>
                              </m:sSubPr>
                              <m:e>
                                <m:r>
                                  <a:rPr lang="en-US" sz="3000" i="1">
                                    <a:latin typeface="Cambria Math" panose="02040503050406030204" pitchFamily="18" charset="0"/>
                                  </a:rPr>
                                  <m:t>𝑃</m:t>
                                </m:r>
                              </m:e>
                              <m:sub>
                                <m:r>
                                  <a:rPr lang="en-US" sz="3000" i="1">
                                    <a:latin typeface="Cambria Math" panose="02040503050406030204" pitchFamily="18" charset="0"/>
                                  </a:rPr>
                                  <m:t>𝑡𝑜𝑡𝑎𝑙</m:t>
                                </m:r>
                              </m:sub>
                            </m:sSub>
                          </m:e>
                        </m:func>
                        <m:r>
                          <a:rPr lang="en-US" sz="3000" i="1">
                            <a:latin typeface="Cambria Math" panose="02040503050406030204" pitchFamily="18" charset="0"/>
                          </a:rPr>
                          <m:t>=</m:t>
                        </m:r>
                        <m:sSub>
                          <m:sSubPr>
                            <m:ctrlPr>
                              <a:rPr lang="en-US" sz="3000" i="1" smtClean="0">
                                <a:solidFill>
                                  <a:schemeClr val="accent2"/>
                                </a:solidFill>
                                <a:latin typeface="Cambria Math" panose="02040503050406030204" pitchFamily="18" charset="0"/>
                              </a:rPr>
                            </m:ctrlPr>
                          </m:sSubPr>
                          <m:e>
                            <m:r>
                              <a:rPr lang="en-US" sz="3000" i="1">
                                <a:solidFill>
                                  <a:schemeClr val="accent2"/>
                                </a:solidFill>
                                <a:latin typeface="Cambria Math" panose="02040503050406030204" pitchFamily="18" charset="0"/>
                              </a:rPr>
                              <m:t>𝑛𝑉</m:t>
                            </m:r>
                            <m:r>
                              <a:rPr lang="en-US" sz="3000" i="1">
                                <a:solidFill>
                                  <a:schemeClr val="accent2"/>
                                </a:solidFill>
                                <a:latin typeface="Cambria Math" panose="02040503050406030204" pitchFamily="18" charset="0"/>
                              </a:rPr>
                              <m:t>+</m:t>
                            </m:r>
                            <m:r>
                              <a:rPr lang="en-US" sz="3000" i="1">
                                <a:solidFill>
                                  <a:schemeClr val="accent2"/>
                                </a:solidFill>
                                <a:latin typeface="Cambria Math" panose="02040503050406030204" pitchFamily="18" charset="0"/>
                              </a:rPr>
                              <m:t>𝑃</m:t>
                            </m:r>
                          </m:e>
                          <m:sub>
                            <m:r>
                              <a:rPr lang="en-US" sz="3000" i="1">
                                <a:solidFill>
                                  <a:schemeClr val="accent2"/>
                                </a:solidFill>
                                <a:latin typeface="Cambria Math" panose="02040503050406030204" pitchFamily="18" charset="0"/>
                              </a:rPr>
                              <m:t>𝑐𝑜𝑛𝑠𝑡</m:t>
                            </m:r>
                          </m:sub>
                        </m:sSub>
                      </m:oMath>
                    </m:oMathPara>
                  </a14:m>
                  <a:endParaRPr lang="en-US" sz="3000" dirty="0"/>
                </a:p>
              </p:txBody>
            </p:sp>
          </mc:Choice>
          <mc:Fallback xmlns="">
            <p:sp>
              <p:nvSpPr>
                <p:cNvPr id="7" name="TextBox 6">
                  <a:extLst>
                    <a:ext uri="{FF2B5EF4-FFF2-40B4-BE49-F238E27FC236}">
                      <a16:creationId xmlns:a16="http://schemas.microsoft.com/office/drawing/2014/main" id="{657B70DD-D1A7-4706-BC52-8C841EACFD6B}"/>
                    </a:ext>
                  </a:extLst>
                </p:cNvPr>
                <p:cNvSpPr txBox="1">
                  <a:spLocks noRot="1" noChangeAspect="1" noMove="1" noResize="1" noEditPoints="1" noAdjustHandles="1" noChangeArrowheads="1" noChangeShapeType="1" noTextEdit="1"/>
                </p:cNvSpPr>
                <p:nvPr/>
              </p:nvSpPr>
              <p:spPr>
                <a:xfrm>
                  <a:off x="3352799" y="3573080"/>
                  <a:ext cx="6206497" cy="1114729"/>
                </a:xfrm>
                <a:prstGeom prst="rect">
                  <a:avLst/>
                </a:prstGeom>
                <a:blipFill>
                  <a:blip r:embed="rId4"/>
                  <a:stretch>
                    <a:fillRect l="-1837" t="-1124" r="-816" b="-1011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AB09ED0-1B67-4206-8274-67F93A07F865}"/>
                </a:ext>
              </a:extLst>
            </p:cNvPr>
            <p:cNvSpPr/>
            <p:nvPr/>
          </p:nvSpPr>
          <p:spPr>
            <a:xfrm>
              <a:off x="5364239" y="3573081"/>
              <a:ext cx="1241291" cy="461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7C04B07-6424-424F-936F-EBCB91E79066}"/>
                </a:ext>
              </a:extLst>
            </p:cNvPr>
            <p:cNvCxnSpPr>
              <a:cxnSpLocks/>
              <a:stCxn id="21" idx="2"/>
              <a:endCxn id="8" idx="0"/>
            </p:cNvCxnSpPr>
            <p:nvPr/>
          </p:nvCxnSpPr>
          <p:spPr>
            <a:xfrm>
              <a:off x="5303811" y="3329420"/>
              <a:ext cx="681074" cy="24366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C1A983-A1F0-49D8-929B-7C843F0C2FC7}"/>
                </a:ext>
              </a:extLst>
            </p:cNvPr>
            <p:cNvSpPr txBox="1"/>
            <p:nvPr/>
          </p:nvSpPr>
          <p:spPr>
            <a:xfrm>
              <a:off x="4406380" y="2929310"/>
              <a:ext cx="1794862" cy="400110"/>
            </a:xfrm>
            <a:prstGeom prst="rect">
              <a:avLst/>
            </a:prstGeom>
            <a:noFill/>
          </p:spPr>
          <p:txBody>
            <a:bodyPr wrap="square" rtlCol="0">
              <a:spAutoFit/>
            </a:bodyPr>
            <a:lstStyle/>
            <a:p>
              <a:r>
                <a:rPr lang="en-US" sz="2000" dirty="0">
                  <a:solidFill>
                    <a:schemeClr val="accent1"/>
                  </a:solidFill>
                </a:rPr>
                <a:t>Dynamic Power</a:t>
              </a:r>
            </a:p>
          </p:txBody>
        </p:sp>
        <p:sp>
          <p:nvSpPr>
            <p:cNvPr id="23" name="Rectangle 22">
              <a:extLst>
                <a:ext uri="{FF2B5EF4-FFF2-40B4-BE49-F238E27FC236}">
                  <a16:creationId xmlns:a16="http://schemas.microsoft.com/office/drawing/2014/main" id="{4B0681C6-07B3-438F-BC0C-51F89D48446D}"/>
                </a:ext>
              </a:extLst>
            </p:cNvPr>
            <p:cNvSpPr/>
            <p:nvPr/>
          </p:nvSpPr>
          <p:spPr>
            <a:xfrm>
              <a:off x="7037477" y="3568837"/>
              <a:ext cx="478012" cy="4616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7288A46D-A006-4139-8BE0-E262147AC401}"/>
                </a:ext>
              </a:extLst>
            </p:cNvPr>
            <p:cNvCxnSpPr>
              <a:cxnSpLocks/>
              <a:stCxn id="30" idx="2"/>
              <a:endCxn id="23" idx="0"/>
            </p:cNvCxnSpPr>
            <p:nvPr/>
          </p:nvCxnSpPr>
          <p:spPr>
            <a:xfrm>
              <a:off x="7276483" y="3313383"/>
              <a:ext cx="0" cy="25545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AEB755E-1733-49F3-8552-BA4E5DC721D7}"/>
                </a:ext>
              </a:extLst>
            </p:cNvPr>
            <p:cNvSpPr txBox="1"/>
            <p:nvPr/>
          </p:nvSpPr>
          <p:spPr>
            <a:xfrm>
              <a:off x="6512961" y="2913273"/>
              <a:ext cx="1527043" cy="400110"/>
            </a:xfrm>
            <a:prstGeom prst="rect">
              <a:avLst/>
            </a:prstGeom>
            <a:noFill/>
          </p:spPr>
          <p:txBody>
            <a:bodyPr wrap="square" rtlCol="0">
              <a:spAutoFit/>
            </a:bodyPr>
            <a:lstStyle/>
            <a:p>
              <a:r>
                <a:rPr lang="en-US" sz="2000" dirty="0">
                  <a:solidFill>
                    <a:schemeClr val="accent1"/>
                  </a:solidFill>
                </a:rPr>
                <a:t>Static Power</a:t>
              </a:r>
            </a:p>
          </p:txBody>
        </p:sp>
      </p:grpSp>
    </p:spTree>
    <p:extLst>
      <p:ext uri="{BB962C8B-B14F-4D97-AF65-F5344CB8AC3E}">
        <p14:creationId xmlns:p14="http://schemas.microsoft.com/office/powerpoint/2010/main" val="226731120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a:extLst>
              <a:ext uri="{FF2B5EF4-FFF2-40B4-BE49-F238E27FC236}">
                <a16:creationId xmlns:a16="http://schemas.microsoft.com/office/drawing/2014/main" id="{7B5D47ED-DE4F-9148-8087-AC254F878C7F}"/>
              </a:ext>
            </a:extLst>
          </p:cNvPr>
          <p:cNvGraphicFramePr>
            <a:graphicFrameLocks/>
          </p:cNvGraphicFramePr>
          <p:nvPr>
            <p:extLst>
              <p:ext uri="{D42A27DB-BD31-4B8C-83A1-F6EECF244321}">
                <p14:modId xmlns:p14="http://schemas.microsoft.com/office/powerpoint/2010/main" val="1511128571"/>
              </p:ext>
            </p:extLst>
          </p:nvPr>
        </p:nvGraphicFramePr>
        <p:xfrm>
          <a:off x="38396" y="3125143"/>
          <a:ext cx="6752806" cy="326318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29B9F3-0A75-A049-9149-964474A896E6}"/>
              </a:ext>
            </a:extLst>
          </p:cNvPr>
          <p:cNvSpPr>
            <a:spLocks noGrp="1"/>
          </p:cNvSpPr>
          <p:nvPr>
            <p:ph type="title"/>
          </p:nvPr>
        </p:nvSpPr>
        <p:spPr/>
        <p:txBody>
          <a:bodyPr anchor="t">
            <a:normAutofit/>
          </a:bodyPr>
          <a:lstStyle/>
          <a:p>
            <a:r>
              <a:rPr lang="en-US" sz="4000" b="1" dirty="0"/>
              <a:t>DVFS-Aware Constant Power Model</a:t>
            </a:r>
            <a:endParaRPr lang="en-US" sz="4000" dirty="0"/>
          </a:p>
        </p:txBody>
      </p:sp>
      <p:sp>
        <p:nvSpPr>
          <p:cNvPr id="5" name="Slide Number Placeholder 6">
            <a:extLst>
              <a:ext uri="{FF2B5EF4-FFF2-40B4-BE49-F238E27FC236}">
                <a16:creationId xmlns:a16="http://schemas.microsoft.com/office/drawing/2014/main" id="{108C7860-517C-4CB8-A67D-B543DCE7D968}"/>
              </a:ext>
            </a:extLst>
          </p:cNvPr>
          <p:cNvSpPr txBox="1">
            <a:spLocks/>
          </p:cNvSpPr>
          <p:nvPr/>
        </p:nvSpPr>
        <p:spPr>
          <a:xfrm>
            <a:off x="152400" y="6356349"/>
            <a:ext cx="963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MICRO-54</a:t>
            </a:r>
          </a:p>
        </p:txBody>
      </p:sp>
      <p:sp>
        <p:nvSpPr>
          <p:cNvPr id="6" name="Slide Number Placeholder 2">
            <a:extLst>
              <a:ext uri="{FF2B5EF4-FFF2-40B4-BE49-F238E27FC236}">
                <a16:creationId xmlns:a16="http://schemas.microsoft.com/office/drawing/2014/main" id="{86F4F529-E1DC-4A1C-88BC-7A83DCAA6FD2}"/>
              </a:ext>
            </a:extLst>
          </p:cNvPr>
          <p:cNvSpPr>
            <a:spLocks noGrp="1"/>
          </p:cNvSpPr>
          <p:nvPr>
            <p:ph type="sldNum" sz="quarter" idx="12"/>
          </p:nvPr>
        </p:nvSpPr>
        <p:spPr>
          <a:xfrm>
            <a:off x="11650916" y="6356348"/>
            <a:ext cx="388684" cy="365125"/>
          </a:xfrm>
        </p:spPr>
        <p:txBody>
          <a:bodyPr/>
          <a:lstStyle/>
          <a:p>
            <a:fld id="{1BFB5D8E-9770-4591-80F9-47B9A81A3E53}" type="slidenum">
              <a:rPr lang="en-US" smtClean="0"/>
              <a:t>9</a:t>
            </a:fld>
            <a:endParaRPr lang="en-US"/>
          </a:p>
        </p:txBody>
      </p:sp>
      <p:grpSp>
        <p:nvGrpSpPr>
          <p:cNvPr id="4" name="Group 3">
            <a:extLst>
              <a:ext uri="{FF2B5EF4-FFF2-40B4-BE49-F238E27FC236}">
                <a16:creationId xmlns:a16="http://schemas.microsoft.com/office/drawing/2014/main" id="{B585B70D-B6CA-46AB-B610-2CB8313DE0FE}"/>
              </a:ext>
            </a:extLst>
          </p:cNvPr>
          <p:cNvGrpSpPr/>
          <p:nvPr/>
        </p:nvGrpSpPr>
        <p:grpSpPr>
          <a:xfrm>
            <a:off x="147873" y="1236964"/>
            <a:ext cx="6206497" cy="1774536"/>
            <a:chOff x="3352799" y="2913273"/>
            <a:chExt cx="6206497" cy="1774536"/>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7B70DD-D1A7-4706-BC52-8C841EACFD6B}"/>
                    </a:ext>
                  </a:extLst>
                </p:cNvPr>
                <p:cNvSpPr txBox="1"/>
                <p:nvPr/>
              </p:nvSpPr>
              <p:spPr>
                <a:xfrm>
                  <a:off x="3352799" y="3573080"/>
                  <a:ext cx="6206497" cy="11147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𝑡𝑜𝑡𝑎𝑙</m:t>
                            </m:r>
                          </m:sub>
                        </m:sSub>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𝑚𝐶</m:t>
                        </m:r>
                        <m:sSup>
                          <m:sSupPr>
                            <m:ctrlPr>
                              <a:rPr lang="en-US" sz="3000" b="0" i="1" smtClean="0">
                                <a:latin typeface="Cambria Math" panose="02040503050406030204" pitchFamily="18" charset="0"/>
                                <a:ea typeface="Cambria Math" panose="02040503050406030204" pitchFamily="18" charset="0"/>
                              </a:rPr>
                            </m:ctrlPr>
                          </m:sSupPr>
                          <m:e>
                            <m:r>
                              <a:rPr lang="en-US" sz="3000" b="0" i="1" smtClean="0">
                                <a:latin typeface="Cambria Math" panose="02040503050406030204" pitchFamily="18" charset="0"/>
                                <a:ea typeface="Cambria Math" panose="02040503050406030204" pitchFamily="18" charset="0"/>
                              </a:rPr>
                              <m:t>𝑉</m:t>
                            </m:r>
                          </m:e>
                          <m:sup>
                            <m:r>
                              <a:rPr lang="en-US" sz="3000" b="0" i="1" smtClean="0">
                                <a:latin typeface="Cambria Math" panose="02040503050406030204" pitchFamily="18" charset="0"/>
                                <a:ea typeface="Cambria Math" panose="02040503050406030204" pitchFamily="18" charset="0"/>
                              </a:rPr>
                              <m:t>2</m:t>
                            </m:r>
                          </m:sup>
                        </m:sSup>
                        <m:r>
                          <a:rPr lang="en-US" sz="3000" b="0" i="1" smtClean="0">
                            <a:latin typeface="Cambria Math" panose="02040503050406030204" pitchFamily="18" charset="0"/>
                            <a:ea typeface="Cambria Math" panose="02040503050406030204" pitchFamily="18" charset="0"/>
                          </a:rPr>
                          <m:t>𝑓</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𝑛𝑉</m:t>
                        </m:r>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rPr>
                            </m:ctrlPr>
                          </m:sSubPr>
                          <m:e>
                            <m:r>
                              <a:rPr lang="en-US" sz="3000" b="0" i="1" smtClean="0">
                                <a:latin typeface="Cambria Math" panose="02040503050406030204" pitchFamily="18" charset="0"/>
                              </a:rPr>
                              <m:t>𝑃</m:t>
                            </m:r>
                          </m:e>
                          <m:sub>
                            <m:r>
                              <a:rPr lang="en-US" sz="3000" b="0" i="1" smtClean="0">
                                <a:latin typeface="Cambria Math" panose="02040503050406030204" pitchFamily="18" charset="0"/>
                              </a:rPr>
                              <m:t>𝑐𝑜𝑛𝑠𝑡</m:t>
                            </m:r>
                          </m:sub>
                        </m:sSub>
                      </m:oMath>
                    </m:oMathPara>
                  </a14:m>
                  <a:endParaRPr lang="en-US" sz="3000" dirty="0"/>
                </a:p>
                <a:p>
                  <a:pPr/>
                  <a14:m>
                    <m:oMathPara xmlns:m="http://schemas.openxmlformats.org/officeDocument/2006/math">
                      <m:oMathParaPr>
                        <m:jc m:val="centerGroup"/>
                      </m:oMathParaPr>
                      <m:oMath xmlns:m="http://schemas.openxmlformats.org/officeDocument/2006/math">
                        <m:sSub>
                          <m:sSubPr>
                            <m:ctrlPr>
                              <a:rPr lang="en-US" sz="3000" i="1">
                                <a:latin typeface="Cambria Math" panose="02040503050406030204" pitchFamily="18" charset="0"/>
                              </a:rPr>
                            </m:ctrlPr>
                          </m:sSubPr>
                          <m:e>
                            <m:r>
                              <a:rPr lang="en-US" sz="3000" i="1">
                                <a:latin typeface="Cambria Math" panose="02040503050406030204" pitchFamily="18" charset="0"/>
                              </a:rPr>
                              <m:t>𝑃</m:t>
                            </m:r>
                          </m:e>
                          <m:sub>
                            <m:r>
                              <a:rPr lang="en-US" sz="3000" i="1">
                                <a:latin typeface="Cambria Math" panose="02040503050406030204" pitchFamily="18" charset="0"/>
                              </a:rPr>
                              <m:t>𝑡𝑜𝑡𝑎𝑙</m:t>
                            </m:r>
                          </m:sub>
                        </m:sSub>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𝑓</m:t>
                        </m:r>
                        <m:r>
                          <a:rPr lang="en-US" sz="3000" i="1">
                            <a:latin typeface="Cambria Math" panose="02040503050406030204" pitchFamily="18" charset="0"/>
                            <a:ea typeface="Cambria Math" panose="02040503050406030204" pitchFamily="18" charset="0"/>
                          </a:rPr>
                          <m:t>⟹</m:t>
                        </m:r>
                        <m:func>
                          <m:funcPr>
                            <m:ctrlPr>
                              <a:rPr lang="en-US" sz="3000" i="1">
                                <a:latin typeface="Cambria Math" panose="02040503050406030204" pitchFamily="18" charset="0"/>
                              </a:rPr>
                            </m:ctrlPr>
                          </m:funcPr>
                          <m:fName>
                            <m:limLow>
                              <m:limLowPr>
                                <m:ctrlPr>
                                  <a:rPr lang="en-US" sz="3000" i="1">
                                    <a:latin typeface="Cambria Math" panose="02040503050406030204" pitchFamily="18" charset="0"/>
                                  </a:rPr>
                                </m:ctrlPr>
                              </m:limLowPr>
                              <m:e>
                                <m:r>
                                  <m:rPr>
                                    <m:sty m:val="p"/>
                                  </m:rPr>
                                  <a:rPr lang="en-US" sz="3000">
                                    <a:latin typeface="Cambria Math" panose="02040503050406030204" pitchFamily="18" charset="0"/>
                                  </a:rPr>
                                  <m:t>lim</m:t>
                                </m:r>
                              </m:e>
                              <m:lim>
                                <m:r>
                                  <a:rPr lang="en-US" sz="3000" i="1">
                                    <a:latin typeface="Cambria Math" panose="02040503050406030204" pitchFamily="18" charset="0"/>
                                  </a:rPr>
                                  <m:t>𝑓</m:t>
                                </m:r>
                                <m:r>
                                  <a:rPr lang="en-US" sz="3000" i="1">
                                    <a:latin typeface="Cambria Math" panose="02040503050406030204" pitchFamily="18" charset="0"/>
                                    <a:ea typeface="Cambria Math" panose="02040503050406030204" pitchFamily="18" charset="0"/>
                                  </a:rPr>
                                  <m:t>→0</m:t>
                                </m:r>
                              </m:lim>
                            </m:limLow>
                          </m:fName>
                          <m:e>
                            <m:sSub>
                              <m:sSubPr>
                                <m:ctrlPr>
                                  <a:rPr lang="en-US" sz="3000" i="1">
                                    <a:latin typeface="Cambria Math" panose="02040503050406030204" pitchFamily="18" charset="0"/>
                                  </a:rPr>
                                </m:ctrlPr>
                              </m:sSubPr>
                              <m:e>
                                <m:r>
                                  <a:rPr lang="en-US" sz="3000" i="1">
                                    <a:latin typeface="Cambria Math" panose="02040503050406030204" pitchFamily="18" charset="0"/>
                                  </a:rPr>
                                  <m:t>𝑃</m:t>
                                </m:r>
                              </m:e>
                              <m:sub>
                                <m:r>
                                  <a:rPr lang="en-US" sz="3000" i="1">
                                    <a:latin typeface="Cambria Math" panose="02040503050406030204" pitchFamily="18" charset="0"/>
                                  </a:rPr>
                                  <m:t>𝑡𝑜𝑡𝑎𝑙</m:t>
                                </m:r>
                              </m:sub>
                            </m:sSub>
                          </m:e>
                        </m:func>
                        <m:r>
                          <a:rPr lang="en-US" sz="3000" i="1">
                            <a:latin typeface="Cambria Math" panose="02040503050406030204" pitchFamily="18" charset="0"/>
                          </a:rPr>
                          <m:t>=</m:t>
                        </m:r>
                        <m:sSub>
                          <m:sSubPr>
                            <m:ctrlPr>
                              <a:rPr lang="en-US" sz="3000" i="1" smtClean="0">
                                <a:solidFill>
                                  <a:schemeClr val="accent2"/>
                                </a:solidFill>
                                <a:latin typeface="Cambria Math" panose="02040503050406030204" pitchFamily="18" charset="0"/>
                              </a:rPr>
                            </m:ctrlPr>
                          </m:sSubPr>
                          <m:e>
                            <m:r>
                              <a:rPr lang="en-US" sz="3000" i="1">
                                <a:solidFill>
                                  <a:schemeClr val="accent2"/>
                                </a:solidFill>
                                <a:latin typeface="Cambria Math" panose="02040503050406030204" pitchFamily="18" charset="0"/>
                              </a:rPr>
                              <m:t>𝑛𝑉</m:t>
                            </m:r>
                            <m:r>
                              <a:rPr lang="en-US" sz="3000" i="1">
                                <a:solidFill>
                                  <a:schemeClr val="accent2"/>
                                </a:solidFill>
                                <a:latin typeface="Cambria Math" panose="02040503050406030204" pitchFamily="18" charset="0"/>
                              </a:rPr>
                              <m:t>+</m:t>
                            </m:r>
                            <m:r>
                              <a:rPr lang="en-US" sz="3000" i="1">
                                <a:solidFill>
                                  <a:schemeClr val="accent2"/>
                                </a:solidFill>
                                <a:latin typeface="Cambria Math" panose="02040503050406030204" pitchFamily="18" charset="0"/>
                              </a:rPr>
                              <m:t>𝑃</m:t>
                            </m:r>
                          </m:e>
                          <m:sub>
                            <m:r>
                              <a:rPr lang="en-US" sz="3000" i="1">
                                <a:solidFill>
                                  <a:schemeClr val="accent2"/>
                                </a:solidFill>
                                <a:latin typeface="Cambria Math" panose="02040503050406030204" pitchFamily="18" charset="0"/>
                              </a:rPr>
                              <m:t>𝑐𝑜𝑛𝑠𝑡</m:t>
                            </m:r>
                          </m:sub>
                        </m:sSub>
                      </m:oMath>
                    </m:oMathPara>
                  </a14:m>
                  <a:endParaRPr lang="en-US" sz="3000" dirty="0"/>
                </a:p>
              </p:txBody>
            </p:sp>
          </mc:Choice>
          <mc:Fallback xmlns="">
            <p:sp>
              <p:nvSpPr>
                <p:cNvPr id="7" name="TextBox 6">
                  <a:extLst>
                    <a:ext uri="{FF2B5EF4-FFF2-40B4-BE49-F238E27FC236}">
                      <a16:creationId xmlns:a16="http://schemas.microsoft.com/office/drawing/2014/main" id="{657B70DD-D1A7-4706-BC52-8C841EACFD6B}"/>
                    </a:ext>
                  </a:extLst>
                </p:cNvPr>
                <p:cNvSpPr txBox="1">
                  <a:spLocks noRot="1" noChangeAspect="1" noMove="1" noResize="1" noEditPoints="1" noAdjustHandles="1" noChangeArrowheads="1" noChangeShapeType="1" noTextEdit="1"/>
                </p:cNvSpPr>
                <p:nvPr/>
              </p:nvSpPr>
              <p:spPr>
                <a:xfrm>
                  <a:off x="3352799" y="3573080"/>
                  <a:ext cx="6206497" cy="1114729"/>
                </a:xfrm>
                <a:prstGeom prst="rect">
                  <a:avLst/>
                </a:prstGeom>
                <a:blipFill>
                  <a:blip r:embed="rId4"/>
                  <a:stretch>
                    <a:fillRect l="-1837" t="-1124" r="-816" b="-1011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AB09ED0-1B67-4206-8274-67F93A07F865}"/>
                </a:ext>
              </a:extLst>
            </p:cNvPr>
            <p:cNvSpPr/>
            <p:nvPr/>
          </p:nvSpPr>
          <p:spPr>
            <a:xfrm>
              <a:off x="5364239" y="3573081"/>
              <a:ext cx="1241291" cy="461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7C04B07-6424-424F-936F-EBCB91E79066}"/>
                </a:ext>
              </a:extLst>
            </p:cNvPr>
            <p:cNvCxnSpPr>
              <a:cxnSpLocks/>
              <a:stCxn id="21" idx="2"/>
              <a:endCxn id="8" idx="0"/>
            </p:cNvCxnSpPr>
            <p:nvPr/>
          </p:nvCxnSpPr>
          <p:spPr>
            <a:xfrm>
              <a:off x="5303811" y="3329420"/>
              <a:ext cx="681074" cy="24366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C1A983-A1F0-49D8-929B-7C843F0C2FC7}"/>
                </a:ext>
              </a:extLst>
            </p:cNvPr>
            <p:cNvSpPr txBox="1"/>
            <p:nvPr/>
          </p:nvSpPr>
          <p:spPr>
            <a:xfrm>
              <a:off x="4406380" y="2929310"/>
              <a:ext cx="1794862" cy="400110"/>
            </a:xfrm>
            <a:prstGeom prst="rect">
              <a:avLst/>
            </a:prstGeom>
            <a:noFill/>
          </p:spPr>
          <p:txBody>
            <a:bodyPr wrap="square" rtlCol="0">
              <a:spAutoFit/>
            </a:bodyPr>
            <a:lstStyle/>
            <a:p>
              <a:r>
                <a:rPr lang="en-US" sz="2000" dirty="0">
                  <a:solidFill>
                    <a:schemeClr val="accent1"/>
                  </a:solidFill>
                </a:rPr>
                <a:t>Dynamic Power</a:t>
              </a:r>
            </a:p>
          </p:txBody>
        </p:sp>
        <p:sp>
          <p:nvSpPr>
            <p:cNvPr id="23" name="Rectangle 22">
              <a:extLst>
                <a:ext uri="{FF2B5EF4-FFF2-40B4-BE49-F238E27FC236}">
                  <a16:creationId xmlns:a16="http://schemas.microsoft.com/office/drawing/2014/main" id="{4B0681C6-07B3-438F-BC0C-51F89D48446D}"/>
                </a:ext>
              </a:extLst>
            </p:cNvPr>
            <p:cNvSpPr/>
            <p:nvPr/>
          </p:nvSpPr>
          <p:spPr>
            <a:xfrm>
              <a:off x="7037477" y="3568837"/>
              <a:ext cx="478012" cy="4616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7288A46D-A006-4139-8BE0-E262147AC401}"/>
                </a:ext>
              </a:extLst>
            </p:cNvPr>
            <p:cNvCxnSpPr>
              <a:cxnSpLocks/>
              <a:stCxn id="30" idx="2"/>
              <a:endCxn id="23" idx="0"/>
            </p:cNvCxnSpPr>
            <p:nvPr/>
          </p:nvCxnSpPr>
          <p:spPr>
            <a:xfrm>
              <a:off x="7276483" y="3313383"/>
              <a:ext cx="0" cy="25545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AEB755E-1733-49F3-8552-BA4E5DC721D7}"/>
                </a:ext>
              </a:extLst>
            </p:cNvPr>
            <p:cNvSpPr txBox="1"/>
            <p:nvPr/>
          </p:nvSpPr>
          <p:spPr>
            <a:xfrm>
              <a:off x="6512961" y="2913273"/>
              <a:ext cx="1527043" cy="400110"/>
            </a:xfrm>
            <a:prstGeom prst="rect">
              <a:avLst/>
            </a:prstGeom>
            <a:noFill/>
          </p:spPr>
          <p:txBody>
            <a:bodyPr wrap="square" rtlCol="0">
              <a:spAutoFit/>
            </a:bodyPr>
            <a:lstStyle/>
            <a:p>
              <a:r>
                <a:rPr lang="en-US" sz="2000" dirty="0">
                  <a:solidFill>
                    <a:schemeClr val="accent1"/>
                  </a:solidFill>
                </a:rPr>
                <a:t>Static Power</a:t>
              </a:r>
            </a:p>
          </p:txBody>
        </p:sp>
      </p:grpSp>
      <p:cxnSp>
        <p:nvCxnSpPr>
          <p:cNvPr id="43" name="Straight Arrow Connector 42">
            <a:extLst>
              <a:ext uri="{FF2B5EF4-FFF2-40B4-BE49-F238E27FC236}">
                <a16:creationId xmlns:a16="http://schemas.microsoft.com/office/drawing/2014/main" id="{6761B50B-1714-4943-8C75-575BFE9209A1}"/>
              </a:ext>
            </a:extLst>
          </p:cNvPr>
          <p:cNvCxnSpPr>
            <a:cxnSpLocks/>
          </p:cNvCxnSpPr>
          <p:nvPr/>
        </p:nvCxnSpPr>
        <p:spPr>
          <a:xfrm flipH="1" flipV="1">
            <a:off x="1076194" y="5522636"/>
            <a:ext cx="205280" cy="758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1C6DCF3-0336-3049-A482-AE96B37DEA55}"/>
              </a:ext>
            </a:extLst>
          </p:cNvPr>
          <p:cNvSpPr txBox="1"/>
          <p:nvPr/>
        </p:nvSpPr>
        <p:spPr>
          <a:xfrm>
            <a:off x="973172" y="6281192"/>
            <a:ext cx="816630" cy="400110"/>
          </a:xfrm>
          <a:prstGeom prst="rect">
            <a:avLst/>
          </a:prstGeom>
          <a:noFill/>
        </p:spPr>
        <p:txBody>
          <a:bodyPr wrap="square" rtlCol="0">
            <a:spAutoFit/>
          </a:bodyPr>
          <a:lstStyle/>
          <a:p>
            <a:r>
              <a:rPr lang="en-US" sz="2000" b="1" dirty="0">
                <a:solidFill>
                  <a:srgbClr val="FF0000"/>
                </a:solidFill>
              </a:rPr>
              <a:t>-2W?</a:t>
            </a:r>
          </a:p>
        </p:txBody>
      </p:sp>
      <p:sp>
        <p:nvSpPr>
          <p:cNvPr id="45" name="TextBox 44">
            <a:extLst>
              <a:ext uri="{FF2B5EF4-FFF2-40B4-BE49-F238E27FC236}">
                <a16:creationId xmlns:a16="http://schemas.microsoft.com/office/drawing/2014/main" id="{AAF8650A-4050-7D4B-9623-955264FC1736}"/>
              </a:ext>
            </a:extLst>
          </p:cNvPr>
          <p:cNvSpPr txBox="1"/>
          <p:nvPr/>
        </p:nvSpPr>
        <p:spPr>
          <a:xfrm>
            <a:off x="30875" y="5608182"/>
            <a:ext cx="882481" cy="400110"/>
          </a:xfrm>
          <a:prstGeom prst="rect">
            <a:avLst/>
          </a:prstGeom>
          <a:noFill/>
        </p:spPr>
        <p:txBody>
          <a:bodyPr wrap="square" rtlCol="0">
            <a:spAutoFit/>
          </a:bodyPr>
          <a:lstStyle/>
          <a:p>
            <a:r>
              <a:rPr lang="en-US" sz="2000" dirty="0">
                <a:solidFill>
                  <a:schemeClr val="accent2"/>
                </a:solidFill>
              </a:rPr>
              <a:t>27W?</a:t>
            </a:r>
          </a:p>
        </p:txBody>
      </p:sp>
      <p:sp>
        <p:nvSpPr>
          <p:cNvPr id="46" name="TextBox 45">
            <a:extLst>
              <a:ext uri="{FF2B5EF4-FFF2-40B4-BE49-F238E27FC236}">
                <a16:creationId xmlns:a16="http://schemas.microsoft.com/office/drawing/2014/main" id="{B0DC0A9E-10BC-E24B-9ED7-E4C712E4A706}"/>
              </a:ext>
            </a:extLst>
          </p:cNvPr>
          <p:cNvSpPr txBox="1"/>
          <p:nvPr/>
        </p:nvSpPr>
        <p:spPr>
          <a:xfrm>
            <a:off x="318138" y="5999549"/>
            <a:ext cx="872754" cy="400110"/>
          </a:xfrm>
          <a:prstGeom prst="rect">
            <a:avLst/>
          </a:prstGeom>
          <a:noFill/>
        </p:spPr>
        <p:txBody>
          <a:bodyPr wrap="square" rtlCol="0">
            <a:spAutoFit/>
          </a:bodyPr>
          <a:lstStyle/>
          <a:p>
            <a:r>
              <a:rPr lang="en-US" sz="2000" dirty="0">
                <a:solidFill>
                  <a:schemeClr val="accent2"/>
                </a:solidFill>
              </a:rPr>
              <a:t>15W?</a:t>
            </a:r>
          </a:p>
        </p:txBody>
      </p:sp>
      <p:cxnSp>
        <p:nvCxnSpPr>
          <p:cNvPr id="47" name="Straight Arrow Connector 46">
            <a:extLst>
              <a:ext uri="{FF2B5EF4-FFF2-40B4-BE49-F238E27FC236}">
                <a16:creationId xmlns:a16="http://schemas.microsoft.com/office/drawing/2014/main" id="{41B2172F-22E8-884A-93EF-34146804AEA1}"/>
              </a:ext>
            </a:extLst>
          </p:cNvPr>
          <p:cNvCxnSpPr>
            <a:cxnSpLocks/>
          </p:cNvCxnSpPr>
          <p:nvPr/>
        </p:nvCxnSpPr>
        <p:spPr>
          <a:xfrm flipV="1">
            <a:off x="613775" y="5297877"/>
            <a:ext cx="399789" cy="37353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30BC5E7-345D-E349-98CA-BFA3B2772115}"/>
              </a:ext>
            </a:extLst>
          </p:cNvPr>
          <p:cNvCxnSpPr>
            <a:cxnSpLocks/>
            <a:stCxn id="46" idx="0"/>
          </p:cNvCxnSpPr>
          <p:nvPr/>
        </p:nvCxnSpPr>
        <p:spPr>
          <a:xfrm flipV="1">
            <a:off x="754515" y="5415148"/>
            <a:ext cx="259049" cy="58440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52352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3747</TotalTime>
  <Words>10422</Words>
  <Application>Microsoft Office PowerPoint</Application>
  <PresentationFormat>Widescreen</PresentationFormat>
  <Paragraphs>1528</Paragraphs>
  <Slides>70</Slides>
  <Notes>69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7" baseType="lpstr">
      <vt:lpstr>Arial</vt:lpstr>
      <vt:lpstr>Calibri</vt:lpstr>
      <vt:lpstr>Calibri Light</vt:lpstr>
      <vt:lpstr>Cambria Math</vt:lpstr>
      <vt:lpstr>LinLibertineT</vt:lpstr>
      <vt:lpstr>Office Theme</vt:lpstr>
      <vt:lpstr>Worksheet</vt:lpstr>
      <vt:lpstr>AccelWattch: A Power Modeling Framework for Modern GPUs</vt:lpstr>
      <vt:lpstr>PowerPoint Presentation</vt:lpstr>
      <vt:lpstr>Performance per Watt Is the New Moore’s Law</vt:lpstr>
      <vt:lpstr>The Need for a New GPU Power Model</vt:lpstr>
      <vt:lpstr>The Need for a New GPU Power Model</vt:lpstr>
      <vt:lpstr>The Need for a New GPU Power Model</vt:lpstr>
      <vt:lpstr>AccelWattch: A Power Model for Modern GPUs</vt:lpstr>
      <vt:lpstr>DVFS-Aware Constant Power Model</vt:lpstr>
      <vt:lpstr>DVFS-Aware Constant Power Model</vt:lpstr>
      <vt:lpstr>DVFS-Aware Constant Power Model</vt:lpstr>
      <vt:lpstr>Power-Gating-Aware Static Power Model</vt:lpstr>
      <vt:lpstr>Power-Gating-Aware Static Power Model</vt:lpstr>
      <vt:lpstr>Power-Gating-Aware Static Power Model</vt:lpstr>
      <vt:lpstr>Power-Gating-Aware Static Power Model</vt:lpstr>
      <vt:lpstr>Power-Gating-Aware Static Power Model</vt:lpstr>
      <vt:lpstr>Power-Gating-Aware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Divergence-Aware Static Power Model</vt:lpstr>
      <vt:lpstr>Accounting for Intra-warp Functional Unit Overlap</vt:lpstr>
      <vt:lpstr>Accounting for Intra-warp Functional Unit Overlap</vt:lpstr>
      <vt:lpstr>Accounting for Intra-warp Functional Unit Overlap</vt:lpstr>
      <vt:lpstr>Accounting for Intra-warp Functional Unit Overlap</vt:lpstr>
      <vt:lpstr>Accounting for Intra-warp Functional Unit Overlap</vt:lpstr>
      <vt:lpstr>Accounting for Intra-warp Functional Unit Overlap</vt:lpstr>
      <vt:lpstr>Accounting for Intra-warp Functional Unit Overlap</vt:lpstr>
      <vt:lpstr>Accounting for Intra-warp Functional Unit Overlap</vt:lpstr>
      <vt:lpstr>Accounting for Intra-warp Functional Unit Overlap</vt:lpstr>
      <vt:lpstr>Accounting for Intra-warp Functional Unit Overlap</vt:lpstr>
      <vt:lpstr>Putting It All Together</vt:lpstr>
      <vt:lpstr>Microbenchmarking for Dynamic Power Model</vt:lpstr>
      <vt:lpstr>Microbenchmarking for Dynamic Power Model</vt:lpstr>
      <vt:lpstr>Dynamic Power Model Formulation</vt:lpstr>
      <vt:lpstr>Dynamic Power Model Formulation</vt:lpstr>
      <vt:lpstr>Where To Collect Activity Factors From?</vt:lpstr>
      <vt:lpstr>Where To Collect Activity Factors From?</vt:lpstr>
      <vt:lpstr>Where To Collect Activity Factors From?</vt:lpstr>
      <vt:lpstr>Methodology</vt:lpstr>
      <vt:lpstr>AccelWattch HW Closely Tracks HW Measurements</vt:lpstr>
      <vt:lpstr>AccelWattch HYBRID Trades Off Accuracy for Flexibility</vt:lpstr>
      <vt:lpstr>AccelWattch SASS SIM Offers Highest Flexibility</vt:lpstr>
      <vt:lpstr>Accuracy ∝ Performance Model Correlation to Silicon </vt:lpstr>
      <vt:lpstr>AccelWattch is Accurate for DeepBench Workloads</vt:lpstr>
      <vt:lpstr>Typical Architectural Evaluation Workflow</vt:lpstr>
      <vt:lpstr>AccelWattch Enables Design Space Exploration</vt:lpstr>
      <vt:lpstr>AccelWattch Enables Design Space Exploration</vt:lpstr>
      <vt:lpstr>AccelWattch Enables Design Space Exploration</vt:lpstr>
      <vt:lpstr>AccelWattch Enables Design Space Exploration</vt:lpstr>
      <vt:lpstr>AccelWattch Enables Design Space Exploration</vt:lpstr>
      <vt:lpstr>AccelWattch is Publicly Available </vt:lpstr>
      <vt:lpstr>Conclusions</vt:lpstr>
      <vt:lpstr>Thank You!</vt:lpstr>
      <vt:lpstr>Backup Slides</vt:lpstr>
      <vt:lpstr>Why Not GPUWattch for Modern GPUs?</vt:lpstr>
      <vt:lpstr>Why Not GPUWattch for Modern GPUs?</vt:lpstr>
      <vt:lpstr>Why Not GPUWattch for Modern GPUs?</vt:lpstr>
      <vt:lpstr>Why Not GPUWattch for Modern GPUs?</vt:lpstr>
      <vt:lpstr>Quadratic Programming Formulation</vt:lpstr>
      <vt:lpstr>AccelWattch Enables Design Space Exploration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AccelWattch: A Power Modeling Framework for Modern GPUs</dc:title>
  <dc:creator>Vijay Kandiah</dc:creator>
  <cp:lastModifiedBy>Vijay Kandiah</cp:lastModifiedBy>
  <cp:revision>30</cp:revision>
  <dcterms:created xsi:type="dcterms:W3CDTF">2021-09-17T03:59:44Z</dcterms:created>
  <dcterms:modified xsi:type="dcterms:W3CDTF">2021-10-15T20:15:16Z</dcterms:modified>
</cp:coreProperties>
</file>